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5"/>
  </p:notesMasterIdLst>
  <p:handoutMasterIdLst>
    <p:handoutMasterId r:id="rId46"/>
  </p:handoutMasterIdLst>
  <p:sldIdLst>
    <p:sldId id="256" r:id="rId2"/>
    <p:sldId id="300" r:id="rId3"/>
    <p:sldId id="298" r:id="rId4"/>
    <p:sldId id="260" r:id="rId5"/>
    <p:sldId id="261" r:id="rId6"/>
    <p:sldId id="262" r:id="rId7"/>
    <p:sldId id="263" r:id="rId8"/>
    <p:sldId id="301" r:id="rId9"/>
    <p:sldId id="269" r:id="rId10"/>
    <p:sldId id="257" r:id="rId11"/>
    <p:sldId id="264" r:id="rId12"/>
    <p:sldId id="265" r:id="rId13"/>
    <p:sldId id="266" r:id="rId14"/>
    <p:sldId id="267" r:id="rId15"/>
    <p:sldId id="268" r:id="rId16"/>
    <p:sldId id="281" r:id="rId17"/>
    <p:sldId id="287" r:id="rId18"/>
    <p:sldId id="288" r:id="rId19"/>
    <p:sldId id="282" r:id="rId20"/>
    <p:sldId id="283" r:id="rId21"/>
    <p:sldId id="284" r:id="rId22"/>
    <p:sldId id="285" r:id="rId23"/>
    <p:sldId id="286" r:id="rId24"/>
    <p:sldId id="270" r:id="rId25"/>
    <p:sldId id="271" r:id="rId26"/>
    <p:sldId id="272" r:id="rId27"/>
    <p:sldId id="273" r:id="rId28"/>
    <p:sldId id="274" r:id="rId29"/>
    <p:sldId id="275" r:id="rId30"/>
    <p:sldId id="276" r:id="rId31"/>
    <p:sldId id="291" r:id="rId32"/>
    <p:sldId id="292" r:id="rId33"/>
    <p:sldId id="293" r:id="rId34"/>
    <p:sldId id="294" r:id="rId35"/>
    <p:sldId id="295" r:id="rId36"/>
    <p:sldId id="296" r:id="rId37"/>
    <p:sldId id="297" r:id="rId38"/>
    <p:sldId id="277" r:id="rId39"/>
    <p:sldId id="279" r:id="rId40"/>
    <p:sldId id="278" r:id="rId41"/>
    <p:sldId id="280" r:id="rId42"/>
    <p:sldId id="258" r:id="rId43"/>
    <p:sldId id="259" r:id="rId44"/>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8">
          <p15:clr>
            <a:srgbClr val="A4A3A4"/>
          </p15:clr>
        </p15:guide>
        <p15:guide id="2" orient="horz" pos="3793">
          <p15:clr>
            <a:srgbClr val="A4A3A4"/>
          </p15:clr>
        </p15:guide>
        <p15:guide id="3" orient="horz" pos="1026">
          <p15:clr>
            <a:srgbClr val="A4A3A4"/>
          </p15:clr>
        </p15:guide>
        <p15:guide id="4" orient="horz" pos="890">
          <p15:clr>
            <a:srgbClr val="A4A3A4"/>
          </p15:clr>
        </p15:guide>
        <p15:guide id="5" orient="horz" pos="210">
          <p15:clr>
            <a:srgbClr val="A4A3A4"/>
          </p15:clr>
        </p15:guide>
        <p15:guide id="6" orient="horz" pos="1842">
          <p15:clr>
            <a:srgbClr val="A4A3A4"/>
          </p15:clr>
        </p15:guide>
        <p15:guide id="7" orient="horz" pos="2840">
          <p15:clr>
            <a:srgbClr val="A4A3A4"/>
          </p15:clr>
        </p15:guide>
        <p15:guide id="8" pos="3243">
          <p15:clr>
            <a:srgbClr val="A4A3A4"/>
          </p15:clr>
        </p15:guide>
        <p15:guide id="9" pos="5239">
          <p15:clr>
            <a:srgbClr val="A4A3A4"/>
          </p15:clr>
        </p15:guide>
        <p15:guide id="10" pos="521">
          <p15:clr>
            <a:srgbClr val="A4A3A4"/>
          </p15:clr>
        </p15:guide>
        <p15:guide id="11" pos="5556">
          <p15:clr>
            <a:srgbClr val="A4A3A4"/>
          </p15:clr>
        </p15:guide>
        <p15:guide id="1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C44"/>
    <a:srgbClr val="00B2A9"/>
    <a:srgbClr val="95B3D7"/>
    <a:srgbClr val="446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27" autoAdjust="0"/>
    <p:restoredTop sz="94678"/>
  </p:normalViewPr>
  <p:slideViewPr>
    <p:cSldViewPr showGuides="1">
      <p:cViewPr varScale="1">
        <p:scale>
          <a:sx n="131" d="100"/>
          <a:sy n="131" d="100"/>
        </p:scale>
        <p:origin x="184" y="880"/>
      </p:cViewPr>
      <p:guideLst>
        <p:guide orient="horz" pos="2478"/>
        <p:guide orient="horz" pos="3793"/>
        <p:guide orient="horz" pos="1026"/>
        <p:guide orient="horz" pos="890"/>
        <p:guide orient="horz" pos="210"/>
        <p:guide orient="horz" pos="1842"/>
        <p:guide orient="horz" pos="2840"/>
        <p:guide pos="3243"/>
        <p:guide pos="5239"/>
        <p:guide pos="521"/>
        <p:guide pos="5556"/>
        <p:guide pos="249"/>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3" d="100"/>
          <a:sy n="83" d="100"/>
        </p:scale>
        <p:origin x="-31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sz="800" dirty="0">
              <a:latin typeface="Arial" pitchFamily="34" charset="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B8EB6F-D7BD-410C-AB1F-00269204D9C8}" type="datetimeFigureOut">
              <a:rPr lang="fi-FI" sz="800" smtClean="0">
                <a:latin typeface="Arial" pitchFamily="34" charset="0"/>
                <a:cs typeface="Arial" pitchFamily="34" charset="0"/>
              </a:rPr>
              <a:pPr/>
              <a:t>14.6.2016</a:t>
            </a:fld>
            <a:endParaRPr lang="fi-FI" sz="800">
              <a:latin typeface="Arial" pitchFamily="34" charset="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sz="800">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829D03-198C-4FB6-BC3D-FF132E164A92}" type="slidenum">
              <a:rPr lang="fi-FI" sz="800" smtClean="0">
                <a:latin typeface="Arial" pitchFamily="34" charset="0"/>
                <a:cs typeface="Arial" pitchFamily="34" charset="0"/>
              </a:rPr>
              <a:pPr/>
              <a:t>‹#›</a:t>
            </a:fld>
            <a:endParaRPr lang="fi-FI" sz="800">
              <a:latin typeface="Arial" pitchFamily="34" charset="0"/>
              <a:cs typeface="Arial" pitchFamily="34" charset="0"/>
            </a:endParaRPr>
          </a:p>
        </p:txBody>
      </p:sp>
    </p:spTree>
    <p:extLst>
      <p:ext uri="{BB962C8B-B14F-4D97-AF65-F5344CB8AC3E}">
        <p14:creationId xmlns:p14="http://schemas.microsoft.com/office/powerpoint/2010/main" val="534818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800">
                <a:latin typeface="Arial" pitchFamily="34" charset="0"/>
                <a:cs typeface="Arial" pitchFamily="34" charset="0"/>
              </a:defRPr>
            </a:lvl1pPr>
          </a:lstStyle>
          <a:p>
            <a:endParaRPr lang="fi-FI"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800">
                <a:latin typeface="Arial" pitchFamily="34" charset="0"/>
                <a:cs typeface="Arial" pitchFamily="34" charset="0"/>
              </a:defRPr>
            </a:lvl1pPr>
          </a:lstStyle>
          <a:p>
            <a:fld id="{734323DC-88BF-4AB1-9A78-B974D90A807B}" type="datetimeFigureOut">
              <a:rPr lang="fi-FI" smtClean="0"/>
              <a:pPr/>
              <a:t>14.6.2016</a:t>
            </a:fld>
            <a:endParaRPr lang="fi-FI"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800">
                <a:latin typeface="Arial" pitchFamily="34" charset="0"/>
                <a:cs typeface="Arial" pitchFamily="34" charset="0"/>
              </a:defRPr>
            </a:lvl1pPr>
          </a:lstStyle>
          <a:p>
            <a:endParaRPr lang="fi-FI"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800">
                <a:latin typeface="Arial" pitchFamily="34" charset="0"/>
                <a:cs typeface="Arial" pitchFamily="34" charset="0"/>
              </a:defRPr>
            </a:lvl1pPr>
          </a:lstStyle>
          <a:p>
            <a:fld id="{BB9F18BF-E348-4EEC-9C4C-E41F855D7E30}" type="slidenum">
              <a:rPr lang="fi-FI" smtClean="0"/>
              <a:pPr/>
              <a:t>‹#›</a:t>
            </a:fld>
            <a:endParaRPr lang="fi-FI" dirty="0"/>
          </a:p>
        </p:txBody>
      </p:sp>
    </p:spTree>
    <p:extLst>
      <p:ext uri="{BB962C8B-B14F-4D97-AF65-F5344CB8AC3E}">
        <p14:creationId xmlns:p14="http://schemas.microsoft.com/office/powerpoint/2010/main" val="1062969084"/>
      </p:ext>
    </p:extLst>
  </p:cSld>
  <p:clrMap bg1="lt1" tx1="dk1" bg2="lt2" tx2="dk2" accent1="accent1" accent2="accent2" accent3="accent3" accent4="accent4" accent5="accent5" accent6="accent6" hlink="hlink" folHlink="folHlink"/>
  <p:hf hdr="0" ftr="0" dt="0"/>
  <p:notesStyle>
    <a:lvl1pPr marL="176213" indent="-176213" algn="l" defTabSz="914400" rtl="0" eaLnBrk="1" latinLnBrk="0" hangingPunct="1">
      <a:buFont typeface="Arial" pitchFamily="34" charset="0"/>
      <a:buChar char="•"/>
      <a:defRPr sz="1600" kern="1200">
        <a:solidFill>
          <a:schemeClr val="tx1"/>
        </a:solidFill>
        <a:latin typeface="Arial" pitchFamily="34" charset="0"/>
        <a:ea typeface="+mn-ea"/>
        <a:cs typeface="Arial" pitchFamily="34" charset="0"/>
      </a:defRPr>
    </a:lvl1pPr>
    <a:lvl2pPr marL="363538" indent="-187325" algn="l" defTabSz="914400" rtl="0" eaLnBrk="1" latinLnBrk="0" hangingPunct="1">
      <a:buFont typeface="Arial" pitchFamily="34" charset="0"/>
      <a:buChar char="•"/>
      <a:defRPr sz="1100" kern="1200">
        <a:solidFill>
          <a:schemeClr val="tx1"/>
        </a:solidFill>
        <a:latin typeface="Arial" pitchFamily="34" charset="0"/>
        <a:ea typeface="+mn-ea"/>
        <a:cs typeface="Arial" pitchFamily="34" charset="0"/>
      </a:defRPr>
    </a:lvl2pPr>
    <a:lvl3pPr marL="539750"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3pPr>
    <a:lvl4pPr marL="715963"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4pPr>
    <a:lvl5pPr marL="892175"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Kerro,</a:t>
            </a:r>
            <a:r>
              <a:rPr lang="fi-FI" baseline="0" dirty="0" smtClean="0"/>
              <a:t> e</a:t>
            </a:r>
            <a:r>
              <a:rPr lang="fi-FI" dirty="0" smtClean="0"/>
              <a:t>ttä ennen purkuhommia</a:t>
            </a:r>
            <a:r>
              <a:rPr lang="fi-FI" baseline="0" dirty="0" smtClean="0"/>
              <a:t> t</a:t>
            </a:r>
            <a:r>
              <a:rPr lang="fi-FI" dirty="0" smtClean="0"/>
              <a:t>ehtävä osastointi ja suojaukset yms. pölyn leviämisen</a:t>
            </a:r>
            <a:r>
              <a:rPr lang="fi-FI" baseline="0" dirty="0" smtClean="0"/>
              <a:t> ennaltaehkäisemiseksi.</a:t>
            </a:r>
            <a:endParaRPr lang="fi-FI" dirty="0"/>
          </a:p>
        </p:txBody>
      </p:sp>
      <p:sp>
        <p:nvSpPr>
          <p:cNvPr id="4" name="Dian numeron paikkamerkki 3"/>
          <p:cNvSpPr>
            <a:spLocks noGrp="1"/>
          </p:cNvSpPr>
          <p:nvPr>
            <p:ph type="sldNum" sz="quarter" idx="10"/>
          </p:nvPr>
        </p:nvSpPr>
        <p:spPr/>
        <p:txBody>
          <a:bodyPr/>
          <a:lstStyle/>
          <a:p>
            <a:fld id="{BB9F18BF-E348-4EEC-9C4C-E41F855D7E30}" type="slidenum">
              <a:rPr lang="fi-FI" smtClean="0"/>
              <a:pPr/>
              <a:t>22</a:t>
            </a:fld>
            <a:endParaRPr lang="fi-FI" dirty="0"/>
          </a:p>
        </p:txBody>
      </p:sp>
    </p:spTree>
    <p:extLst>
      <p:ext uri="{BB962C8B-B14F-4D97-AF65-F5344CB8AC3E}">
        <p14:creationId xmlns:p14="http://schemas.microsoft.com/office/powerpoint/2010/main" val="357969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23</a:t>
            </a:fld>
            <a:endParaRPr lang="fi-FI" dirty="0"/>
          </a:p>
        </p:txBody>
      </p:sp>
    </p:spTree>
    <p:extLst>
      <p:ext uri="{BB962C8B-B14F-4D97-AF65-F5344CB8AC3E}">
        <p14:creationId xmlns:p14="http://schemas.microsoft.com/office/powerpoint/2010/main" val="1087163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tretch>
            <a:fillRect/>
          </a:stretch>
        </p:blipFill>
        <p:spPr bwMode="auto">
          <a:xfrm>
            <a:off x="411536" y="6197024"/>
            <a:ext cx="1462880"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7" name="Kuva 6" descr="Hometalkoot_SLOGAN_L#18DB0D.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536" y="188640"/>
            <a:ext cx="8344967" cy="1872208"/>
          </a:xfrm>
          <a:prstGeom prst="rect">
            <a:avLst/>
          </a:prstGeom>
        </p:spPr>
      </p:pic>
    </p:spTree>
  </p:cSld>
  <p:clrMapOvr>
    <a:masterClrMapping/>
  </p:clrMapOvr>
  <p:transition spd="med">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p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8D7511D6-94BB-9A4A-906D-B5ED4B18D24F}" type="datetime1">
              <a:rPr lang="fi-FI" smtClean="0"/>
              <a:t>14.6.2016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
        <p:nvSpPr>
          <p:cNvPr id="7" name="Picture Placeholder 6"/>
          <p:cNvSpPr>
            <a:spLocks noGrp="1"/>
          </p:cNvSpPr>
          <p:nvPr>
            <p:ph type="pic" sz="quarter" idx="13"/>
          </p:nvPr>
        </p:nvSpPr>
        <p:spPr>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C4944-2F0B-FD4B-ABB0-5994FD306FE2}" type="datetime1">
              <a:rPr lang="fi-FI" smtClean="0"/>
              <a:t>14.6.2016</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27087" y="333375"/>
            <a:ext cx="7489825" cy="1079500"/>
          </a:xfrm>
        </p:spPr>
        <p:txBody>
          <a:bodyPr anchor="b">
            <a:normAutofit/>
          </a:bodyPr>
          <a:lstStyle>
            <a:lvl1pPr algn="l">
              <a:defRPr sz="3000" b="1"/>
            </a:lvl1pPr>
          </a:lstStyle>
          <a:p>
            <a:r>
              <a:rPr lang="en-US" smtClean="0"/>
              <a:t>Click to edit Master title style</a:t>
            </a:r>
            <a:endParaRPr lang="fi-FI"/>
          </a:p>
        </p:txBody>
      </p:sp>
      <p:sp>
        <p:nvSpPr>
          <p:cNvPr id="3" name="Picture Placeholder 2"/>
          <p:cNvSpPr>
            <a:spLocks noGrp="1"/>
          </p:cNvSpPr>
          <p:nvPr>
            <p:ph type="pic" idx="1"/>
          </p:nvPr>
        </p:nvSpPr>
        <p:spPr>
          <a:xfrm>
            <a:off x="827087" y="1628775"/>
            <a:ext cx="7489825" cy="2157415"/>
          </a:xfrm>
          <a:solidFill>
            <a:schemeClr val="accent4">
              <a:lumMod val="20000"/>
              <a:lumOff val="80000"/>
            </a:schemeClr>
          </a:solidFill>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5" name="Date Placeholder 4"/>
          <p:cNvSpPr>
            <a:spLocks noGrp="1"/>
          </p:cNvSpPr>
          <p:nvPr>
            <p:ph type="dt" sz="half" idx="10"/>
          </p:nvPr>
        </p:nvSpPr>
        <p:spPr/>
        <p:txBody>
          <a:bodyPr/>
          <a:lstStyle/>
          <a:p>
            <a:fld id="{41AC0D33-BFA6-BE4E-9E64-CB6B1A9AAD3A}" type="datetime1">
              <a:rPr lang="fi-FI" smtClean="0"/>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Text Placeholder 8"/>
          <p:cNvSpPr>
            <a:spLocks noGrp="1"/>
          </p:cNvSpPr>
          <p:nvPr>
            <p:ph type="body" sz="quarter" idx="13"/>
          </p:nvPr>
        </p:nvSpPr>
        <p:spPr>
          <a:xfrm>
            <a:off x="827088" y="3933825"/>
            <a:ext cx="7489825" cy="20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lvl1pPr>
              <a:defRPr sz="2000"/>
            </a:lvl1pPr>
            <a:lvl2pPr>
              <a:defRPr sz="1800"/>
            </a:lvl2pPr>
            <a:lvl3pPr>
              <a:defRPr sz="16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10"/>
          </p:nvPr>
        </p:nvSpPr>
        <p:spPr/>
        <p:txBody>
          <a:bodyPr/>
          <a:lstStyle/>
          <a:p>
            <a:fld id="{03C6FBFE-7251-DC41-ADA6-0E76FED60B9A}" type="datetime1">
              <a:rPr lang="fi-FI" smtClean="0"/>
              <a:t>14.6.2016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Swedis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FA702494-0EBD-E346-85C8-F8CA94884BD7}" type="datetime1">
              <a:rPr lang="fi-FI" smtClean="0"/>
              <a:t>14.6.2016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7" name="Picture 16" descr="hometalkoot_su+ru.png"/>
          <p:cNvPicPr>
            <a:picLocks noChangeAspect="1"/>
          </p:cNvPicPr>
          <p:nvPr userDrawn="1"/>
        </p:nvPicPr>
        <p:blipFill>
          <a:blip r:embed="rId3" cstate="print"/>
          <a:stretch>
            <a:fillRect/>
          </a:stretch>
        </p:blipFill>
        <p:spPr>
          <a:xfrm>
            <a:off x="3266483" y="571480"/>
            <a:ext cx="3343967" cy="1316739"/>
          </a:xfrm>
          <a:prstGeom prst="rect">
            <a:avLst/>
          </a:prstGeom>
        </p:spPr>
      </p:pic>
      <p:pic>
        <p:nvPicPr>
          <p:cNvPr id="16"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18"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19"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0"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1"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2"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3"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4"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English)">
    <p:spTree>
      <p:nvGrpSpPr>
        <p:cNvPr id="1" name=""/>
        <p:cNvGrpSpPr/>
        <p:nvPr/>
      </p:nvGrpSpPr>
      <p:grpSpPr>
        <a:xfrm>
          <a:off x="0" y="0"/>
          <a:ext cx="0" cy="0"/>
          <a:chOff x="0" y="0"/>
          <a:chExt cx="0" cy="0"/>
        </a:xfrm>
      </p:grpSpPr>
      <p:pic>
        <p:nvPicPr>
          <p:cNvPr id="29" name="Picture 28" descr="Picture1.png"/>
          <p:cNvPicPr>
            <a:picLocks noChangeAspect="1"/>
          </p:cNvPicPr>
          <p:nvPr userDrawn="1"/>
        </p:nvPicPr>
        <p:blipFill>
          <a:blip r:embed="rId2" cstate="print"/>
          <a:stretch>
            <a:fillRect/>
          </a:stretch>
        </p:blipFill>
        <p:spPr>
          <a:xfrm>
            <a:off x="3241966" y="554854"/>
            <a:ext cx="3369707" cy="1285884"/>
          </a:xfrm>
          <a:prstGeom prst="rect">
            <a:avLst/>
          </a:prstGeom>
        </p:spPr>
      </p:pic>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AF45B7AB-F820-F94D-879A-DC7F5A63354B}" type="datetime1">
              <a:rPr lang="fi-FI" smtClean="0"/>
              <a:t>14.6.2016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3"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9"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20"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21"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2"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3"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4"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5"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6"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5"/>
            <a:ext cx="3668712"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Content Placeholder 3"/>
          <p:cNvSpPr>
            <a:spLocks noGrp="1"/>
          </p:cNvSpPr>
          <p:nvPr>
            <p:ph sz="half" idx="2"/>
          </p:nvPr>
        </p:nvSpPr>
        <p:spPr>
          <a:xfrm>
            <a:off x="4648200" y="1628775"/>
            <a:ext cx="3668713"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F3DDC769-8513-964D-8927-41AEE85AF088}" type="datetime1">
              <a:rPr lang="fi-FI" smtClean="0"/>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p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4"/>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81DDA6E6-161A-BF44-AA6F-858132FDBEB0}" type="datetime1">
              <a:rPr lang="fi-FI" smtClean="0"/>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4643438" y="1628775"/>
            <a:ext cx="3673475" cy="4392613"/>
          </a:xfrm>
          <a:solidFill>
            <a:schemeClr val="accent4">
              <a:lumMod val="20000"/>
              <a:lumOff val="80000"/>
            </a:schemeClr>
          </a:solidFill>
        </p:spPr>
        <p:txBody>
          <a:bodyPr/>
          <a:lstStyle/>
          <a:p>
            <a:r>
              <a:rPr lang="en-US" smtClean="0"/>
              <a:t>Click icon to add picture</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pic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648201" y="1628775"/>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03736D84-85A9-2140-B3EA-35FBC3D79191}" type="datetime1">
              <a:rPr lang="fi-FI" smtClean="0"/>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827088" y="1628775"/>
            <a:ext cx="3673475" cy="4392613"/>
          </a:xfrm>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822959" y="1628775"/>
            <a:ext cx="367442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088" y="2285993"/>
            <a:ext cx="3670300"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xt Placeholder 4"/>
          <p:cNvSpPr>
            <a:spLocks noGrp="1"/>
          </p:cNvSpPr>
          <p:nvPr>
            <p:ph type="body" sz="quarter" idx="3"/>
          </p:nvPr>
        </p:nvSpPr>
        <p:spPr>
          <a:xfrm>
            <a:off x="4645025" y="1628775"/>
            <a:ext cx="367188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85993"/>
            <a:ext cx="3671888"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Date Placeholder 6"/>
          <p:cNvSpPr>
            <a:spLocks noGrp="1"/>
          </p:cNvSpPr>
          <p:nvPr>
            <p:ph type="dt" sz="half" idx="10"/>
          </p:nvPr>
        </p:nvSpPr>
        <p:spPr/>
        <p:txBody>
          <a:bodyPr/>
          <a:lstStyle/>
          <a:p>
            <a:fld id="{3C2D93B8-2592-084B-B52B-73608DF0D442}" type="datetime1">
              <a:rPr lang="fi-FI" smtClean="0"/>
              <a:t>14.6.2016</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16147A37-0DD0-E546-A8C9-284EAED8A619}" type="datetime1">
              <a:rPr lang="fi-FI" smtClean="0"/>
              <a:t>14.6.2016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7088" y="333376"/>
            <a:ext cx="7489824" cy="1079500"/>
          </a:xfrm>
          <a:prstGeom prst="rect">
            <a:avLst/>
          </a:prstGeom>
        </p:spPr>
        <p:txBody>
          <a:bodyPr vert="horz" lIns="91440" tIns="45720" rIns="91440" bIns="45720" rtlCol="0" anchor="b">
            <a:normAutofit/>
          </a:bodyPr>
          <a:lstStyle/>
          <a:p>
            <a:r>
              <a:rPr lang="en-US" smtClean="0"/>
              <a:t>Click to edit Master title style</a:t>
            </a:r>
            <a:endParaRPr lang="fi-FI"/>
          </a:p>
        </p:txBody>
      </p:sp>
      <p:sp>
        <p:nvSpPr>
          <p:cNvPr id="3" name="Text Placeholder 2"/>
          <p:cNvSpPr>
            <a:spLocks noGrp="1"/>
          </p:cNvSpPr>
          <p:nvPr>
            <p:ph type="body" idx="1"/>
          </p:nvPr>
        </p:nvSpPr>
        <p:spPr>
          <a:xfrm>
            <a:off x="827088" y="1628775"/>
            <a:ext cx="7489825" cy="43926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2"/>
          </p:nvPr>
        </p:nvSpPr>
        <p:spPr>
          <a:xfrm>
            <a:off x="395288" y="6198834"/>
            <a:ext cx="802500" cy="365125"/>
          </a:xfrm>
          <a:prstGeom prst="rect">
            <a:avLst/>
          </a:prstGeom>
        </p:spPr>
        <p:txBody>
          <a:bodyPr vert="horz" lIns="91440" tIns="45720" rIns="91440" bIns="45720" rtlCol="0" anchor="b"/>
          <a:lstStyle>
            <a:lvl1pPr algn="l">
              <a:defRPr sz="800">
                <a:solidFill>
                  <a:schemeClr val="tx1"/>
                </a:solidFill>
              </a:defRPr>
            </a:lvl1pPr>
          </a:lstStyle>
          <a:p>
            <a:fld id="{0DA6451F-3E2E-D147-83FE-0A22EC856216}" type="datetime1">
              <a:rPr lang="fi-FI" smtClean="0"/>
              <a:t>14.6.2016</a:t>
            </a:fld>
            <a:endParaRPr lang="fi-FI"/>
          </a:p>
        </p:txBody>
      </p:sp>
      <p:sp>
        <p:nvSpPr>
          <p:cNvPr id="5" name="Footer Placeholder 4"/>
          <p:cNvSpPr>
            <a:spLocks noGrp="1"/>
          </p:cNvSpPr>
          <p:nvPr>
            <p:ph type="ftr" sz="quarter" idx="3"/>
          </p:nvPr>
        </p:nvSpPr>
        <p:spPr>
          <a:xfrm>
            <a:off x="1201273" y="6198834"/>
            <a:ext cx="1799091" cy="365125"/>
          </a:xfrm>
          <a:prstGeom prst="rect">
            <a:avLst/>
          </a:prstGeom>
        </p:spPr>
        <p:txBody>
          <a:bodyPr vert="horz" lIns="91440" tIns="45720" rIns="91440" bIns="45720" rtlCol="0" anchor="b"/>
          <a:lstStyle>
            <a:lvl1pPr algn="l">
              <a:defRPr sz="800">
                <a:solidFill>
                  <a:schemeClr val="tx1"/>
                </a:solidFill>
              </a:defRPr>
            </a:lvl1pPr>
          </a:lstStyle>
          <a:p>
            <a:endParaRPr lang="fi-FI" dirty="0"/>
          </a:p>
        </p:txBody>
      </p:sp>
      <p:sp>
        <p:nvSpPr>
          <p:cNvPr id="6" name="Slide Number Placeholder 5"/>
          <p:cNvSpPr>
            <a:spLocks noGrp="1"/>
          </p:cNvSpPr>
          <p:nvPr>
            <p:ph type="sldNum" sz="quarter" idx="4"/>
          </p:nvPr>
        </p:nvSpPr>
        <p:spPr>
          <a:xfrm>
            <a:off x="8316912" y="6198834"/>
            <a:ext cx="503238" cy="365125"/>
          </a:xfrm>
          <a:prstGeom prst="rect">
            <a:avLst/>
          </a:prstGeom>
        </p:spPr>
        <p:txBody>
          <a:bodyPr vert="horz" lIns="91440" tIns="45720" rIns="91440" bIns="45720" rtlCol="0" anchor="b"/>
          <a:lstStyle>
            <a:lvl1pPr algn="r">
              <a:defRPr sz="800" b="1">
                <a:solidFill>
                  <a:schemeClr val="accent2"/>
                </a:solidFill>
              </a:defRPr>
            </a:lvl1pPr>
          </a:lstStyle>
          <a:p>
            <a:fld id="{49246692-9764-4796-AF2E-897E79EBAFA7}" type="slidenum">
              <a:rPr lang="fi-FI" smtClean="0"/>
              <a:pPr/>
              <a:t>‹#›</a:t>
            </a:fld>
            <a:endParaRPr lang="fi-FI" dirty="0"/>
          </a:p>
        </p:txBody>
      </p:sp>
      <p:sp>
        <p:nvSpPr>
          <p:cNvPr id="7" name="Rectangle 6"/>
          <p:cNvSpPr/>
          <p:nvPr/>
        </p:nvSpPr>
        <p:spPr>
          <a:xfrm>
            <a:off x="0" y="0"/>
            <a:ext cx="9144000" cy="2857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Rectangle 7"/>
          <p:cNvSpPr/>
          <p:nvPr/>
        </p:nvSpPr>
        <p:spPr>
          <a:xfrm>
            <a:off x="0" y="6572272"/>
            <a:ext cx="9144000" cy="2857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Picture 9" descr="hometalkoot_su2.png"/>
          <p:cNvPicPr>
            <a:picLocks noChangeAspect="1"/>
          </p:cNvPicPr>
          <p:nvPr/>
        </p:nvPicPr>
        <p:blipFill>
          <a:blip r:embed="rId14" cstate="print"/>
          <a:stretch>
            <a:fillRect/>
          </a:stretch>
        </p:blipFill>
        <p:spPr>
          <a:xfrm>
            <a:off x="3859352" y="6172703"/>
            <a:ext cx="1246898" cy="3281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2" r:id="rId5"/>
    <p:sldLayoutId id="2147483658" r:id="rId6"/>
    <p:sldLayoutId id="2147483659" r:id="rId7"/>
    <p:sldLayoutId id="2147483653" r:id="rId8"/>
    <p:sldLayoutId id="2147483654" r:id="rId9"/>
    <p:sldLayoutId id="2147483660" r:id="rId10"/>
    <p:sldLayoutId id="2147483655" r:id="rId11"/>
    <p:sldLayoutId id="2147483657" r:id="rId12"/>
  </p:sldLayoutIdLst>
  <p:transition spd="med">
    <p:wipe/>
  </p:transition>
  <p:timing>
    <p:tnLst>
      <p:par>
        <p:cTn id="1" dur="indefinite" restart="never" nodeType="tmRoot"/>
      </p:par>
    </p:tnLst>
  </p:timing>
  <p:hf hdr="0" ft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266700" indent="-2667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1pPr>
      <a:lvl2pPr marL="539750" indent="-27305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2pPr>
      <a:lvl3pPr marL="898525" indent="-274638"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3pPr>
      <a:lvl4pPr marL="1163638" indent="-265113"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4pPr>
      <a:lvl5pPr marL="1438275" indent="-274638" algn="l" defTabSz="914400" rtl="0" eaLnBrk="1" latinLnBrk="0" hangingPunct="1">
        <a:spcBef>
          <a:spcPct val="20000"/>
        </a:spcBef>
        <a:buClr>
          <a:schemeClr val="accent2"/>
        </a:buClr>
        <a:buFont typeface="Arial" pitchFamily="34" charset="0"/>
        <a:buChar char="•"/>
        <a:tabLst/>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marjut.reiman@ttl.fi" TargetMode="External"/><Relationship Id="rId4" Type="http://schemas.openxmlformats.org/officeDocument/2006/relationships/hyperlink" Target="mailto:anne.hyvarinen@thl.fi" TargetMode="External"/><Relationship Id="rId5" Type="http://schemas.openxmlformats.org/officeDocument/2006/relationships/hyperlink" Target="mailto:hannu.viitanen@luukku.com" TargetMode="External"/><Relationship Id="rId1" Type="http://schemas.openxmlformats.org/officeDocument/2006/relationships/slideLayout" Target="../slideLayouts/slideLayout2.xml"/><Relationship Id="rId2" Type="http://schemas.openxmlformats.org/officeDocument/2006/relationships/hyperlink" Target="mailto:hometalkoot.ym@ymparisto.fi"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27088" y="2924174"/>
            <a:ext cx="7489825" cy="1790710"/>
          </a:xfrm>
        </p:spPr>
        <p:txBody>
          <a:bodyPr>
            <a:normAutofit fontScale="90000"/>
          </a:bodyPr>
          <a:lstStyle/>
          <a:p>
            <a:r>
              <a:rPr lang="fi-FI" sz="2400" dirty="0" smtClean="0"/>
              <a:t>4.6 RAPORTOINTI:</a:t>
            </a:r>
            <a:br>
              <a:rPr lang="fi-FI" sz="2400" dirty="0" smtClean="0"/>
            </a:br>
            <a:r>
              <a:rPr lang="fi-FI" sz="2400" dirty="0" smtClean="0"/>
              <a:t>ESIMERKKINÄ MIKROBIT</a:t>
            </a:r>
            <a:br>
              <a:rPr lang="fi-FI" sz="2400" dirty="0" smtClean="0"/>
            </a:br>
            <a:r>
              <a:rPr lang="fi-FI" sz="2400" dirty="0" smtClean="0"/>
              <a:t>analyysituloksen raportointi</a:t>
            </a:r>
            <a:br>
              <a:rPr lang="fi-FI" sz="2400" dirty="0" smtClean="0"/>
            </a:br>
            <a:r>
              <a:rPr lang="fi-FI" sz="2400" dirty="0" smtClean="0"/>
              <a:t>kokonaisuuden raportointi</a:t>
            </a:r>
            <a:br>
              <a:rPr lang="fi-FI" sz="2400" dirty="0" smtClean="0"/>
            </a:br>
            <a:r>
              <a:rPr lang="fi-FI" sz="2400" dirty="0" smtClean="0"/>
              <a:t>johtopäätösten teko</a:t>
            </a:r>
            <a:endParaRPr lang="fi-FI" sz="2400" dirty="0"/>
          </a:p>
        </p:txBody>
      </p:sp>
      <p:sp>
        <p:nvSpPr>
          <p:cNvPr id="4" name="Subtitle 3"/>
          <p:cNvSpPr>
            <a:spLocks noGrp="1"/>
          </p:cNvSpPr>
          <p:nvPr>
            <p:ph type="subTitle" idx="1"/>
          </p:nvPr>
        </p:nvSpPr>
        <p:spPr>
          <a:xfrm>
            <a:off x="827088" y="4941168"/>
            <a:ext cx="7489825" cy="642942"/>
          </a:xfrm>
        </p:spPr>
        <p:txBody>
          <a:bodyPr>
            <a:normAutofit/>
          </a:bodyPr>
          <a:lstStyle/>
          <a:p>
            <a:r>
              <a:rPr lang="fi-FI" dirty="0" smtClean="0"/>
              <a:t>2 H</a:t>
            </a:r>
          </a:p>
          <a:p>
            <a:r>
              <a:rPr lang="fi-FI" dirty="0" smtClean="0"/>
              <a:t>3+40 DIAA</a:t>
            </a:r>
          </a:p>
        </p:txBody>
      </p:sp>
    </p:spTree>
    <p:extLst>
      <p:ext uri="{BB962C8B-B14F-4D97-AF65-F5344CB8AC3E}">
        <p14:creationId xmlns:p14="http://schemas.microsoft.com/office/powerpoint/2010/main" val="3945591720"/>
      </p:ext>
    </p:extLst>
  </p:cSld>
  <p:clrMapOvr>
    <a:masterClrMapping/>
  </p:clrMapOvr>
  <p:transition spd="med">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fi-FI" altLang="fi-FI" dirty="0" smtClean="0">
                <a:ea typeface="ＭＳ Ｐゴシック" panose="020B0600070205080204" pitchFamily="34" charset="-128"/>
              </a:rPr>
              <a:t>Selvityksestä laadittava raportin sisältö</a:t>
            </a:r>
          </a:p>
        </p:txBody>
      </p:sp>
      <p:sp>
        <p:nvSpPr>
          <p:cNvPr id="76803" name="Content Placeholder 2"/>
          <p:cNvSpPr>
            <a:spLocks noGrp="1"/>
          </p:cNvSpPr>
          <p:nvPr>
            <p:ph idx="1"/>
          </p:nvPr>
        </p:nvSpPr>
        <p:spPr/>
        <p:txBody>
          <a:bodyPr/>
          <a:lstStyle/>
          <a:p>
            <a:r>
              <a:rPr lang="fi-FI" altLang="fi-FI" dirty="0" smtClean="0">
                <a:ea typeface="ＭＳ Ｐゴシック" panose="020B0600070205080204" pitchFamily="34" charset="-128"/>
                <a:cs typeface="ＭＳ Ｐゴシック" panose="020B0600070205080204" pitchFamily="34" charset="-128"/>
              </a:rPr>
              <a:t>Esitetään yhteenveto taustatiedoista.</a:t>
            </a:r>
          </a:p>
          <a:p>
            <a:endParaRPr lang="fi-FI" altLang="fi-FI" dirty="0" smtClean="0">
              <a:ea typeface="ＭＳ Ｐゴシック" panose="020B0600070205080204" pitchFamily="34" charset="-128"/>
              <a:cs typeface="ＭＳ Ｐゴシック" panose="020B0600070205080204" pitchFamily="34" charset="-128"/>
            </a:endParaRPr>
          </a:p>
          <a:p>
            <a:r>
              <a:rPr lang="fi-FI" altLang="fi-FI" dirty="0" smtClean="0">
                <a:ea typeface="ＭＳ Ｐゴシック" panose="020B0600070205080204" pitchFamily="34" charset="-128"/>
                <a:cs typeface="ＭＳ Ｐゴシック" panose="020B0600070205080204" pitchFamily="34" charset="-128"/>
              </a:rPr>
              <a:t>Kerrotaan, mitä näytteitä otettiin (ja miksi).</a:t>
            </a:r>
          </a:p>
          <a:p>
            <a:endParaRPr lang="fi-FI" altLang="fi-FI" dirty="0" smtClean="0">
              <a:ea typeface="ＭＳ Ｐゴシック" panose="020B0600070205080204" pitchFamily="34" charset="-128"/>
              <a:cs typeface="ＭＳ Ｐゴシック" panose="020B0600070205080204" pitchFamily="34" charset="-128"/>
            </a:endParaRPr>
          </a:p>
          <a:p>
            <a:r>
              <a:rPr lang="fi-FI" altLang="fi-FI" dirty="0" smtClean="0">
                <a:ea typeface="ＭＳ Ｐゴシック" panose="020B0600070205080204" pitchFamily="34" charset="-128"/>
                <a:cs typeface="ＭＳ Ｐゴシック" panose="020B0600070205080204" pitchFamily="34" charset="-128"/>
              </a:rPr>
              <a:t>Raportoidaan tulokset ja arvioidaan niiden merkitys.</a:t>
            </a:r>
          </a:p>
          <a:p>
            <a:endParaRPr lang="fi-FI" altLang="fi-FI" dirty="0" smtClean="0">
              <a:ea typeface="ＭＳ Ｐゴシック" panose="020B0600070205080204" pitchFamily="34" charset="-128"/>
              <a:cs typeface="ＭＳ Ｐゴシック" panose="020B0600070205080204" pitchFamily="34" charset="-128"/>
            </a:endParaRPr>
          </a:p>
          <a:p>
            <a:r>
              <a:rPr lang="fi-FI" altLang="fi-FI" dirty="0" smtClean="0">
                <a:ea typeface="ＭＳ Ｐゴシック" panose="020B0600070205080204" pitchFamily="34" charset="-128"/>
                <a:cs typeface="ＭＳ Ｐゴシック" panose="020B0600070205080204" pitchFamily="34" charset="-128"/>
              </a:rPr>
              <a:t>Esitetään taustatietoihin, havaintoihin, mittaus- ja analyysituloksiin perustuvat johtopäätökset.</a:t>
            </a:r>
          </a:p>
          <a:p>
            <a:endParaRPr lang="fi-FI" altLang="fi-FI" dirty="0" smtClean="0">
              <a:ea typeface="ＭＳ Ｐゴシック" panose="020B0600070205080204" pitchFamily="34" charset="-128"/>
              <a:cs typeface="ＭＳ Ｐゴシック" panose="020B0600070205080204" pitchFamily="34" charset="-128"/>
            </a:endParaRPr>
          </a:p>
          <a:p>
            <a:r>
              <a:rPr lang="fi-FI" altLang="fi-FI" dirty="0" smtClean="0">
                <a:ea typeface="ＭＳ Ｐゴシック" panose="020B0600070205080204" pitchFamily="34" charset="-128"/>
                <a:cs typeface="ＭＳ Ｐゴシック" panose="020B0600070205080204" pitchFamily="34" charset="-128"/>
              </a:rPr>
              <a:t>Esitetään johtopäätöksiin perustuvat toimenpidesuositukset.</a:t>
            </a:r>
          </a:p>
        </p:txBody>
      </p:sp>
      <p:sp>
        <p:nvSpPr>
          <p:cNvPr id="2" name="Dian numeron paikkamerkki 1"/>
          <p:cNvSpPr>
            <a:spLocks noGrp="1"/>
          </p:cNvSpPr>
          <p:nvPr>
            <p:ph type="sldNum" sz="quarter" idx="12"/>
          </p:nvPr>
        </p:nvSpPr>
        <p:spPr/>
        <p:txBody>
          <a:bodyPr/>
          <a:lstStyle/>
          <a:p>
            <a:fld id="{49246692-9764-4796-AF2E-897E79EBAFA7}" type="slidenum">
              <a:rPr lang="fi-FI" smtClean="0"/>
              <a:pPr/>
              <a:t>10</a:t>
            </a:fld>
            <a:endParaRPr lang="fi-FI"/>
          </a:p>
        </p:txBody>
      </p:sp>
    </p:spTree>
    <p:extLst>
      <p:ext uri="{BB962C8B-B14F-4D97-AF65-F5344CB8AC3E}">
        <p14:creationId xmlns:p14="http://schemas.microsoft.com/office/powerpoint/2010/main" val="3458892479"/>
      </p:ext>
    </p:extLst>
  </p:cSld>
  <p:clrMapOvr>
    <a:masterClrMapping/>
  </p:clrMapOvr>
  <p:transition spd="med">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Taustatietojen raportointi</a:t>
            </a:r>
            <a:endParaRPr lang="fi-FI" dirty="0"/>
          </a:p>
        </p:txBody>
      </p:sp>
      <p:sp>
        <p:nvSpPr>
          <p:cNvPr id="3" name="Content Placeholder 2"/>
          <p:cNvSpPr>
            <a:spLocks noGrp="1"/>
          </p:cNvSpPr>
          <p:nvPr>
            <p:ph idx="1"/>
          </p:nvPr>
        </p:nvSpPr>
        <p:spPr/>
        <p:txBody>
          <a:bodyPr/>
          <a:lstStyle/>
          <a:p>
            <a:r>
              <a:rPr lang="fi-FI" dirty="0" smtClean="0"/>
              <a:t>Käytössä </a:t>
            </a:r>
            <a:r>
              <a:rPr lang="fi-FI" dirty="0"/>
              <a:t>olleista dokumenteista </a:t>
            </a:r>
            <a:r>
              <a:rPr lang="fi-FI" dirty="0" smtClean="0"/>
              <a:t>pitäisi </a:t>
            </a:r>
            <a:r>
              <a:rPr lang="fi-FI" dirty="0"/>
              <a:t>kyetä esittämään </a:t>
            </a:r>
            <a:r>
              <a:rPr lang="fi-FI" dirty="0" smtClean="0"/>
              <a:t>nykytilanteen kannalta olennaiset tiedot (esimerkiksi mittaus- ja analyysitulokset tulkintoineen, johtopäätökset ja toimenpidesuositukset sekä tehdyt korjaukset). </a:t>
            </a:r>
          </a:p>
          <a:p>
            <a:endParaRPr lang="fi-FI" dirty="0" smtClean="0"/>
          </a:p>
          <a:p>
            <a:r>
              <a:rPr lang="fi-FI" dirty="0" smtClean="0"/>
              <a:t>Dokumentteihin </a:t>
            </a:r>
            <a:r>
              <a:rPr lang="fi-FI" dirty="0"/>
              <a:t>voi viitata numerolla, ettei tämä kpl suotta pitene</a:t>
            </a:r>
            <a:r>
              <a:rPr lang="fi-FI" dirty="0" smtClean="0"/>
              <a:t>. Dokumenttilista voi olla raportin liitteenä.</a:t>
            </a:r>
          </a:p>
          <a:p>
            <a:endParaRPr lang="fi-FI" dirty="0" smtClean="0"/>
          </a:p>
          <a:p>
            <a:r>
              <a:rPr lang="fi-FI" dirty="0" smtClean="0"/>
              <a:t>Oikea aikamuoto helpottaa </a:t>
            </a:r>
            <a:r>
              <a:rPr lang="fi-FI" dirty="0"/>
              <a:t>asioiden ajallista sijoittamista. </a:t>
            </a:r>
            <a:endParaRPr lang="fi-FI" dirty="0" smtClean="0"/>
          </a:p>
          <a:p>
            <a:endParaRPr lang="fi-FI" dirty="0"/>
          </a:p>
          <a:p>
            <a:r>
              <a:rPr lang="fi-FI" dirty="0"/>
              <a:t>Kielioppiknoppi: aikamuoto pluskvamperfekti tai perfekti. </a:t>
            </a:r>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11</a:t>
            </a:fld>
            <a:endParaRPr lang="fi-FI"/>
          </a:p>
        </p:txBody>
      </p:sp>
    </p:spTree>
    <p:extLst>
      <p:ext uri="{BB962C8B-B14F-4D97-AF65-F5344CB8AC3E}">
        <p14:creationId xmlns:p14="http://schemas.microsoft.com/office/powerpoint/2010/main" val="581282789"/>
      </p:ext>
    </p:extLst>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Esimerkkejä taustatietojen raportoinnista</a:t>
            </a:r>
            <a:endParaRPr lang="fi-FI" dirty="0"/>
          </a:p>
        </p:txBody>
      </p:sp>
      <p:sp>
        <p:nvSpPr>
          <p:cNvPr id="3" name="Content Placeholder 2"/>
          <p:cNvSpPr>
            <a:spLocks noGrp="1"/>
          </p:cNvSpPr>
          <p:nvPr>
            <p:ph idx="1"/>
          </p:nvPr>
        </p:nvSpPr>
        <p:spPr/>
        <p:txBody>
          <a:bodyPr/>
          <a:lstStyle/>
          <a:p>
            <a:r>
              <a:rPr lang="fi-FI" dirty="0"/>
              <a:t>Esimerkki: kyse on saaduista asiakirjoista ilmenneistä tiedoista, tutkimukset on tehty vuonna 2010</a:t>
            </a:r>
            <a:r>
              <a:rPr lang="fi-FI" dirty="0" smtClean="0"/>
              <a:t>.</a:t>
            </a:r>
          </a:p>
          <a:p>
            <a:endParaRPr lang="fi-FI" dirty="0" smtClean="0"/>
          </a:p>
          <a:p>
            <a:r>
              <a:rPr lang="fi-FI" dirty="0" smtClean="0">
                <a:solidFill>
                  <a:srgbClr val="C65C44"/>
                </a:solidFill>
              </a:rPr>
              <a:t>”</a:t>
            </a:r>
            <a:r>
              <a:rPr lang="fi-FI" dirty="0">
                <a:solidFill>
                  <a:srgbClr val="C65C44"/>
                </a:solidFill>
              </a:rPr>
              <a:t>Tilasta otetusta sisäilman VVOC- ja VOC-näytteestä on havaittu pitoisuuksien olevan alhaisia eikä näiden yhdisteiden osalta esitetä toimenpiteitä.” </a:t>
            </a:r>
            <a:endParaRPr lang="fi-FI" dirty="0" smtClean="0">
              <a:solidFill>
                <a:srgbClr val="C65C44"/>
              </a:solidFill>
            </a:endParaRPr>
          </a:p>
          <a:p>
            <a:r>
              <a:rPr lang="fi-FI" dirty="0" smtClean="0"/>
              <a:t>Pluskvamperfektiä </a:t>
            </a:r>
            <a:r>
              <a:rPr lang="fi-FI" dirty="0"/>
              <a:t>(oli havaittu, ei ollut esitetty) käyttämällä tapahtumat sijoittuvat menneisyyteen. </a:t>
            </a:r>
            <a:r>
              <a:rPr lang="fi-FI" dirty="0" smtClean="0"/>
              <a:t>Voisi </a:t>
            </a:r>
            <a:r>
              <a:rPr lang="fi-FI" dirty="0"/>
              <a:t>olla: </a:t>
            </a:r>
            <a:endParaRPr lang="fi-FI" dirty="0" smtClean="0"/>
          </a:p>
          <a:p>
            <a:r>
              <a:rPr lang="fi-FI" dirty="0" smtClean="0"/>
              <a:t>”</a:t>
            </a:r>
            <a:r>
              <a:rPr lang="fi-FI" dirty="0"/>
              <a:t>Sisäilman VVOC- ja VOC-pitoisuudet olivat olleet pieniä, eikä tulosten perusteella ollut suositeltu toimenpiteitä.”</a:t>
            </a:r>
          </a:p>
        </p:txBody>
      </p:sp>
      <p:sp>
        <p:nvSpPr>
          <p:cNvPr id="4" name="Dian numeron paikkamerkki 3"/>
          <p:cNvSpPr>
            <a:spLocks noGrp="1"/>
          </p:cNvSpPr>
          <p:nvPr>
            <p:ph type="sldNum" sz="quarter" idx="12"/>
          </p:nvPr>
        </p:nvSpPr>
        <p:spPr/>
        <p:txBody>
          <a:bodyPr/>
          <a:lstStyle/>
          <a:p>
            <a:fld id="{49246692-9764-4796-AF2E-897E79EBAFA7}" type="slidenum">
              <a:rPr lang="fi-FI" smtClean="0"/>
              <a:pPr/>
              <a:t>12</a:t>
            </a:fld>
            <a:endParaRPr lang="fi-FI"/>
          </a:p>
        </p:txBody>
      </p:sp>
    </p:spTree>
    <p:extLst>
      <p:ext uri="{BB962C8B-B14F-4D97-AF65-F5344CB8AC3E}">
        <p14:creationId xmlns:p14="http://schemas.microsoft.com/office/powerpoint/2010/main" val="2475839093"/>
      </p:ext>
    </p:extLst>
  </p:cSld>
  <p:clrMapOvr>
    <a:masterClrMapping/>
  </p:clrMapOvr>
  <p:transition spd="med">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Tutkimusmenetelmien ja raja-arvojen raportointi</a:t>
            </a:r>
            <a:endParaRPr lang="fi-FI" dirty="0"/>
          </a:p>
        </p:txBody>
      </p:sp>
      <p:sp>
        <p:nvSpPr>
          <p:cNvPr id="3" name="Content Placeholder 2"/>
          <p:cNvSpPr>
            <a:spLocks noGrp="1"/>
          </p:cNvSpPr>
          <p:nvPr>
            <p:ph idx="1"/>
          </p:nvPr>
        </p:nvSpPr>
        <p:spPr/>
        <p:txBody>
          <a:bodyPr/>
          <a:lstStyle/>
          <a:p>
            <a:r>
              <a:rPr lang="fi-FI" dirty="0"/>
              <a:t>Tämä on yleensä kirjoitettu hyvin. Kannattaa tarkastaa, että kaikki menetelmät, joita ko. selvityksessä on käytetty, on esitetty tässä, mutta myös se, ettei "ylimääräisiä" menetelmiä ole</a:t>
            </a:r>
            <a:r>
              <a:rPr lang="fi-FI" dirty="0" smtClean="0"/>
              <a:t>.</a:t>
            </a:r>
          </a:p>
          <a:p>
            <a:endParaRPr lang="fi-FI" dirty="0"/>
          </a:p>
          <a:p>
            <a:r>
              <a:rPr lang="fi-FI" dirty="0"/>
              <a:t>Jotkin laajat raportit </a:t>
            </a:r>
            <a:r>
              <a:rPr lang="fi-FI" dirty="0" smtClean="0"/>
              <a:t>ovat </a:t>
            </a:r>
            <a:r>
              <a:rPr lang="fi-FI" dirty="0"/>
              <a:t>erittäin raskaslukuisia, koska </a:t>
            </a:r>
            <a:r>
              <a:rPr lang="fi-FI" dirty="0" smtClean="0"/>
              <a:t> </a:t>
            </a:r>
            <a:r>
              <a:rPr lang="fi-FI" dirty="0"/>
              <a:t>menetelmät </a:t>
            </a:r>
            <a:r>
              <a:rPr lang="fi-FI" dirty="0" smtClean="0"/>
              <a:t>on </a:t>
            </a:r>
            <a:r>
              <a:rPr lang="fi-FI" dirty="0"/>
              <a:t>kuvattu yksityiskohtaisesti raportin sisällä ja viitearvot sekä niiden perusteet </a:t>
            </a:r>
            <a:r>
              <a:rPr lang="fi-FI" dirty="0" smtClean="0"/>
              <a:t>on </a:t>
            </a:r>
            <a:r>
              <a:rPr lang="fi-FI" dirty="0"/>
              <a:t>kerrottu perinpohjaisesti. </a:t>
            </a:r>
            <a:r>
              <a:rPr lang="fi-FI" dirty="0" smtClean="0"/>
              <a:t>Kevennystä tuo menetelmäkuvausten </a:t>
            </a:r>
            <a:r>
              <a:rPr lang="fi-FI" dirty="0"/>
              <a:t>ja viitearvojen perusteiden esittäminen liitteissä.</a:t>
            </a:r>
          </a:p>
          <a:p>
            <a:pPr marL="0" indent="0">
              <a:buNone/>
            </a:pPr>
            <a:r>
              <a:rPr lang="fi-FI" dirty="0"/>
              <a:t> </a:t>
            </a:r>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13</a:t>
            </a:fld>
            <a:endParaRPr lang="fi-FI"/>
          </a:p>
        </p:txBody>
      </p:sp>
    </p:spTree>
    <p:extLst>
      <p:ext uri="{BB962C8B-B14F-4D97-AF65-F5344CB8AC3E}">
        <p14:creationId xmlns:p14="http://schemas.microsoft.com/office/powerpoint/2010/main" val="3505611019"/>
      </p:ext>
    </p:extLst>
  </p:cSld>
  <p:clrMapOvr>
    <a:masterClrMapping/>
  </p:clrMapOvr>
  <p:transition spd="med">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smtClean="0"/>
              <a:t>Esimerkkejä menetelmäosuudesta</a:t>
            </a:r>
            <a:br>
              <a:rPr lang="fi-FI" dirty="0" smtClean="0"/>
            </a:br>
            <a:r>
              <a:rPr lang="fi-FI" dirty="0"/>
              <a:t>Suorittaa? </a:t>
            </a:r>
          </a:p>
        </p:txBody>
      </p:sp>
      <p:sp>
        <p:nvSpPr>
          <p:cNvPr id="3" name="Content Placeholder 2"/>
          <p:cNvSpPr>
            <a:spLocks noGrp="1"/>
          </p:cNvSpPr>
          <p:nvPr>
            <p:ph idx="1"/>
          </p:nvPr>
        </p:nvSpPr>
        <p:spPr/>
        <p:txBody>
          <a:bodyPr/>
          <a:lstStyle/>
          <a:p>
            <a:r>
              <a:rPr lang="fi-FI" dirty="0"/>
              <a:t>’tehdä mittauksia’ on parempi kuin ’suorittaa mittauksia</a:t>
            </a:r>
            <a:r>
              <a:rPr lang="fi-FI" dirty="0" smtClean="0"/>
              <a:t>’</a:t>
            </a:r>
          </a:p>
          <a:p>
            <a:endParaRPr lang="fi-FI" dirty="0"/>
          </a:p>
          <a:p>
            <a:r>
              <a:rPr lang="fi-FI" dirty="0" smtClean="0"/>
              <a:t>’ilmanäytteistä </a:t>
            </a:r>
            <a:r>
              <a:rPr lang="fi-FI" dirty="0"/>
              <a:t>analysoitiin VOC-yhdisteet’ on parempi kuin ’suoritettiin VOC-ilmanäytteiden analysointi</a:t>
            </a:r>
            <a:r>
              <a:rPr lang="fi-FI" dirty="0" smtClean="0"/>
              <a:t>’</a:t>
            </a:r>
          </a:p>
          <a:p>
            <a:endParaRPr lang="fi-FI" dirty="0"/>
          </a:p>
          <a:p>
            <a:r>
              <a:rPr lang="fi-FI" dirty="0"/>
              <a:t>’rakenteiden kosteutta kartoitettiin’ on parempi kuin ’kosteuskartoitus suoritettiin</a:t>
            </a:r>
            <a:r>
              <a:rPr lang="fi-FI" dirty="0" smtClean="0"/>
              <a:t>’</a:t>
            </a:r>
          </a:p>
          <a:p>
            <a:endParaRPr lang="fi-FI" dirty="0"/>
          </a:p>
          <a:p>
            <a:r>
              <a:rPr lang="fi-FI" dirty="0"/>
              <a:t>’näytteitä kuituanalyyseihin otettiin’ on parempi kuin ’kuitumittauksia suoritettiin’</a:t>
            </a:r>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14</a:t>
            </a:fld>
            <a:endParaRPr lang="fi-FI"/>
          </a:p>
        </p:txBody>
      </p:sp>
    </p:spTree>
    <p:extLst>
      <p:ext uri="{BB962C8B-B14F-4D97-AF65-F5344CB8AC3E}">
        <p14:creationId xmlns:p14="http://schemas.microsoft.com/office/powerpoint/2010/main" val="695891623"/>
      </p:ext>
    </p:extLst>
  </p:cSld>
  <p:clrMapOvr>
    <a:masterClrMapping/>
  </p:clrMapOvr>
  <p:transition spd="med">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Tulosten raportointi</a:t>
            </a:r>
            <a:endParaRPr lang="fi-FI" dirty="0"/>
          </a:p>
        </p:txBody>
      </p:sp>
      <p:sp>
        <p:nvSpPr>
          <p:cNvPr id="3" name="Content Placeholder 2"/>
          <p:cNvSpPr>
            <a:spLocks noGrp="1"/>
          </p:cNvSpPr>
          <p:nvPr>
            <p:ph idx="1"/>
          </p:nvPr>
        </p:nvSpPr>
        <p:spPr/>
        <p:txBody>
          <a:bodyPr/>
          <a:lstStyle/>
          <a:p>
            <a:r>
              <a:rPr lang="fi-FI" dirty="0"/>
              <a:t>Tämän kappaleen tarkoituksena on esittää havainnot, mittaus- ja analyysitulokset. </a:t>
            </a:r>
            <a:endParaRPr lang="fi-FI" dirty="0" smtClean="0"/>
          </a:p>
          <a:p>
            <a:endParaRPr lang="fi-FI" dirty="0"/>
          </a:p>
          <a:p>
            <a:r>
              <a:rPr lang="fi-FI" dirty="0" smtClean="0"/>
              <a:t>Tarkastelulla </a:t>
            </a:r>
            <a:r>
              <a:rPr lang="fi-FI" dirty="0"/>
              <a:t>tarkoitetaan sitä, että kaikkien esitettyjen havaintojen sekä mittaus- ja analyysitulosten merkitys arvioidaan suhteessa viite- ohje- tms. arvoihin tai käsitykseen siitä, mikä on "tavanomaista</a:t>
            </a:r>
            <a:r>
              <a:rPr lang="fi-FI" dirty="0" smtClean="0"/>
              <a:t>".</a:t>
            </a:r>
          </a:p>
          <a:p>
            <a:endParaRPr lang="fi-FI" dirty="0"/>
          </a:p>
          <a:p>
            <a:r>
              <a:rPr lang="fi-FI" dirty="0"/>
              <a:t>Kielioppiknoppi: tulokset esitetään imperfektissä, vertailu viitearvoon preesensissä.</a:t>
            </a:r>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15</a:t>
            </a:fld>
            <a:endParaRPr lang="fi-FI"/>
          </a:p>
        </p:txBody>
      </p:sp>
    </p:spTree>
    <p:extLst>
      <p:ext uri="{BB962C8B-B14F-4D97-AF65-F5344CB8AC3E}">
        <p14:creationId xmlns:p14="http://schemas.microsoft.com/office/powerpoint/2010/main" val="3302111030"/>
      </p:ext>
    </p:extLst>
  </p:cSld>
  <p:clrMapOvr>
    <a:masterClrMapping/>
  </p:clrMapOvr>
  <p:transition spd="med">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2"/>
          <p:cNvSpPr>
            <a:spLocks noGrp="1"/>
          </p:cNvSpPr>
          <p:nvPr>
            <p:ph type="title"/>
          </p:nvPr>
        </p:nvSpPr>
        <p:spPr/>
        <p:txBody>
          <a:bodyPr>
            <a:normAutofit/>
          </a:bodyPr>
          <a:lstStyle/>
          <a:p>
            <a:r>
              <a:rPr lang="en-US" altLang="fi-FI" sz="2800" dirty="0" err="1" smtClean="0">
                <a:ea typeface="ＭＳ Ｐゴシック" panose="020B0600070205080204" pitchFamily="34" charset="-128"/>
              </a:rPr>
              <a:t>Mikrobitulosten</a:t>
            </a:r>
            <a:r>
              <a:rPr lang="en-US" altLang="fi-FI" sz="2800" dirty="0" smtClean="0">
                <a:ea typeface="ＭＳ Ｐゴシック" panose="020B0600070205080204" pitchFamily="34" charset="-128"/>
              </a:rPr>
              <a:t> </a:t>
            </a:r>
            <a:r>
              <a:rPr lang="en-US" altLang="fi-FI" sz="2800" dirty="0" err="1" smtClean="0">
                <a:ea typeface="ＭＳ Ｐゴシック" panose="020B0600070205080204" pitchFamily="34" charset="-128"/>
              </a:rPr>
              <a:t>tulkinnan</a:t>
            </a:r>
            <a:r>
              <a:rPr lang="en-US" altLang="fi-FI" sz="2800" dirty="0" smtClean="0">
                <a:ea typeface="ＭＳ Ｐゴシック" panose="020B0600070205080204" pitchFamily="34" charset="-128"/>
              </a:rPr>
              <a:t> </a:t>
            </a:r>
            <a:r>
              <a:rPr lang="en-US" altLang="fi-FI" sz="2800" dirty="0" err="1" smtClean="0">
                <a:ea typeface="ＭＳ Ｐゴシック" panose="020B0600070205080204" pitchFamily="34" charset="-128"/>
              </a:rPr>
              <a:t>yleislinjat</a:t>
            </a:r>
            <a:endParaRPr lang="en-US" altLang="fi-FI" sz="2800" dirty="0" smtClean="0">
              <a:ea typeface="ＭＳ Ｐゴシック" panose="020B0600070205080204" pitchFamily="34" charset="-128"/>
            </a:endParaRPr>
          </a:p>
        </p:txBody>
      </p:sp>
      <p:sp>
        <p:nvSpPr>
          <p:cNvPr id="51206" name="Rectangle 3"/>
          <p:cNvSpPr>
            <a:spLocks noGrp="1"/>
          </p:cNvSpPr>
          <p:nvPr>
            <p:ph idx="1"/>
          </p:nvPr>
        </p:nvSpPr>
        <p:spPr/>
        <p:txBody>
          <a:bodyPr anchor="ctr"/>
          <a:lstStyle/>
          <a:p>
            <a:pPr algn="ctr">
              <a:buFont typeface="Wingdings" charset="2"/>
              <a:buChar char="Ø"/>
            </a:pPr>
            <a:r>
              <a:rPr lang="fi-FI" altLang="fi-FI" b="1" dirty="0" smtClean="0">
                <a:ea typeface="ＭＳ Ｐゴシック" panose="020B0600070205080204" pitchFamily="34" charset="-128"/>
                <a:cs typeface="ＭＳ Ｐゴシック" panose="020B0600070205080204" pitchFamily="34" charset="-128"/>
              </a:rPr>
              <a:t>ilmanäytteiden </a:t>
            </a:r>
          </a:p>
          <a:p>
            <a:pPr algn="ctr">
              <a:buFont typeface="Wingdings" charset="2"/>
              <a:buChar char="Ø"/>
            </a:pPr>
            <a:r>
              <a:rPr lang="fi-FI" altLang="fi-FI" b="1" dirty="0" smtClean="0">
                <a:ea typeface="ＭＳ Ｐゴシック" panose="020B0600070205080204" pitchFamily="34" charset="-128"/>
                <a:cs typeface="ＭＳ Ｐゴシック" panose="020B0600070205080204" pitchFamily="34" charset="-128"/>
              </a:rPr>
              <a:t>pintanäytteiden</a:t>
            </a:r>
          </a:p>
          <a:p>
            <a:pPr algn="ctr">
              <a:buFont typeface="Wingdings" charset="2"/>
              <a:buChar char="Ø"/>
            </a:pPr>
            <a:r>
              <a:rPr lang="fi-FI" altLang="fi-FI" b="1" dirty="0" smtClean="0">
                <a:ea typeface="ＭＳ Ｐゴシック" panose="020B0600070205080204" pitchFamily="34" charset="-128"/>
                <a:cs typeface="ＭＳ Ｐゴシック" panose="020B0600070205080204" pitchFamily="34" charset="-128"/>
              </a:rPr>
              <a:t>materiaalinäytteiden	</a:t>
            </a:r>
          </a:p>
          <a:p>
            <a:pPr marL="0" indent="0" algn="ctr">
              <a:buNone/>
            </a:pPr>
            <a:endParaRPr lang="en-US" altLang="fi-FI" sz="2600" b="1" dirty="0" smtClean="0">
              <a:latin typeface="Arial" panose="020B0604020202020204" pitchFamily="34" charset="0"/>
              <a:ea typeface="ＭＳ Ｐゴシック" panose="020B0600070205080204" pitchFamily="34" charset="-128"/>
              <a:cs typeface="ＭＳ Ｐゴシック" panose="020B0600070205080204" pitchFamily="34" charset="-128"/>
            </a:endParaRPr>
          </a:p>
          <a:p>
            <a:pPr algn="ctr">
              <a:buFont typeface="Wingdings" charset="2"/>
              <a:buChar char="Ø"/>
            </a:pPr>
            <a:r>
              <a:rPr lang="fi-FI" altLang="fi-FI" b="1" dirty="0" smtClean="0">
                <a:ea typeface="ＭＳ Ｐゴシック" panose="020B0600070205080204" pitchFamily="34" charset="-128"/>
                <a:cs typeface="ＭＳ Ｐゴシック" panose="020B0600070205080204" pitchFamily="34" charset="-128"/>
              </a:rPr>
              <a:t>mikrobitulosten vertaaminen</a:t>
            </a:r>
          </a:p>
          <a:p>
            <a:pPr algn="ctr">
              <a:buFont typeface="Wingdings" panose="05000000000000000000" pitchFamily="2" charset="2"/>
              <a:buChar char="ü"/>
            </a:pPr>
            <a:endParaRPr lang="en-US" altLang="fi-FI" sz="2600" b="1" dirty="0" smtClean="0">
              <a:latin typeface="Arial" panose="020B0604020202020204" pitchFamily="34" charset="0"/>
              <a:ea typeface="ＭＳ Ｐゴシック" panose="020B0600070205080204" pitchFamily="34" charset="-128"/>
              <a:cs typeface="ＭＳ Ｐゴシック" panose="020B0600070205080204" pitchFamily="34" charset="-128"/>
            </a:endParaRPr>
          </a:p>
          <a:p>
            <a:endParaRPr lang="en-US" altLang="fi-FI" sz="2600" b="1" dirty="0" smtClean="0">
              <a:latin typeface="Arial" panose="020B0604020202020204" pitchFamily="34" charset="0"/>
              <a:ea typeface="ＭＳ Ｐゴシック" panose="020B0600070205080204" pitchFamily="34" charset="-128"/>
              <a:cs typeface="ＭＳ Ｐゴシック" panose="020B0600070205080204" pitchFamily="34" charset="-128"/>
            </a:endParaRPr>
          </a:p>
        </p:txBody>
      </p:sp>
      <p:sp>
        <p:nvSpPr>
          <p:cNvPr id="2" name="Dian numeron paikkamerkki 1"/>
          <p:cNvSpPr>
            <a:spLocks noGrp="1"/>
          </p:cNvSpPr>
          <p:nvPr>
            <p:ph type="sldNum" sz="quarter" idx="12"/>
          </p:nvPr>
        </p:nvSpPr>
        <p:spPr/>
        <p:txBody>
          <a:bodyPr/>
          <a:lstStyle/>
          <a:p>
            <a:fld id="{49246692-9764-4796-AF2E-897E79EBAFA7}" type="slidenum">
              <a:rPr lang="fi-FI" smtClean="0"/>
              <a:pPr/>
              <a:t>16</a:t>
            </a:fld>
            <a:endParaRPr lang="fi-FI"/>
          </a:p>
        </p:txBody>
      </p:sp>
    </p:spTree>
    <p:extLst>
      <p:ext uri="{BB962C8B-B14F-4D97-AF65-F5344CB8AC3E}">
        <p14:creationId xmlns:p14="http://schemas.microsoft.com/office/powerpoint/2010/main" val="936589800"/>
      </p:ext>
    </p:extLst>
  </p:cSld>
  <p:clrMapOvr>
    <a:masterClrMapping/>
  </p:clrMapOvr>
  <p:transition spd="med">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p:txBody>
          <a:bodyPr>
            <a:normAutofit/>
          </a:bodyPr>
          <a:lstStyle/>
          <a:p>
            <a:pPr eaLnBrk="1" hangingPunct="1"/>
            <a:r>
              <a:rPr lang="fi-FI" altLang="fi-FI" sz="2800" dirty="0" smtClean="0">
                <a:solidFill>
                  <a:schemeClr val="accent1">
                    <a:lumMod val="75000"/>
                  </a:schemeClr>
                </a:solidFill>
                <a:cs typeface="Arial" panose="020B0604020202020204" pitchFamily="34" charset="0"/>
              </a:rPr>
              <a:t>Mikrobitulosten tulkinta</a:t>
            </a:r>
            <a:endParaRPr lang="en-US" altLang="fi-FI" sz="2800" dirty="0" smtClean="0">
              <a:solidFill>
                <a:schemeClr val="accent1">
                  <a:lumMod val="75000"/>
                </a:schemeClr>
              </a:solidFill>
              <a:cs typeface="Arial" panose="020B0604020202020204" pitchFamily="34" charset="0"/>
            </a:endParaRPr>
          </a:p>
        </p:txBody>
      </p:sp>
      <p:sp>
        <p:nvSpPr>
          <p:cNvPr id="18438" name="Rectangle 3"/>
          <p:cNvSpPr>
            <a:spLocks noGrp="1" noChangeArrowheads="1"/>
          </p:cNvSpPr>
          <p:nvPr>
            <p:ph idx="1"/>
          </p:nvPr>
        </p:nvSpPr>
        <p:spPr/>
        <p:txBody>
          <a:bodyPr>
            <a:normAutofit/>
          </a:bodyPr>
          <a:lstStyle/>
          <a:p>
            <a:pPr>
              <a:lnSpc>
                <a:spcPct val="90000"/>
              </a:lnSpc>
            </a:pPr>
            <a:r>
              <a:rPr lang="fi-FI" altLang="fi-FI" sz="1800" dirty="0" smtClean="0">
                <a:latin typeface="Arial" panose="020B0604020202020204" pitchFamily="34" charset="0"/>
                <a:cs typeface="Arial" panose="020B0604020202020204" pitchFamily="34" charset="0"/>
              </a:rPr>
              <a:t>Materiaali- tai pintanäytteen suuri pitoisuus ja/tai epätavallinen lajisto kertoo mikrobikasvusta</a:t>
            </a:r>
          </a:p>
          <a:p>
            <a:pPr>
              <a:lnSpc>
                <a:spcPct val="90000"/>
              </a:lnSpc>
            </a:pPr>
            <a:r>
              <a:rPr lang="fi-FI" altLang="fi-FI" sz="1800" dirty="0" smtClean="0">
                <a:latin typeface="Arial" panose="020B0604020202020204" pitchFamily="34" charset="0"/>
                <a:cs typeface="Arial" panose="020B0604020202020204" pitchFamily="34" charset="0"/>
              </a:rPr>
              <a:t>Kuivunut kasvusto – mahdollisesti väärä negatiivinen (materiaalin suora mikroskopointi tai teippinäytteen mikroskopointi)</a:t>
            </a:r>
          </a:p>
          <a:p>
            <a:pPr>
              <a:lnSpc>
                <a:spcPct val="90000"/>
              </a:lnSpc>
            </a:pPr>
            <a:r>
              <a:rPr lang="fi-FI" altLang="fi-FI" sz="1800" dirty="0" smtClean="0">
                <a:latin typeface="Arial" panose="020B0604020202020204" pitchFamily="34" charset="0"/>
                <a:cs typeface="Arial" panose="020B0604020202020204" pitchFamily="34" charset="0"/>
              </a:rPr>
              <a:t>Mikrobien kulkeutuminen pinnalle – mahdollisesti väärä positiivinen</a:t>
            </a:r>
          </a:p>
          <a:p>
            <a:pPr>
              <a:lnSpc>
                <a:spcPct val="90000"/>
              </a:lnSpc>
            </a:pPr>
            <a:r>
              <a:rPr lang="fi-FI" altLang="fi-FI" sz="1800" dirty="0" smtClean="0">
                <a:cs typeface="Arial" pitchFamily="34" charset="0"/>
              </a:rPr>
              <a:t>Lumipeitteen aikana ilmanäytteen </a:t>
            </a:r>
            <a:r>
              <a:rPr lang="fi-FI" altLang="fi-FI" sz="1800" dirty="0">
                <a:cs typeface="Arial" pitchFamily="34" charset="0"/>
              </a:rPr>
              <a:t>suuri pitoisuus ja/tai epätavallinen lajisto kertoo sisälähteestä tai mikrobien </a:t>
            </a:r>
            <a:r>
              <a:rPr lang="fi-FI" altLang="fi-FI" sz="1800" dirty="0" smtClean="0">
                <a:cs typeface="Arial" pitchFamily="34" charset="0"/>
              </a:rPr>
              <a:t>kulkeutumisesta</a:t>
            </a:r>
          </a:p>
          <a:p>
            <a:pPr>
              <a:lnSpc>
                <a:spcPct val="90000"/>
              </a:lnSpc>
            </a:pPr>
            <a:r>
              <a:rPr lang="fi-FI" altLang="fi-FI" sz="1800" dirty="0" smtClean="0">
                <a:cs typeface="Arial" pitchFamily="34" charset="0"/>
              </a:rPr>
              <a:t>Saman </a:t>
            </a:r>
            <a:r>
              <a:rPr lang="fi-FI" altLang="fi-FI" sz="1800" dirty="0">
                <a:cs typeface="Arial" pitchFamily="34" charset="0"/>
              </a:rPr>
              <a:t>indikaattorimikrobin esiintyminen useissa </a:t>
            </a:r>
            <a:r>
              <a:rPr lang="fi-FI" altLang="fi-FI" sz="1800" dirty="0" smtClean="0">
                <a:cs typeface="Arial" pitchFamily="34" charset="0"/>
              </a:rPr>
              <a:t>ilmanäytteissä </a:t>
            </a:r>
            <a:r>
              <a:rPr lang="fi-FI" altLang="fi-FI" sz="1800" dirty="0">
                <a:cs typeface="Arial" pitchFamily="34" charset="0"/>
              </a:rPr>
              <a:t>vahvistaa </a:t>
            </a:r>
            <a:r>
              <a:rPr lang="fi-FI" altLang="fi-FI" sz="1800" dirty="0" smtClean="0">
                <a:cs typeface="Arial" pitchFamily="34" charset="0"/>
              </a:rPr>
              <a:t>löydöksen, samoin saman indikaattorin esiintyminen ilma-, pinta- ja materiaalinäytteissä.</a:t>
            </a:r>
            <a:endParaRPr lang="fi-FI" altLang="fi-FI" sz="1800" dirty="0">
              <a:cs typeface="Arial" pitchFamily="34" charset="0"/>
            </a:endParaRPr>
          </a:p>
          <a:p>
            <a:r>
              <a:rPr lang="fi-FI" altLang="fi-FI" sz="1800" dirty="0">
                <a:cs typeface="Arial" pitchFamily="34" charset="0"/>
              </a:rPr>
              <a:t>Yksittäinen negatiivinen löydös ei poissulje mikrobilähteen </a:t>
            </a:r>
            <a:r>
              <a:rPr lang="fi-FI" altLang="fi-FI" sz="1800" dirty="0" smtClean="0">
                <a:cs typeface="Arial" pitchFamily="34" charset="0"/>
              </a:rPr>
              <a:t>esiintymistä.</a:t>
            </a:r>
            <a:endParaRPr lang="fi-FI" altLang="fi-FI" sz="1800" dirty="0">
              <a:cs typeface="Arial" pitchFamily="34" charset="0"/>
            </a:endParaRPr>
          </a:p>
          <a:p>
            <a:pPr eaLnBrk="1" hangingPunct="1">
              <a:lnSpc>
                <a:spcPct val="90000"/>
              </a:lnSpc>
            </a:pPr>
            <a:endParaRPr lang="fi-FI" altLang="fi-FI" dirty="0" smtClean="0">
              <a:latin typeface="Arial" panose="020B0604020202020204" pitchFamily="34" charset="0"/>
              <a:cs typeface="Arial" panose="020B0604020202020204" pitchFamily="34" charset="0"/>
            </a:endParaRPr>
          </a:p>
        </p:txBody>
      </p:sp>
      <p:sp>
        <p:nvSpPr>
          <p:cNvPr id="1843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0573ECA-C445-433D-9681-2B47B08BCDB8}" type="slidenum">
              <a:rPr lang="fi-FI" altLang="fi-FI">
                <a:solidFill>
                  <a:srgbClr val="FFFFFF"/>
                </a:solidFill>
              </a:rPr>
              <a:pPr eaLnBrk="1" hangingPunct="1"/>
              <a:t>17</a:t>
            </a:fld>
            <a:endParaRPr lang="fi-FI" altLang="fi-FI">
              <a:solidFill>
                <a:srgbClr val="FFFFFF"/>
              </a:solidFill>
            </a:endParaRPr>
          </a:p>
        </p:txBody>
      </p:sp>
      <p:sp>
        <p:nvSpPr>
          <p:cNvPr id="6" name="Tekstiruutu 5"/>
          <p:cNvSpPr txBox="1"/>
          <p:nvPr/>
        </p:nvSpPr>
        <p:spPr>
          <a:xfrm>
            <a:off x="251520" y="6208612"/>
            <a:ext cx="1414170" cy="246221"/>
          </a:xfrm>
          <a:prstGeom prst="rect">
            <a:avLst/>
          </a:prstGeom>
          <a:noFill/>
        </p:spPr>
        <p:txBody>
          <a:bodyPr wrap="none" rtlCol="0">
            <a:spAutoFit/>
          </a:bodyPr>
          <a:lstStyle/>
          <a:p>
            <a:r>
              <a:rPr lang="fi-FI" sz="1000" smtClean="0"/>
              <a:t>Työterveyslaitos / MR</a:t>
            </a:r>
            <a:endParaRPr lang="fi-FI" sz="1000"/>
          </a:p>
        </p:txBody>
      </p:sp>
    </p:spTree>
    <p:extLst>
      <p:ext uri="{BB962C8B-B14F-4D97-AF65-F5344CB8AC3E}">
        <p14:creationId xmlns:p14="http://schemas.microsoft.com/office/powerpoint/2010/main" val="589093727"/>
      </p:ext>
    </p:extLst>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2"/>
          <p:cNvSpPr>
            <a:spLocks noGrp="1"/>
          </p:cNvSpPr>
          <p:nvPr>
            <p:ph type="title"/>
          </p:nvPr>
        </p:nvSpPr>
        <p:spPr>
          <a:xfrm>
            <a:off x="827088" y="333376"/>
            <a:ext cx="7633344" cy="1079500"/>
          </a:xfrm>
        </p:spPr>
        <p:txBody>
          <a:bodyPr>
            <a:normAutofit/>
          </a:bodyPr>
          <a:lstStyle/>
          <a:p>
            <a:r>
              <a:rPr lang="fi-FI" altLang="fi-FI" sz="2800" dirty="0" smtClean="0">
                <a:ea typeface="ＭＳ Ｐゴシック" panose="020B0600070205080204" pitchFamily="34" charset="-128"/>
              </a:rPr>
              <a:t>Ilmanäytteiden mikrobitulosten tulkintaperiaatteet</a:t>
            </a:r>
          </a:p>
        </p:txBody>
      </p:sp>
      <p:sp>
        <p:nvSpPr>
          <p:cNvPr id="70662" name="Rectangle 3"/>
          <p:cNvSpPr>
            <a:spLocks noGrp="1"/>
          </p:cNvSpPr>
          <p:nvPr>
            <p:ph idx="1"/>
          </p:nvPr>
        </p:nvSpPr>
        <p:spPr/>
        <p:txBody>
          <a:bodyPr>
            <a:normAutofit/>
          </a:bodyPr>
          <a:lstStyle/>
          <a:p>
            <a:pPr marL="0" indent="0">
              <a:lnSpc>
                <a:spcPct val="90000"/>
              </a:lnSpc>
              <a:buNone/>
            </a:pPr>
            <a:r>
              <a:rPr lang="fi-FI" altLang="fi-FI" sz="1600" b="1" dirty="0" smtClean="0">
                <a:ea typeface="ＭＳ Ｐゴシック" panose="020B0600070205080204" pitchFamily="34" charset="-128"/>
                <a:cs typeface="ＭＳ Ｐゴシック" panose="020B0600070205080204" pitchFamily="34" charset="-128"/>
              </a:rPr>
              <a:t>Tavallinen kosteusvauriorakennus:</a:t>
            </a: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vertailu ulkoilman mikrobimittausten tuloksiin</a:t>
            </a: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I/O-suhde (pitoisuus ja mikrobisto)</a:t>
            </a: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vertailu vauriottoman tilan mikrobimittausten tuloksiin</a:t>
            </a: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"normaalipitoisuus" on pienentynyt vuosien mittaan</a:t>
            </a: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käsite "normaali sisäilman mikrobisto" on muuttunut lisääntyneen tiedon mukaan</a:t>
            </a:r>
          </a:p>
          <a:p>
            <a:pPr marL="0" indent="0">
              <a:lnSpc>
                <a:spcPct val="90000"/>
              </a:lnSpc>
              <a:buNone/>
            </a:pPr>
            <a:endParaRPr lang="fi-FI" altLang="fi-FI" sz="1600" dirty="0">
              <a:ea typeface="ＭＳ Ｐゴシック" panose="020B0600070205080204" pitchFamily="34" charset="-128"/>
              <a:cs typeface="ＭＳ Ｐゴシック" panose="020B0600070205080204" pitchFamily="34" charset="-128"/>
            </a:endParaRPr>
          </a:p>
          <a:p>
            <a:pPr marL="0" indent="0">
              <a:lnSpc>
                <a:spcPct val="90000"/>
              </a:lnSpc>
              <a:buNone/>
            </a:pPr>
            <a:r>
              <a:rPr lang="fi-FI" altLang="fi-FI" sz="1600" b="1" dirty="0" smtClean="0">
                <a:ea typeface="ＭＳ Ｐゴシック" panose="020B0600070205080204" pitchFamily="34" charset="-128"/>
                <a:cs typeface="ＭＳ Ｐゴシック" panose="020B0600070205080204" pitchFamily="34" charset="-128"/>
              </a:rPr>
              <a:t>Tuotantotilojen </a:t>
            </a:r>
            <a:r>
              <a:rPr lang="fi-FI" altLang="fi-FI" sz="1600" b="1" dirty="0" smtClean="0">
                <a:ea typeface="ＭＳ Ｐゴシック" panose="020B0600070205080204" pitchFamily="34" charset="-128"/>
                <a:cs typeface="ＭＳ Ｐゴシック" panose="020B0600070205080204" pitchFamily="34" charset="-128"/>
              </a:rPr>
              <a:t>yhteydessä oleva toimistorakennus (toimisto, valvomo </a:t>
            </a:r>
            <a:r>
              <a:rPr lang="fi-FI" altLang="fi-FI" sz="1600" b="1" dirty="0" smtClean="0">
                <a:ea typeface="ＭＳ Ｐゴシック" panose="020B0600070205080204" pitchFamily="34" charset="-128"/>
                <a:cs typeface="ＭＳ Ｐゴシック" panose="020B0600070205080204" pitchFamily="34" charset="-128"/>
              </a:rPr>
              <a:t>tms.):</a:t>
            </a:r>
            <a:endParaRPr lang="fi-FI" altLang="fi-FI" sz="1600" b="1" dirty="0" smtClean="0">
              <a:ea typeface="ＭＳ Ｐゴシック" panose="020B0600070205080204" pitchFamily="34" charset="-128"/>
              <a:cs typeface="ＭＳ Ｐゴシック" panose="020B0600070205080204" pitchFamily="34" charset="-128"/>
            </a:endParaRP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vertailu prosessin mikrobimittausten tuloksiin</a:t>
            </a: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tuloksia tulkittaessa on prosessin luonne ymmärrettävä</a:t>
            </a:r>
          </a:p>
          <a:p>
            <a:pPr>
              <a:lnSpc>
                <a:spcPct val="90000"/>
              </a:lnSpc>
            </a:pPr>
            <a:r>
              <a:rPr lang="fi-FI" altLang="fi-FI" sz="1600" dirty="0" smtClean="0">
                <a:ea typeface="ＭＳ Ｐゴシック" panose="020B0600070205080204" pitchFamily="34" charset="-128"/>
                <a:cs typeface="ＭＳ Ｐゴシック" panose="020B0600070205080204" pitchFamily="34" charset="-128"/>
              </a:rPr>
              <a:t>vaikka taustalla on tietoa tavallisesta </a:t>
            </a:r>
            <a:r>
              <a:rPr lang="fi-FI" altLang="fi-FI" sz="1600" dirty="0" err="1" smtClean="0">
                <a:ea typeface="ＭＳ Ｐゴシック" panose="020B0600070205080204" pitchFamily="34" charset="-128"/>
                <a:cs typeface="ＭＳ Ｐゴシック" panose="020B0600070205080204" pitchFamily="34" charset="-128"/>
              </a:rPr>
              <a:t>toimistomikrobistosta</a:t>
            </a:r>
            <a:r>
              <a:rPr lang="fi-FI" altLang="fi-FI" sz="1600" dirty="0" smtClean="0">
                <a:ea typeface="ＭＳ Ｐゴシック" panose="020B0600070205080204" pitchFamily="34" charset="-128"/>
                <a:cs typeface="ＭＳ Ｐゴシック" panose="020B0600070205080204" pitchFamily="34" charset="-128"/>
              </a:rPr>
              <a:t> </a:t>
            </a:r>
            <a:r>
              <a:rPr lang="fi-FI" altLang="fi-FI" sz="1600" dirty="0" smtClean="0">
                <a:ea typeface="ＭＳ Ｐゴシック" panose="020B0600070205080204" pitchFamily="34" charset="-128"/>
                <a:cs typeface="ＭＳ Ｐゴシック" panose="020B0600070205080204" pitchFamily="34" charset="-128"/>
              </a:rPr>
              <a:t>(sen laadusta ja määrästä), ei näitä voi suoraan käyttää vertailuun</a:t>
            </a:r>
          </a:p>
          <a:p>
            <a:pPr marL="0" indent="0">
              <a:lnSpc>
                <a:spcPct val="90000"/>
              </a:lnSpc>
              <a:buNone/>
            </a:pPr>
            <a:endParaRPr lang="fi-FI" altLang="fi-FI" sz="1600" dirty="0" smtClean="0">
              <a:ea typeface="ＭＳ Ｐゴシック" panose="020B0600070205080204" pitchFamily="34" charset="-128"/>
              <a:cs typeface="ＭＳ Ｐゴシック" panose="020B0600070205080204" pitchFamily="34" charset="-128"/>
            </a:endParaRPr>
          </a:p>
        </p:txBody>
      </p:sp>
      <p:sp>
        <p:nvSpPr>
          <p:cNvPr id="7" name="Tekstiruutu 6"/>
          <p:cNvSpPr txBox="1"/>
          <p:nvPr/>
        </p:nvSpPr>
        <p:spPr>
          <a:xfrm>
            <a:off x="251520" y="6208612"/>
            <a:ext cx="1414170" cy="246221"/>
          </a:xfrm>
          <a:prstGeom prst="rect">
            <a:avLst/>
          </a:prstGeom>
          <a:noFill/>
        </p:spPr>
        <p:txBody>
          <a:bodyPr wrap="none" rtlCol="0">
            <a:spAutoFit/>
          </a:bodyPr>
          <a:lstStyle/>
          <a:p>
            <a:r>
              <a:rPr lang="fi-FI" sz="1000" smtClean="0"/>
              <a:t>Työterveyslaitos / MR</a:t>
            </a:r>
            <a:endParaRPr lang="fi-FI" sz="1000"/>
          </a:p>
        </p:txBody>
      </p:sp>
      <p:sp>
        <p:nvSpPr>
          <p:cNvPr id="2" name="Dian numeron paikkamerkki 1"/>
          <p:cNvSpPr>
            <a:spLocks noGrp="1"/>
          </p:cNvSpPr>
          <p:nvPr>
            <p:ph type="sldNum" sz="quarter" idx="12"/>
          </p:nvPr>
        </p:nvSpPr>
        <p:spPr/>
        <p:txBody>
          <a:bodyPr/>
          <a:lstStyle/>
          <a:p>
            <a:fld id="{49246692-9764-4796-AF2E-897E79EBAFA7}" type="slidenum">
              <a:rPr lang="fi-FI" smtClean="0"/>
              <a:pPr/>
              <a:t>18</a:t>
            </a:fld>
            <a:endParaRPr lang="fi-FI"/>
          </a:p>
        </p:txBody>
      </p:sp>
    </p:spTree>
    <p:extLst>
      <p:ext uri="{BB962C8B-B14F-4D97-AF65-F5344CB8AC3E}">
        <p14:creationId xmlns:p14="http://schemas.microsoft.com/office/powerpoint/2010/main" val="1929335322"/>
      </p:ext>
    </p:extLst>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p:cNvSpPr>
          <p:nvPr>
            <p:ph type="title"/>
          </p:nvPr>
        </p:nvSpPr>
        <p:spPr/>
        <p:txBody>
          <a:bodyPr>
            <a:normAutofit/>
          </a:bodyPr>
          <a:lstStyle/>
          <a:p>
            <a:r>
              <a:rPr lang="en-GB" altLang="fi-FI" sz="2800" dirty="0" err="1" smtClean="0">
                <a:ea typeface="ＭＳ Ｐゴシック" panose="020B0600070205080204" pitchFamily="34" charset="-128"/>
              </a:rPr>
              <a:t>Pintanäytteen</a:t>
            </a:r>
            <a:r>
              <a:rPr lang="en-GB" altLang="fi-FI" sz="2800" dirty="0" smtClean="0">
                <a:ea typeface="ＭＳ Ｐゴシック" panose="020B0600070205080204" pitchFamily="34" charset="-128"/>
              </a:rPr>
              <a:t> </a:t>
            </a:r>
            <a:r>
              <a:rPr lang="en-GB" altLang="fi-FI" sz="2800" dirty="0" err="1" smtClean="0">
                <a:ea typeface="ＭＳ Ｐゴシック" panose="020B0600070205080204" pitchFamily="34" charset="-128"/>
              </a:rPr>
              <a:t>mikrobitulosten</a:t>
            </a:r>
            <a:r>
              <a:rPr lang="en-GB" altLang="fi-FI" sz="2800" dirty="0" smtClean="0">
                <a:ea typeface="ＭＳ Ｐゴシック" panose="020B0600070205080204" pitchFamily="34" charset="-128"/>
              </a:rPr>
              <a:t> </a:t>
            </a:r>
            <a:r>
              <a:rPr lang="en-GB" altLang="fi-FI" sz="2800" dirty="0" err="1" smtClean="0">
                <a:ea typeface="ＭＳ Ｐゴシック" panose="020B0600070205080204" pitchFamily="34" charset="-128"/>
              </a:rPr>
              <a:t>tulkintaperiaatteet</a:t>
            </a:r>
            <a:endParaRPr lang="fi-FI" altLang="fi-FI" sz="2800" dirty="0" smtClean="0">
              <a:solidFill>
                <a:srgbClr val="FF0000"/>
              </a:solidFill>
              <a:ea typeface="ＭＳ Ｐゴシック" panose="020B0600070205080204" pitchFamily="34" charset="-128"/>
            </a:endParaRPr>
          </a:p>
        </p:txBody>
      </p:sp>
      <p:sp>
        <p:nvSpPr>
          <p:cNvPr id="29702" name="Rectangle 3"/>
          <p:cNvSpPr>
            <a:spLocks noGrp="1"/>
          </p:cNvSpPr>
          <p:nvPr>
            <p:ph idx="1"/>
          </p:nvPr>
        </p:nvSpPr>
        <p:spPr/>
        <p:txBody>
          <a:bodyPr/>
          <a:lstStyle/>
          <a:p>
            <a:endParaRPr lang="fi-FI" altLang="fi-FI" dirty="0" smtClean="0">
              <a:ea typeface="ＭＳ Ｐゴシック" panose="020B0600070205080204" pitchFamily="34" charset="-128"/>
              <a:cs typeface="ＭＳ Ｐゴシック" panose="020B0600070205080204" pitchFamily="34" charset="-128"/>
            </a:endParaRPr>
          </a:p>
          <a:p>
            <a:r>
              <a:rPr lang="fi-FI" altLang="fi-FI" dirty="0" smtClean="0">
                <a:ea typeface="ＭＳ Ｐゴシック" panose="020B0600070205080204" pitchFamily="34" charset="-128"/>
                <a:cs typeface="ＭＳ Ｐゴシック" panose="020B0600070205080204" pitchFamily="34" charset="-128"/>
              </a:rPr>
              <a:t>Sieni-itiöpitoisuus kuivilla vauriottomilla pinnoilla on yleensä </a:t>
            </a:r>
            <a:r>
              <a:rPr lang="fi-FI" altLang="fi-FI" dirty="0" smtClean="0">
                <a:ea typeface="ＭＳ Ｐゴシック" panose="020B0600070205080204" pitchFamily="34" charset="-128"/>
                <a:cs typeface="ＭＳ Ｐゴシック" panose="020B0600070205080204" pitchFamily="34" charset="-128"/>
              </a:rPr>
              <a:t/>
            </a:r>
            <a:br>
              <a:rPr lang="fi-FI" altLang="fi-FI" dirty="0" smtClean="0">
                <a:ea typeface="ＭＳ Ｐゴシック" panose="020B0600070205080204" pitchFamily="34" charset="-128"/>
                <a:cs typeface="ＭＳ Ｐゴシック" panose="020B0600070205080204" pitchFamily="34" charset="-128"/>
              </a:rPr>
            </a:br>
            <a:r>
              <a:rPr lang="fi-FI" altLang="fi-FI" dirty="0" smtClean="0">
                <a:ea typeface="ＭＳ Ｐゴシック" panose="020B0600070205080204" pitchFamily="34" charset="-128"/>
                <a:cs typeface="ＭＳ Ｐゴシック" panose="020B0600070205080204" pitchFamily="34" charset="-128"/>
              </a:rPr>
              <a:t>&lt; </a:t>
            </a:r>
            <a:r>
              <a:rPr lang="fi-FI" altLang="fi-FI" dirty="0" smtClean="0">
                <a:ea typeface="ＭＳ Ｐゴシック" panose="020B0600070205080204" pitchFamily="34" charset="-128"/>
                <a:cs typeface="ＭＳ Ｐゴシック" panose="020B0600070205080204" pitchFamily="34" charset="-128"/>
              </a:rPr>
              <a:t>10 </a:t>
            </a:r>
            <a:r>
              <a:rPr lang="fi-FI" altLang="fi-FI" dirty="0" err="1" smtClean="0">
                <a:ea typeface="ＭＳ Ｐゴシック" panose="020B0600070205080204" pitchFamily="34" charset="-128"/>
                <a:cs typeface="ＭＳ Ｐゴシック" panose="020B0600070205080204" pitchFamily="34" charset="-128"/>
              </a:rPr>
              <a:t>cfu</a:t>
            </a:r>
            <a:r>
              <a:rPr lang="fi-FI" altLang="fi-FI" dirty="0" smtClean="0">
                <a:ea typeface="ＭＳ Ｐゴシック" panose="020B0600070205080204" pitchFamily="34" charset="-128"/>
                <a:cs typeface="ＭＳ Ｐゴシック" panose="020B0600070205080204" pitchFamily="34" charset="-128"/>
              </a:rPr>
              <a:t>/cm2. </a:t>
            </a:r>
          </a:p>
          <a:p>
            <a:endParaRPr lang="fi-FI" altLang="fi-FI" dirty="0" smtClean="0">
              <a:ea typeface="ＭＳ Ｐゴシック" panose="020B0600070205080204" pitchFamily="34" charset="-128"/>
              <a:cs typeface="ＭＳ Ｐゴシック" panose="020B0600070205080204" pitchFamily="34" charset="-128"/>
            </a:endParaRPr>
          </a:p>
          <a:p>
            <a:r>
              <a:rPr lang="fi-FI" altLang="fi-FI" dirty="0" smtClean="0">
                <a:ea typeface="ＭＳ Ｐゴシック" panose="020B0600070205080204" pitchFamily="34" charset="-128"/>
                <a:cs typeface="ＭＳ Ｐゴシック" panose="020B0600070205080204" pitchFamily="34" charset="-128"/>
              </a:rPr>
              <a:t>Kosteissa tiloissa pintojen </a:t>
            </a:r>
            <a:r>
              <a:rPr lang="fi-FI" altLang="fi-FI" dirty="0" err="1" smtClean="0">
                <a:ea typeface="ＭＳ Ｐゴシック" panose="020B0600070205080204" pitchFamily="34" charset="-128"/>
                <a:cs typeface="ＭＳ Ｐゴシック" panose="020B0600070205080204" pitchFamily="34" charset="-128"/>
              </a:rPr>
              <a:t>mikrobisto</a:t>
            </a:r>
            <a:r>
              <a:rPr lang="fi-FI" altLang="fi-FI" dirty="0" smtClean="0">
                <a:ea typeface="ＭＳ Ｐゴシック" panose="020B0600070205080204" pitchFamily="34" charset="-128"/>
                <a:cs typeface="ＭＳ Ｐゴシック" panose="020B0600070205080204" pitchFamily="34" charset="-128"/>
              </a:rPr>
              <a:t> </a:t>
            </a:r>
            <a:r>
              <a:rPr lang="fi-FI" altLang="fi-FI" dirty="0" smtClean="0">
                <a:ea typeface="ＭＳ Ｐゴシック" panose="020B0600070205080204" pitchFamily="34" charset="-128"/>
                <a:cs typeface="ＭＳ Ｐゴシック" panose="020B0600070205080204" pitchFamily="34" charset="-128"/>
              </a:rPr>
              <a:t>on </a:t>
            </a:r>
            <a:r>
              <a:rPr lang="fi-FI" altLang="fi-FI" dirty="0" smtClean="0">
                <a:ea typeface="ＭＳ Ｐゴシック" panose="020B0600070205080204" pitchFamily="34" charset="-128"/>
                <a:cs typeface="ＭＳ Ｐゴシック" panose="020B0600070205080204" pitchFamily="34" charset="-128"/>
              </a:rPr>
              <a:t>yleensä runsaampi.</a:t>
            </a:r>
          </a:p>
          <a:p>
            <a:endParaRPr lang="fi-FI" altLang="fi-FI" dirty="0" smtClean="0">
              <a:ea typeface="ＭＳ Ｐゴシック" panose="020B0600070205080204" pitchFamily="34" charset="-128"/>
              <a:cs typeface="ＭＳ Ｐゴシック" panose="020B0600070205080204" pitchFamily="34" charset="-128"/>
            </a:endParaRPr>
          </a:p>
          <a:p>
            <a:r>
              <a:rPr lang="en-US" altLang="fi-FI" sz="2000" dirty="0" err="1" smtClean="0">
                <a:ea typeface="ＭＳ Ｐゴシック" panose="020B0600070205080204" pitchFamily="34" charset="-128"/>
                <a:cs typeface="ＭＳ Ｐゴシック" panose="020B0600070205080204" pitchFamily="34" charset="-128"/>
              </a:rPr>
              <a:t>Tulkinnassa</a:t>
            </a:r>
            <a:r>
              <a:rPr lang="en-US" altLang="fi-FI" sz="2000" dirty="0" smtClean="0">
                <a:ea typeface="ＭＳ Ｐゴシック" panose="020B0600070205080204" pitchFamily="34" charset="-128"/>
                <a:cs typeface="ＭＳ Ｐゴシック" panose="020B0600070205080204" pitchFamily="34" charset="-128"/>
              </a:rPr>
              <a:t> </a:t>
            </a:r>
            <a:r>
              <a:rPr lang="en-US" altLang="fi-FI" sz="2000" dirty="0" err="1" smtClean="0">
                <a:ea typeface="ＭＳ Ｐゴシック" panose="020B0600070205080204" pitchFamily="34" charset="-128"/>
                <a:cs typeface="ＭＳ Ｐゴシック" panose="020B0600070205080204" pitchFamily="34" charset="-128"/>
              </a:rPr>
              <a:t>katsotaan</a:t>
            </a:r>
            <a:r>
              <a:rPr lang="en-US" altLang="fi-FI" sz="2000" dirty="0" smtClean="0">
                <a:ea typeface="ＭＳ Ｐゴシック" panose="020B0600070205080204" pitchFamily="34" charset="-128"/>
                <a:cs typeface="ＭＳ Ｐゴシック" panose="020B0600070205080204" pitchFamily="34" charset="-128"/>
              </a:rPr>
              <a:t> </a:t>
            </a:r>
            <a:r>
              <a:rPr lang="en-US" altLang="fi-FI" sz="2000" dirty="0" err="1" smtClean="0">
                <a:ea typeface="ＭＳ Ｐゴシック" panose="020B0600070205080204" pitchFamily="34" charset="-128"/>
                <a:cs typeface="ＭＳ Ｐゴシック" panose="020B0600070205080204" pitchFamily="34" charset="-128"/>
              </a:rPr>
              <a:t>myös</a:t>
            </a:r>
            <a:r>
              <a:rPr lang="en-US" altLang="fi-FI" sz="2000" dirty="0" smtClean="0">
                <a:ea typeface="ＭＳ Ｐゴシック" panose="020B0600070205080204" pitchFamily="34" charset="-128"/>
                <a:cs typeface="ＭＳ Ｐゴシック" panose="020B0600070205080204" pitchFamily="34" charset="-128"/>
              </a:rPr>
              <a:t> </a:t>
            </a:r>
            <a:r>
              <a:rPr lang="en-US" altLang="fi-FI" sz="2000" dirty="0" err="1" smtClean="0">
                <a:ea typeface="ＭＳ Ｐゴシック" panose="020B0600070205080204" pitchFamily="34" charset="-128"/>
                <a:cs typeface="ＭＳ Ｐゴシック" panose="020B0600070205080204" pitchFamily="34" charset="-128"/>
              </a:rPr>
              <a:t>lajistoa</a:t>
            </a:r>
            <a:r>
              <a:rPr lang="en-US" altLang="fi-FI" sz="2000" dirty="0" smtClean="0">
                <a:ea typeface="ＭＳ Ｐゴシック" panose="020B0600070205080204" pitchFamily="34" charset="-128"/>
                <a:cs typeface="ＭＳ Ｐゴシック" panose="020B0600070205080204" pitchFamily="34" charset="-128"/>
              </a:rPr>
              <a:t>, </a:t>
            </a:r>
            <a:r>
              <a:rPr lang="en-US" altLang="fi-FI" sz="2000" dirty="0" err="1" smtClean="0">
                <a:ea typeface="ＭＳ Ｐゴシック" panose="020B0600070205080204" pitchFamily="34" charset="-128"/>
                <a:cs typeface="ＭＳ Ｐゴシック" panose="020B0600070205080204" pitchFamily="34" charset="-128"/>
              </a:rPr>
              <a:t>erityisesti</a:t>
            </a:r>
            <a:r>
              <a:rPr lang="en-US" altLang="fi-FI" sz="2000" dirty="0" smtClean="0">
                <a:ea typeface="ＭＳ Ｐゴシック" panose="020B0600070205080204" pitchFamily="34" charset="-128"/>
                <a:cs typeface="ＭＳ Ｐゴシック" panose="020B0600070205080204" pitchFamily="34" charset="-128"/>
              </a:rPr>
              <a:t> </a:t>
            </a:r>
            <a:r>
              <a:rPr lang="en-US" altLang="fi-FI" sz="2000" dirty="0" err="1" smtClean="0">
                <a:ea typeface="ＭＳ Ｐゴシック" panose="020B0600070205080204" pitchFamily="34" charset="-128"/>
                <a:cs typeface="ＭＳ Ｐゴシック" panose="020B0600070205080204" pitchFamily="34" charset="-128"/>
              </a:rPr>
              <a:t>indikaattoreita</a:t>
            </a:r>
            <a:r>
              <a:rPr lang="en-US" altLang="fi-FI" sz="2000" dirty="0" smtClean="0">
                <a:ea typeface="ＭＳ Ｐゴシック" panose="020B0600070205080204" pitchFamily="34" charset="-128"/>
                <a:cs typeface="ＭＳ Ｐゴシック" panose="020B0600070205080204" pitchFamily="34" charset="-128"/>
              </a:rPr>
              <a:t> ja </a:t>
            </a:r>
            <a:r>
              <a:rPr lang="en-US" altLang="fi-FI" sz="2000" dirty="0" err="1" smtClean="0">
                <a:ea typeface="ＭＳ Ｐゴシック" panose="020B0600070205080204" pitchFamily="34" charset="-128"/>
                <a:cs typeface="ＭＳ Ｐゴシック" panose="020B0600070205080204" pitchFamily="34" charset="-128"/>
              </a:rPr>
              <a:t>mahdollisia</a:t>
            </a:r>
            <a:r>
              <a:rPr lang="en-US" altLang="fi-FI" sz="2000" dirty="0" smtClean="0">
                <a:ea typeface="ＭＳ Ｐゴシック" panose="020B0600070205080204" pitchFamily="34" charset="-128"/>
                <a:cs typeface="ＭＳ Ｐゴシック" panose="020B0600070205080204" pitchFamily="34" charset="-128"/>
              </a:rPr>
              <a:t> </a:t>
            </a:r>
            <a:r>
              <a:rPr lang="en-US" altLang="fi-FI" sz="2000" dirty="0" err="1" smtClean="0">
                <a:ea typeface="ＭＳ Ｐゴシック" panose="020B0600070205080204" pitchFamily="34" charset="-128"/>
                <a:cs typeface="ＭＳ Ｐゴシック" panose="020B0600070205080204" pitchFamily="34" charset="-128"/>
              </a:rPr>
              <a:t>toksiinintuottajia</a:t>
            </a:r>
            <a:endParaRPr lang="en-US" altLang="fi-FI" sz="2000" dirty="0" smtClean="0">
              <a:ea typeface="ＭＳ Ｐゴシック" panose="020B0600070205080204" pitchFamily="34" charset="-128"/>
              <a:cs typeface="ＭＳ Ｐゴシック" panose="020B0600070205080204" pitchFamily="34" charset="-128"/>
            </a:endParaRPr>
          </a:p>
          <a:p>
            <a:endParaRPr lang="fi-FI" altLang="fi-FI" dirty="0" smtClean="0">
              <a:ea typeface="ＭＳ Ｐゴシック" panose="020B0600070205080204" pitchFamily="34" charset="-128"/>
              <a:cs typeface="ＭＳ Ｐゴシック" panose="020B0600070205080204" pitchFamily="34" charset="-128"/>
            </a:endParaRPr>
          </a:p>
        </p:txBody>
      </p:sp>
      <p:sp>
        <p:nvSpPr>
          <p:cNvPr id="7" name="Tekstiruutu 6"/>
          <p:cNvSpPr txBox="1"/>
          <p:nvPr/>
        </p:nvSpPr>
        <p:spPr>
          <a:xfrm>
            <a:off x="251520" y="6208612"/>
            <a:ext cx="1414170" cy="246221"/>
          </a:xfrm>
          <a:prstGeom prst="rect">
            <a:avLst/>
          </a:prstGeom>
          <a:noFill/>
        </p:spPr>
        <p:txBody>
          <a:bodyPr wrap="none" rtlCol="0">
            <a:spAutoFit/>
          </a:bodyPr>
          <a:lstStyle/>
          <a:p>
            <a:r>
              <a:rPr lang="fi-FI" sz="1000" smtClean="0"/>
              <a:t>Työterveyslaitos / MR</a:t>
            </a:r>
            <a:endParaRPr lang="fi-FI" sz="1000"/>
          </a:p>
        </p:txBody>
      </p:sp>
      <p:sp>
        <p:nvSpPr>
          <p:cNvPr id="2" name="Dian numeron paikkamerkki 1"/>
          <p:cNvSpPr>
            <a:spLocks noGrp="1"/>
          </p:cNvSpPr>
          <p:nvPr>
            <p:ph type="sldNum" sz="quarter" idx="12"/>
          </p:nvPr>
        </p:nvSpPr>
        <p:spPr/>
        <p:txBody>
          <a:bodyPr/>
          <a:lstStyle/>
          <a:p>
            <a:fld id="{49246692-9764-4796-AF2E-897E79EBAFA7}" type="slidenum">
              <a:rPr lang="fi-FI" smtClean="0"/>
              <a:pPr/>
              <a:t>19</a:t>
            </a:fld>
            <a:endParaRPr lang="fi-FI"/>
          </a:p>
        </p:txBody>
      </p:sp>
    </p:spTree>
    <p:extLst>
      <p:ext uri="{BB962C8B-B14F-4D97-AF65-F5344CB8AC3E}">
        <p14:creationId xmlns:p14="http://schemas.microsoft.com/office/powerpoint/2010/main" val="659665545"/>
      </p:ext>
    </p:extLst>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a:solidFill>
                  <a:srgbClr val="44697D"/>
                </a:solidFill>
              </a:rPr>
              <a:t>Saatteeksi opetusmateriaalin käyttöön</a:t>
            </a:r>
            <a:endParaRPr lang="fi-FI" sz="2000" dirty="0"/>
          </a:p>
        </p:txBody>
      </p:sp>
      <p:sp>
        <p:nvSpPr>
          <p:cNvPr id="3" name="Content Placeholder 2"/>
          <p:cNvSpPr>
            <a:spLocks noGrp="1"/>
          </p:cNvSpPr>
          <p:nvPr>
            <p:ph idx="1"/>
          </p:nvPr>
        </p:nvSpPr>
        <p:spPr/>
        <p:txBody>
          <a:bodyPr>
            <a:normAutofit/>
          </a:bodyPr>
          <a:lstStyle/>
          <a:p>
            <a:r>
              <a:rPr lang="fi-FI" sz="1000" dirty="0" smtClean="0"/>
              <a:t>Opetusmateriaalin keskeisessä osassa ovat rakennuksissa esiintyvät biologiset epäpuhtaudet. Yksittäiset luennot käsittelevät mm. mikrobiologian perusasioita, homeita ja lahoja, erilaisten rakennusten tavanomaisia </a:t>
            </a:r>
            <a:r>
              <a:rPr lang="fi-FI" sz="1000" dirty="0" err="1" smtClean="0"/>
              <a:t>mikrobistoja</a:t>
            </a:r>
            <a:r>
              <a:rPr lang="fi-FI" sz="1000" dirty="0" smtClean="0"/>
              <a:t>, mikrobien ja erilaisten mikrobiepäpuhtauksien näytteenotto- ja analysointimenetelmiä sekä tulkintaohjeita. Mikrobit ovat esimerkkinä Sisäympäristön tutkimukset ja raportointi –osuudessa. Opetusmateriaali </a:t>
            </a:r>
            <a:r>
              <a:rPr lang="fi-FI" sz="1000" dirty="0"/>
              <a:t>sisältää </a:t>
            </a:r>
            <a:r>
              <a:rPr lang="fi-FI" sz="1000" dirty="0" smtClean="0"/>
              <a:t>lisäksi yleistä </a:t>
            </a:r>
            <a:r>
              <a:rPr lang="fi-FI" sz="1000" dirty="0"/>
              <a:t>tietoa </a:t>
            </a:r>
            <a:r>
              <a:rPr lang="fi-FI" sz="1000" dirty="0" smtClean="0"/>
              <a:t>sisäympäristöstä, kemiallisista epäpuhtauksista, terveydellisen merkityksen arvioinnista, sisäilman </a:t>
            </a:r>
            <a:r>
              <a:rPr lang="fi-FI" sz="1000" dirty="0"/>
              <a:t>laadun </a:t>
            </a:r>
            <a:r>
              <a:rPr lang="fi-FI" sz="1000" dirty="0" smtClean="0"/>
              <a:t>hallinnasta korjausprosessissa sekä sisäilmasto-ongelmien hallinnasta yhteistyönä. </a:t>
            </a:r>
            <a:endParaRPr lang="fi-FI" sz="1000" dirty="0"/>
          </a:p>
          <a:p>
            <a:endParaRPr lang="fi-FI" sz="1000" dirty="0"/>
          </a:p>
          <a:p>
            <a:r>
              <a:rPr lang="fi-FI" sz="1000" dirty="0" smtClean="0"/>
              <a:t>Materiaali </a:t>
            </a:r>
            <a:r>
              <a:rPr lang="fi-FI" sz="1000" dirty="0"/>
              <a:t>on tarkoitettu oppilaitosten käyttöön ja sitä voidaan hyödyntää sekä täydennys- että tutkintokoulutuksissa, jotka pätevöittävät kosteus- ja homevaurioiden korjaushankkeissa mukana olevia asiantuntijoita (rakennusterveysasiantuntijat, sisäilma-asiantuntijat, kuntotutkijat, korjaussuunnittelijat ja korjaustyönjohtajat). Opetusmateriaalia voidaan hyödyntää kokonaisuutena tai yksittäisinä aihealueina. Jos materiaalista käytetään yksittäisiä sivuja tai taulukoita, on materiaalin alkuperäinen lähde aina ilmoitettava.</a:t>
            </a:r>
          </a:p>
          <a:p>
            <a:endParaRPr lang="fi-FI" sz="1000" dirty="0"/>
          </a:p>
          <a:p>
            <a:r>
              <a:rPr lang="fi-FI" sz="1000" dirty="0" smtClean="0"/>
              <a:t>Opetusmateriaali </a:t>
            </a:r>
            <a:r>
              <a:rPr lang="fi-FI" sz="1000" dirty="0"/>
              <a:t>on </a:t>
            </a:r>
            <a:r>
              <a:rPr lang="fi-FI" sz="1000" dirty="0" smtClean="0"/>
              <a:t>tehty </a:t>
            </a:r>
            <a:r>
              <a:rPr lang="fi-FI" sz="1000" dirty="0"/>
              <a:t>kosteus- ja hometalkoiden </a:t>
            </a:r>
            <a:r>
              <a:rPr lang="fi-FI" sz="1000" dirty="0" smtClean="0"/>
              <a:t>käyttöön. </a:t>
            </a:r>
            <a:r>
              <a:rPr lang="fi-FI" sz="1000" dirty="0"/>
              <a:t>Opetusmateriaalin </a:t>
            </a:r>
            <a:r>
              <a:rPr lang="fi-FI" sz="1000" dirty="0" smtClean="0"/>
              <a:t>sisältöä ovat koonneet ja muokanneet  ja siitä vastaavat Marjut Reiman Työterveyslaitoksesta, Anne Hyvärinen Terveyden- ja hyvinvoinnin laitokselta sekä Hannu Viitanen.</a:t>
            </a:r>
            <a:endParaRPr lang="fi-FI" sz="1000" dirty="0"/>
          </a:p>
          <a:p>
            <a:endParaRPr lang="fi-FI" sz="1000" dirty="0"/>
          </a:p>
          <a:p>
            <a:r>
              <a:rPr lang="fi-FI" sz="1000" dirty="0"/>
              <a:t>Aineiston sisältöä saa muokata vain </a:t>
            </a:r>
            <a:r>
              <a:rPr lang="fi-FI" sz="1000" dirty="0" smtClean="0"/>
              <a:t>tekijöiden </a:t>
            </a:r>
            <a:r>
              <a:rPr lang="fi-FI" sz="1000" dirty="0"/>
              <a:t>luvalla. Opetusmateriaalissa mahdollisesti olevista virheistä tai puutteista toivotaan palautetta suoraan </a:t>
            </a:r>
            <a:r>
              <a:rPr lang="fi-FI" sz="1000" dirty="0" smtClean="0"/>
              <a:t>tekijöille </a:t>
            </a:r>
            <a:r>
              <a:rPr lang="fi-FI" sz="1000" dirty="0"/>
              <a:t>tai kosteus- ja hometalkoiden osoitteeseen </a:t>
            </a:r>
            <a:r>
              <a:rPr lang="fi-FI" sz="1000" u="sng" dirty="0">
                <a:hlinkClick r:id="rId2"/>
              </a:rPr>
              <a:t>hometalkoot.ym@ymparisto.fi</a:t>
            </a:r>
            <a:r>
              <a:rPr lang="fi-FI" sz="1000" dirty="0"/>
              <a:t>. Asialliset ja yksilöidyt korjausehdotukset huomioidaan seuraavan päivityksen yhteydessä.</a:t>
            </a:r>
          </a:p>
          <a:p>
            <a:endParaRPr lang="fi-FI" sz="1000" dirty="0"/>
          </a:p>
          <a:p>
            <a:pPr marL="273050" lvl="1" indent="0">
              <a:buNone/>
            </a:pPr>
            <a:r>
              <a:rPr lang="fi-FI" sz="1000" dirty="0"/>
              <a:t>Lisätietoa / palautteet</a:t>
            </a:r>
            <a:r>
              <a:rPr lang="fi-FI" sz="1000" dirty="0" smtClean="0"/>
              <a:t>:</a:t>
            </a:r>
          </a:p>
          <a:p>
            <a:pPr marL="273050" lvl="1" indent="0">
              <a:buNone/>
            </a:pPr>
            <a:endParaRPr lang="fi-FI" sz="1000" dirty="0"/>
          </a:p>
          <a:p>
            <a:pPr marL="273050" lvl="1" indent="0">
              <a:buNone/>
            </a:pPr>
            <a:r>
              <a:rPr lang="fi-FI" sz="1000" dirty="0" smtClean="0"/>
              <a:t>Marjut Reiman	Anne Hyvärinen		Hannu Viitanen</a:t>
            </a:r>
          </a:p>
          <a:p>
            <a:pPr marL="273050" lvl="1" indent="0">
              <a:buNone/>
            </a:pPr>
            <a:r>
              <a:rPr lang="fi-FI" sz="1000" dirty="0" smtClean="0">
                <a:hlinkClick r:id="rId3"/>
              </a:rPr>
              <a:t>marjut.reiman@ttl.fi</a:t>
            </a:r>
            <a:r>
              <a:rPr lang="fi-FI" sz="1000" dirty="0" smtClean="0"/>
              <a:t>	</a:t>
            </a:r>
            <a:r>
              <a:rPr lang="fi-FI" sz="1000" dirty="0" smtClean="0">
                <a:hlinkClick r:id="rId4"/>
              </a:rPr>
              <a:t>anne.hyvarinen@thl.fi</a:t>
            </a:r>
            <a:r>
              <a:rPr lang="fi-FI" sz="1000" dirty="0" smtClean="0"/>
              <a:t>	</a:t>
            </a:r>
            <a:r>
              <a:rPr lang="fi-FI" sz="1000" dirty="0" smtClean="0">
                <a:hlinkClick r:id="rId5"/>
              </a:rPr>
              <a:t>hannu.viitanen@luukku.com</a:t>
            </a:r>
            <a:endParaRPr lang="fi-FI" sz="1000" dirty="0" smtClean="0"/>
          </a:p>
          <a:p>
            <a:pPr marL="273050" lvl="1" indent="0">
              <a:buNone/>
            </a:pPr>
            <a:endParaRPr lang="fi-FI" sz="1000" dirty="0"/>
          </a:p>
          <a:p>
            <a:pPr marL="0" indent="0">
              <a:buNone/>
            </a:pPr>
            <a:endParaRPr lang="fi-FI" sz="1000" dirty="0"/>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a:t>
            </a:fld>
            <a:endParaRPr lang="fi-FI"/>
          </a:p>
        </p:txBody>
      </p:sp>
    </p:spTree>
    <p:extLst>
      <p:ext uri="{BB962C8B-B14F-4D97-AF65-F5344CB8AC3E}">
        <p14:creationId xmlns:p14="http://schemas.microsoft.com/office/powerpoint/2010/main" val="2122150024"/>
      </p:ext>
    </p:extLst>
  </p:cSld>
  <p:clrMapOvr>
    <a:masterClrMapping/>
  </p:clrMapOvr>
  <p:transition spd="med">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p:txBody>
          <a:bodyPr>
            <a:normAutofit/>
          </a:bodyPr>
          <a:lstStyle/>
          <a:p>
            <a:r>
              <a:rPr lang="fi-FI" altLang="fi-FI" sz="2800" dirty="0" smtClean="0">
                <a:ea typeface="ＭＳ Ｐゴシック" panose="020B0600070205080204" pitchFamily="34" charset="-128"/>
              </a:rPr>
              <a:t>"Hyvät" näytteet –hyvät tulokset</a:t>
            </a:r>
          </a:p>
        </p:txBody>
      </p:sp>
      <p:sp>
        <p:nvSpPr>
          <p:cNvPr id="52229" name="Rectangle 3"/>
          <p:cNvSpPr>
            <a:spLocks noGrp="1" noChangeArrowheads="1"/>
          </p:cNvSpPr>
          <p:nvPr>
            <p:ph idx="1"/>
          </p:nvPr>
        </p:nvSpPr>
        <p:spPr>
          <a:extLst>
            <a:ext uri="{909E8E84-426E-40DD-AFC4-6F175D3DCCD1}">
              <a14:hiddenFill xmlns:a14="http://schemas.microsoft.com/office/drawing/2010/main">
                <a:solidFill>
                  <a:schemeClr val="bg2"/>
                </a:solidFill>
              </a14:hiddenFill>
            </a:ext>
          </a:extLst>
        </p:spPr>
        <p:txBody>
          <a:bodyPr>
            <a:normAutofit/>
          </a:bodyPr>
          <a:lstStyle/>
          <a:p>
            <a:pPr marL="0" indent="0">
              <a:lnSpc>
                <a:spcPct val="90000"/>
              </a:lnSpc>
              <a:buNone/>
            </a:pPr>
            <a:r>
              <a:rPr lang="fi-FI" altLang="fi-FI" dirty="0">
                <a:ea typeface="ＭＳ Ｐゴシック" panose="020B0600070205080204" pitchFamily="34" charset="-128"/>
                <a:cs typeface="ＭＳ Ｐゴシック" panose="020B0600070205080204" pitchFamily="34" charset="-128"/>
              </a:rPr>
              <a:t>I</a:t>
            </a:r>
            <a:r>
              <a:rPr lang="fi-FI" altLang="fi-FI" dirty="0" smtClean="0">
                <a:ea typeface="ＭＳ Ｐゴシック" panose="020B0600070205080204" pitchFamily="34" charset="-128"/>
                <a:cs typeface="ＭＳ Ｐゴシック" panose="020B0600070205080204" pitchFamily="34" charset="-128"/>
              </a:rPr>
              <a:t>hannetilanteessa:</a:t>
            </a:r>
          </a:p>
          <a:p>
            <a:pPr>
              <a:lnSpc>
                <a:spcPct val="90000"/>
              </a:lnSpc>
            </a:pPr>
            <a:endParaRPr lang="fi-FI" altLang="fi-FI" sz="1800" dirty="0" smtClean="0">
              <a:ea typeface="ＭＳ Ｐゴシック" panose="020B0600070205080204" pitchFamily="34" charset="-128"/>
              <a:cs typeface="ＭＳ Ｐゴシック" panose="020B0600070205080204" pitchFamily="34" charset="-128"/>
            </a:endParaRPr>
          </a:p>
          <a:p>
            <a:pPr>
              <a:lnSpc>
                <a:spcPct val="90000"/>
              </a:lnSpc>
            </a:pPr>
            <a:r>
              <a:rPr lang="fi-FI" altLang="fi-FI" sz="1800" dirty="0" smtClean="0">
                <a:ea typeface="ＭＳ Ｐゴシック" panose="020B0600070205080204" pitchFamily="34" charset="-128"/>
                <a:cs typeface="ＭＳ Ｐゴシック" panose="020B0600070205080204" pitchFamily="34" charset="-128"/>
              </a:rPr>
              <a:t>ilmanäytteessä on indikaattorimikrobeja niin paljon, että ero ns. tavanomaiseen on selvä</a:t>
            </a:r>
          </a:p>
          <a:p>
            <a:pPr>
              <a:lnSpc>
                <a:spcPct val="90000"/>
              </a:lnSpc>
            </a:pPr>
            <a:r>
              <a:rPr lang="fi-FI" altLang="fi-FI" sz="1800" dirty="0" smtClean="0">
                <a:ea typeface="ＭＳ Ｐゴシック" panose="020B0600070205080204" pitchFamily="34" charset="-128"/>
                <a:cs typeface="ＭＳ Ｐゴシック" panose="020B0600070205080204" pitchFamily="34" charset="-128"/>
              </a:rPr>
              <a:t>ilmanäytteessä esiintyviä indikaattorimikrobeja on myös pintanäytteessä, joka on otettu oletetusta vuotoilmakohdasta,  pinnalla myös muita kuivaitiöisiä ja pieniä määriä myös ns. märkäitiöisiä indikaattoreita</a:t>
            </a:r>
          </a:p>
          <a:p>
            <a:pPr>
              <a:lnSpc>
                <a:spcPct val="90000"/>
              </a:lnSpc>
            </a:pPr>
            <a:r>
              <a:rPr lang="fi-FI" altLang="fi-FI" sz="1800" dirty="0" smtClean="0">
                <a:ea typeface="ＭＳ Ｐゴシック" panose="020B0600070205080204" pitchFamily="34" charset="-128"/>
                <a:cs typeface="ＭＳ Ｐゴシック" panose="020B0600070205080204" pitchFamily="34" charset="-128"/>
              </a:rPr>
              <a:t>rakenteesta otetussa materiaalinäytteessä  esiintyy samoja indikaattoreita kuin pinta- ja ilmanäytteissä, mutta runsaasti myös muita kuiva- ja märkäitiöisiä indikaattoreita</a:t>
            </a:r>
          </a:p>
        </p:txBody>
      </p:sp>
      <p:sp>
        <p:nvSpPr>
          <p:cNvPr id="2" name="Tekstiruutu 1"/>
          <p:cNvSpPr txBox="1"/>
          <p:nvPr/>
        </p:nvSpPr>
        <p:spPr>
          <a:xfrm>
            <a:off x="251520" y="6208612"/>
            <a:ext cx="1414170" cy="246221"/>
          </a:xfrm>
          <a:prstGeom prst="rect">
            <a:avLst/>
          </a:prstGeom>
          <a:noFill/>
        </p:spPr>
        <p:txBody>
          <a:bodyPr wrap="none" rtlCol="0">
            <a:spAutoFit/>
          </a:bodyPr>
          <a:lstStyle/>
          <a:p>
            <a:r>
              <a:rPr lang="fi-FI" sz="1000" smtClean="0"/>
              <a:t>Työterveyslaitos / MR</a:t>
            </a:r>
            <a:endParaRPr lang="fi-FI" sz="1000"/>
          </a:p>
        </p:txBody>
      </p:sp>
      <p:sp>
        <p:nvSpPr>
          <p:cNvPr id="3" name="Dian numeron paikkamerkki 2"/>
          <p:cNvSpPr>
            <a:spLocks noGrp="1"/>
          </p:cNvSpPr>
          <p:nvPr>
            <p:ph type="sldNum" sz="quarter" idx="12"/>
          </p:nvPr>
        </p:nvSpPr>
        <p:spPr/>
        <p:txBody>
          <a:bodyPr/>
          <a:lstStyle/>
          <a:p>
            <a:fld id="{49246692-9764-4796-AF2E-897E79EBAFA7}" type="slidenum">
              <a:rPr lang="fi-FI" smtClean="0"/>
              <a:pPr/>
              <a:t>20</a:t>
            </a:fld>
            <a:endParaRPr lang="fi-FI"/>
          </a:p>
        </p:txBody>
      </p:sp>
    </p:spTree>
    <p:extLst>
      <p:ext uri="{BB962C8B-B14F-4D97-AF65-F5344CB8AC3E}">
        <p14:creationId xmlns:p14="http://schemas.microsoft.com/office/powerpoint/2010/main" val="2726026092"/>
      </p:ext>
    </p:extLst>
  </p:cSld>
  <p:clrMapOvr>
    <a:masterClrMapping/>
  </p:clrMapOvr>
  <p:transition spd="med">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2"/>
          <p:cNvSpPr>
            <a:spLocks noGrp="1"/>
          </p:cNvSpPr>
          <p:nvPr>
            <p:ph type="title"/>
          </p:nvPr>
        </p:nvSpPr>
        <p:spPr/>
        <p:txBody>
          <a:bodyPr>
            <a:normAutofit/>
          </a:bodyPr>
          <a:lstStyle/>
          <a:p>
            <a:r>
              <a:rPr lang="fi-FI" altLang="fi-FI" sz="2800" dirty="0" smtClean="0">
                <a:ea typeface="ＭＳ Ｐゴシック" panose="020B0600070205080204" pitchFamily="34" charset="-128"/>
              </a:rPr>
              <a:t>Mikrobitulosten tulkinta </a:t>
            </a:r>
          </a:p>
        </p:txBody>
      </p:sp>
      <p:sp>
        <p:nvSpPr>
          <p:cNvPr id="54278" name="Rectangle 3"/>
          <p:cNvSpPr>
            <a:spLocks noGrp="1"/>
          </p:cNvSpPr>
          <p:nvPr>
            <p:ph idx="1"/>
          </p:nvPr>
        </p:nvSpPr>
        <p:spPr/>
        <p:txBody>
          <a:bodyPr anchor="ctr">
            <a:normAutofit/>
          </a:bodyPr>
          <a:lstStyle/>
          <a:p>
            <a:pPr>
              <a:defRPr/>
            </a:pPr>
            <a:r>
              <a:rPr lang="en-GB" altLang="fi-FI" b="1" dirty="0" err="1" smtClean="0">
                <a:ea typeface="ＭＳ Ｐゴシック" panose="020B0600070205080204" pitchFamily="34" charset="-128"/>
                <a:cs typeface="ＭＳ Ｐゴシック" panose="020B0600070205080204" pitchFamily="34" charset="-128"/>
              </a:rPr>
              <a:t>Negatiiviset</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mikrobitutkimusten</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löydökset</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eivät</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oikeuta</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sellaiseen</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johtopäätökseen</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ettei</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rakennuksessa</a:t>
            </a:r>
            <a:r>
              <a:rPr lang="en-GB" altLang="fi-FI" b="1" dirty="0" smtClean="0">
                <a:ea typeface="ＭＳ Ｐゴシック" panose="020B0600070205080204" pitchFamily="34" charset="-128"/>
                <a:cs typeface="ＭＳ Ｐゴシック" panose="020B0600070205080204" pitchFamily="34" charset="-128"/>
              </a:rPr>
              <a:t> ole </a:t>
            </a:r>
            <a:r>
              <a:rPr lang="en-GB" altLang="fi-FI" b="1" dirty="0" err="1" smtClean="0">
                <a:ea typeface="ＭＳ Ｐゴシック" panose="020B0600070205080204" pitchFamily="34" charset="-128"/>
                <a:cs typeface="ＭＳ Ｐゴシック" panose="020B0600070205080204" pitchFamily="34" charset="-128"/>
              </a:rPr>
              <a:t>ongelmaa</a:t>
            </a:r>
            <a:r>
              <a:rPr lang="en-GB" altLang="fi-FI" b="1" dirty="0" smtClean="0">
                <a:ea typeface="ＭＳ Ｐゴシック" panose="020B0600070205080204" pitchFamily="34" charset="-128"/>
                <a:cs typeface="ＭＳ Ｐゴシック" panose="020B0600070205080204" pitchFamily="34" charset="-128"/>
              </a:rPr>
              <a:t>, </a:t>
            </a:r>
            <a:r>
              <a:rPr lang="en-GB" altLang="fi-FI" b="1" dirty="0" err="1" smtClean="0">
                <a:ea typeface="ＭＳ Ｐゴシック" panose="020B0600070205080204" pitchFamily="34" charset="-128"/>
                <a:cs typeface="ＭＳ Ｐゴシック" panose="020B0600070205080204" pitchFamily="34" charset="-128"/>
              </a:rPr>
              <a:t>jos</a:t>
            </a:r>
            <a:endParaRPr lang="en-GB" altLang="fi-FI" b="1" dirty="0" smtClean="0">
              <a:ea typeface="ＭＳ Ｐゴシック" panose="020B0600070205080204" pitchFamily="34" charset="-128"/>
              <a:cs typeface="ＭＳ Ｐゴシック" panose="020B0600070205080204" pitchFamily="34" charset="-128"/>
            </a:endParaRPr>
          </a:p>
          <a:p>
            <a:pPr marL="0" indent="0">
              <a:buFont typeface="Arial" panose="020B0604020202020204" pitchFamily="34" charset="0"/>
              <a:buNone/>
              <a:defRPr/>
            </a:pPr>
            <a:r>
              <a:rPr lang="en-GB" altLang="fi-FI" sz="1800" b="1" dirty="0" smtClean="0">
                <a:ea typeface="ＭＳ Ｐゴシック" panose="020B0600070205080204" pitchFamily="34" charset="-128"/>
                <a:cs typeface="ＭＳ Ｐゴシック" panose="020B0600070205080204" pitchFamily="34" charset="-128"/>
              </a:rPr>
              <a:t> </a:t>
            </a:r>
          </a:p>
          <a:p>
            <a:pPr lvl="1">
              <a:defRPr/>
            </a:pPr>
            <a:r>
              <a:rPr lang="en-GB" altLang="fi-FI" sz="2000" dirty="0" err="1" smtClean="0">
                <a:ea typeface="ＭＳ Ｐゴシック" panose="020B0600070205080204" pitchFamily="34" charset="-128"/>
                <a:cs typeface="Georgia" panose="02040502050405020303" pitchFamily="18" charset="0"/>
              </a:rPr>
              <a:t>rakennustekniset</a:t>
            </a:r>
            <a:r>
              <a:rPr lang="en-GB" altLang="fi-FI" sz="2000" dirty="0" smtClean="0">
                <a:ea typeface="ＭＳ Ｐゴシック" panose="020B0600070205080204" pitchFamily="34" charset="-128"/>
                <a:cs typeface="Georgia" panose="02040502050405020303" pitchFamily="18" charset="0"/>
              </a:rPr>
              <a:t> </a:t>
            </a:r>
            <a:r>
              <a:rPr lang="en-GB" altLang="fi-FI" sz="2000" dirty="0" err="1" smtClean="0">
                <a:ea typeface="ＭＳ Ｐゴシック" panose="020B0600070205080204" pitchFamily="34" charset="-128"/>
                <a:cs typeface="Georgia" panose="02040502050405020303" pitchFamily="18" charset="0"/>
              </a:rPr>
              <a:t>selvitykset</a:t>
            </a:r>
            <a:r>
              <a:rPr lang="en-GB" altLang="fi-FI" sz="2000" dirty="0" smtClean="0">
                <a:ea typeface="ＭＳ Ｐゴシック" panose="020B0600070205080204" pitchFamily="34" charset="-128"/>
                <a:cs typeface="Georgia" panose="02040502050405020303" pitchFamily="18" charset="0"/>
              </a:rPr>
              <a:t>,  </a:t>
            </a:r>
          </a:p>
          <a:p>
            <a:pPr lvl="1">
              <a:defRPr/>
            </a:pPr>
            <a:r>
              <a:rPr lang="en-GB" altLang="fi-FI" sz="2000" dirty="0" err="1" smtClean="0">
                <a:ea typeface="ＭＳ Ｐゴシック" panose="020B0600070205080204" pitchFamily="34" charset="-128"/>
                <a:cs typeface="Georgia" panose="02040502050405020303" pitchFamily="18" charset="0"/>
              </a:rPr>
              <a:t>kliiniset</a:t>
            </a:r>
            <a:r>
              <a:rPr lang="en-GB" altLang="fi-FI" sz="2000" dirty="0" smtClean="0">
                <a:ea typeface="ＭＳ Ｐゴシック" panose="020B0600070205080204" pitchFamily="34" charset="-128"/>
                <a:cs typeface="Georgia" panose="02040502050405020303" pitchFamily="18" charset="0"/>
              </a:rPr>
              <a:t> </a:t>
            </a:r>
            <a:r>
              <a:rPr lang="en-GB" altLang="fi-FI" sz="2000" dirty="0" err="1" smtClean="0">
                <a:ea typeface="ＭＳ Ｐゴシック" panose="020B0600070205080204" pitchFamily="34" charset="-128"/>
                <a:cs typeface="Georgia" panose="02040502050405020303" pitchFamily="18" charset="0"/>
              </a:rPr>
              <a:t>tutkimukset</a:t>
            </a:r>
            <a:r>
              <a:rPr lang="en-GB" altLang="fi-FI" sz="2000" dirty="0" smtClean="0">
                <a:ea typeface="ＭＳ Ｐゴシック" panose="020B0600070205080204" pitchFamily="34" charset="-128"/>
                <a:cs typeface="Georgia" panose="02040502050405020303" pitchFamily="18" charset="0"/>
              </a:rPr>
              <a:t> </a:t>
            </a:r>
          </a:p>
          <a:p>
            <a:pPr lvl="1">
              <a:defRPr/>
            </a:pPr>
            <a:r>
              <a:rPr lang="en-GB" altLang="fi-FI" sz="2000" dirty="0" smtClean="0">
                <a:ea typeface="ＭＳ Ｐゴシック" panose="020B0600070205080204" pitchFamily="34" charset="-128"/>
                <a:cs typeface="Georgia" panose="02040502050405020303" pitchFamily="18" charset="0"/>
              </a:rPr>
              <a:t>tai </a:t>
            </a:r>
            <a:r>
              <a:rPr lang="en-GB" altLang="fi-FI" sz="2000" dirty="0" err="1" smtClean="0">
                <a:ea typeface="ＭＳ Ｐゴシック" panose="020B0600070205080204" pitchFamily="34" charset="-128"/>
                <a:cs typeface="Georgia" panose="02040502050405020303" pitchFamily="18" charset="0"/>
              </a:rPr>
              <a:t>muut</a:t>
            </a:r>
            <a:r>
              <a:rPr lang="en-GB" altLang="fi-FI" sz="2000" dirty="0" smtClean="0">
                <a:ea typeface="ＭＳ Ｐゴシック" panose="020B0600070205080204" pitchFamily="34" charset="-128"/>
                <a:cs typeface="Georgia" panose="02040502050405020303" pitchFamily="18" charset="0"/>
              </a:rPr>
              <a:t> </a:t>
            </a:r>
            <a:r>
              <a:rPr lang="en-GB" altLang="fi-FI" sz="2000" dirty="0" err="1" smtClean="0">
                <a:ea typeface="ＭＳ Ｐゴシック" panose="020B0600070205080204" pitchFamily="34" charset="-128"/>
                <a:cs typeface="Georgia" panose="02040502050405020303" pitchFamily="18" charset="0"/>
              </a:rPr>
              <a:t>tutkimustulokset</a:t>
            </a:r>
            <a:r>
              <a:rPr lang="en-GB" altLang="fi-FI" sz="2000" dirty="0" smtClean="0">
                <a:ea typeface="ＭＳ Ｐゴシック" panose="020B0600070205080204" pitchFamily="34" charset="-128"/>
                <a:cs typeface="Georgia" panose="02040502050405020303" pitchFamily="18" charset="0"/>
              </a:rPr>
              <a:t> </a:t>
            </a:r>
            <a:r>
              <a:rPr lang="en-GB" altLang="fi-FI" sz="2000" dirty="0" err="1" smtClean="0">
                <a:ea typeface="ＭＳ Ｐゴシック" panose="020B0600070205080204" pitchFamily="34" charset="-128"/>
                <a:cs typeface="Georgia" panose="02040502050405020303" pitchFamily="18" charset="0"/>
              </a:rPr>
              <a:t>viittaavat</a:t>
            </a:r>
            <a:r>
              <a:rPr lang="en-GB" altLang="fi-FI" sz="2000" dirty="0" smtClean="0">
                <a:ea typeface="ＭＳ Ｐゴシック" panose="020B0600070205080204" pitchFamily="34" charset="-128"/>
                <a:cs typeface="Georgia" panose="02040502050405020303" pitchFamily="18" charset="0"/>
              </a:rPr>
              <a:t> </a:t>
            </a:r>
            <a:r>
              <a:rPr lang="en-GB" altLang="fi-FI" sz="2000" dirty="0" err="1" smtClean="0">
                <a:ea typeface="ＭＳ Ｐゴシック" panose="020B0600070205080204" pitchFamily="34" charset="-128"/>
                <a:cs typeface="Georgia" panose="02040502050405020303" pitchFamily="18" charset="0"/>
              </a:rPr>
              <a:t>ongelmiin</a:t>
            </a:r>
            <a:r>
              <a:rPr lang="en-GB" altLang="fi-FI" sz="2000" dirty="0" smtClean="0">
                <a:ea typeface="ＭＳ Ｐゴシック" panose="020B0600070205080204" pitchFamily="34" charset="-128"/>
                <a:cs typeface="Georgia" panose="02040502050405020303" pitchFamily="18" charset="0"/>
              </a:rPr>
              <a:t>.</a:t>
            </a:r>
            <a:r>
              <a:rPr lang="fi-FI" altLang="fi-FI" sz="2000" dirty="0" smtClean="0">
                <a:ea typeface="ＭＳ Ｐゴシック" panose="020B0600070205080204" pitchFamily="34" charset="-128"/>
                <a:cs typeface="Georgia" panose="02040502050405020303" pitchFamily="18" charset="0"/>
              </a:rPr>
              <a:t> </a:t>
            </a:r>
          </a:p>
        </p:txBody>
      </p:sp>
      <p:sp>
        <p:nvSpPr>
          <p:cNvPr id="7" name="Tekstiruutu 6"/>
          <p:cNvSpPr txBox="1"/>
          <p:nvPr/>
        </p:nvSpPr>
        <p:spPr>
          <a:xfrm>
            <a:off x="251520" y="6208612"/>
            <a:ext cx="1414170" cy="246221"/>
          </a:xfrm>
          <a:prstGeom prst="rect">
            <a:avLst/>
          </a:prstGeom>
          <a:noFill/>
        </p:spPr>
        <p:txBody>
          <a:bodyPr wrap="none" rtlCol="0">
            <a:spAutoFit/>
          </a:bodyPr>
          <a:lstStyle/>
          <a:p>
            <a:r>
              <a:rPr lang="fi-FI" sz="1000" smtClean="0"/>
              <a:t>Työterveyslaitos / MR</a:t>
            </a:r>
            <a:endParaRPr lang="fi-FI" sz="1000"/>
          </a:p>
        </p:txBody>
      </p:sp>
      <p:sp>
        <p:nvSpPr>
          <p:cNvPr id="2" name="Dian numeron paikkamerkki 1"/>
          <p:cNvSpPr>
            <a:spLocks noGrp="1"/>
          </p:cNvSpPr>
          <p:nvPr>
            <p:ph type="sldNum" sz="quarter" idx="12"/>
          </p:nvPr>
        </p:nvSpPr>
        <p:spPr/>
        <p:txBody>
          <a:bodyPr/>
          <a:lstStyle/>
          <a:p>
            <a:fld id="{49246692-9764-4796-AF2E-897E79EBAFA7}" type="slidenum">
              <a:rPr lang="fi-FI" smtClean="0"/>
              <a:pPr/>
              <a:t>21</a:t>
            </a:fld>
            <a:endParaRPr lang="fi-FI"/>
          </a:p>
        </p:txBody>
      </p:sp>
    </p:spTree>
    <p:extLst>
      <p:ext uri="{BB962C8B-B14F-4D97-AF65-F5344CB8AC3E}">
        <p14:creationId xmlns:p14="http://schemas.microsoft.com/office/powerpoint/2010/main" val="2485583522"/>
      </p:ext>
    </p:extLst>
  </p:cSld>
  <p:clrMapOvr>
    <a:masterClrMapping/>
  </p:clrMapOvr>
  <p:transition spd="med">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2"/>
          <p:cNvSpPr>
            <a:spLocks noGrp="1"/>
          </p:cNvSpPr>
          <p:nvPr>
            <p:ph type="title"/>
          </p:nvPr>
        </p:nvSpPr>
        <p:spPr/>
        <p:txBody>
          <a:bodyPr>
            <a:normAutofit/>
          </a:bodyPr>
          <a:lstStyle/>
          <a:p>
            <a:r>
              <a:rPr lang="fi-FI" altLang="fi-FI" sz="2800" dirty="0" smtClean="0">
                <a:ea typeface="ＭＳ Ｐゴシック" panose="020B0600070205080204" pitchFamily="34" charset="-128"/>
              </a:rPr>
              <a:t>Mikrobitulosten perusteella tehtävien </a:t>
            </a:r>
            <a:r>
              <a:rPr lang="fi-FI" altLang="fi-FI" sz="2800" smtClean="0">
                <a:ea typeface="ＭＳ Ｐゴシック" panose="020B0600070205080204" pitchFamily="34" charset="-128"/>
              </a:rPr>
              <a:t>suositusten </a:t>
            </a:r>
            <a:r>
              <a:rPr lang="fi-FI" altLang="fi-FI" sz="2800" smtClean="0">
                <a:ea typeface="ＭＳ Ｐゴシック" panose="020B0600070205080204" pitchFamily="34" charset="-128"/>
              </a:rPr>
              <a:t>yleislinjat</a:t>
            </a:r>
            <a:endParaRPr lang="fi-FI" altLang="fi-FI" sz="2800" dirty="0" smtClean="0">
              <a:ea typeface="ＭＳ Ｐゴシック" panose="020B0600070205080204" pitchFamily="34" charset="-128"/>
            </a:endParaRPr>
          </a:p>
        </p:txBody>
      </p:sp>
      <p:sp>
        <p:nvSpPr>
          <p:cNvPr id="58374" name="Rectangle 3"/>
          <p:cNvSpPr>
            <a:spLocks noGrp="1"/>
          </p:cNvSpPr>
          <p:nvPr>
            <p:ph idx="1"/>
          </p:nvPr>
        </p:nvSpPr>
        <p:spPr>
          <a:solidFill>
            <a:schemeClr val="bg1"/>
          </a:solidFill>
        </p:spPr>
        <p:txBody>
          <a:bodyPr>
            <a:normAutofit/>
          </a:bodyPr>
          <a:lstStyle/>
          <a:p>
            <a:pPr>
              <a:lnSpc>
                <a:spcPct val="80000"/>
              </a:lnSpc>
            </a:pPr>
            <a:endParaRPr lang="fi-FI" altLang="fi-FI" sz="1800" dirty="0" smtClean="0">
              <a:ea typeface="ＭＳ Ｐゴシック" panose="020B0600070205080204" pitchFamily="34" charset="-128"/>
              <a:cs typeface="ＭＳ Ｐゴシック" panose="020B0600070205080204" pitchFamily="34" charset="-128"/>
            </a:endParaRPr>
          </a:p>
          <a:p>
            <a:pPr marL="0" indent="0">
              <a:lnSpc>
                <a:spcPct val="80000"/>
              </a:lnSpc>
              <a:buNone/>
            </a:pPr>
            <a:r>
              <a:rPr lang="fi-FI" altLang="fi-FI" sz="1800" b="1" dirty="0" smtClean="0">
                <a:ea typeface="ＭＳ Ｐゴシック" panose="020B0600070205080204" pitchFamily="34" charset="-128"/>
                <a:cs typeface="ＭＳ Ｐゴシック" panose="020B0600070205080204" pitchFamily="34" charset="-128"/>
              </a:rPr>
              <a:t>Jos ilmassa tai pinnoilla on </a:t>
            </a:r>
            <a:r>
              <a:rPr lang="fi-FI" altLang="fi-FI" sz="1800" b="1" dirty="0" err="1" smtClean="0">
                <a:ea typeface="ＭＳ Ｐゴシック" panose="020B0600070205080204" pitchFamily="34" charset="-128"/>
                <a:cs typeface="ＭＳ Ｐゴシック" panose="020B0600070205080204" pitchFamily="34" charset="-128"/>
              </a:rPr>
              <a:t>epätavanomainen</a:t>
            </a:r>
            <a:r>
              <a:rPr lang="fi-FI" altLang="fi-FI" sz="1800" b="1" dirty="0" smtClean="0">
                <a:ea typeface="ＭＳ Ｐゴシック" panose="020B0600070205080204" pitchFamily="34" charset="-128"/>
                <a:cs typeface="ＭＳ Ｐゴシック" panose="020B0600070205080204" pitchFamily="34" charset="-128"/>
              </a:rPr>
              <a:t> </a:t>
            </a:r>
            <a:r>
              <a:rPr lang="fi-FI" altLang="fi-FI" sz="1800" b="1" dirty="0" err="1" smtClean="0">
                <a:ea typeface="ＭＳ Ｐゴシック" panose="020B0600070205080204" pitchFamily="34" charset="-128"/>
                <a:cs typeface="ＭＳ Ｐゴシック" panose="020B0600070205080204" pitchFamily="34" charset="-128"/>
              </a:rPr>
              <a:t>mikrobisto</a:t>
            </a:r>
            <a:endParaRPr lang="fi-FI" altLang="fi-FI" sz="1800" b="1" dirty="0" smtClean="0">
              <a:ea typeface="ＭＳ Ｐゴシック" panose="020B0600070205080204" pitchFamily="34" charset="-128"/>
              <a:cs typeface="ＭＳ Ｐゴシック" panose="020B0600070205080204" pitchFamily="34" charset="-128"/>
            </a:endParaRPr>
          </a:p>
          <a:p>
            <a:pPr>
              <a:lnSpc>
                <a:spcPct val="80000"/>
              </a:lnSpc>
              <a:buFont typeface="Wingdings" panose="05000000000000000000" pitchFamily="2" charset="2"/>
              <a:buChar char="Ø"/>
            </a:pPr>
            <a:r>
              <a:rPr lang="fi-FI" altLang="fi-FI" sz="1800" dirty="0" smtClean="0">
                <a:ea typeface="ＭＳ Ｐゴシック" panose="020B0600070205080204" pitchFamily="34" charset="-128"/>
                <a:cs typeface="ＭＳ Ｐゴシック" panose="020B0600070205080204" pitchFamily="34" charset="-128"/>
              </a:rPr>
              <a:t>Lähteen paikallistaminen</a:t>
            </a:r>
          </a:p>
          <a:p>
            <a:pPr>
              <a:lnSpc>
                <a:spcPct val="80000"/>
              </a:lnSpc>
              <a:buFont typeface="Wingdings" panose="05000000000000000000" pitchFamily="2" charset="2"/>
              <a:buChar char="Ø"/>
            </a:pPr>
            <a:r>
              <a:rPr lang="fi-FI" altLang="fi-FI" sz="1800" dirty="0" smtClean="0">
                <a:ea typeface="ＭＳ Ｐゴシック" panose="020B0600070205080204" pitchFamily="34" charset="-128"/>
                <a:cs typeface="ＭＳ Ｐゴシック" panose="020B0600070205080204" pitchFamily="34" charset="-128"/>
              </a:rPr>
              <a:t>Ilmavuotoreittien paikallistaminen</a:t>
            </a:r>
          </a:p>
          <a:p>
            <a:pPr>
              <a:lnSpc>
                <a:spcPct val="80000"/>
              </a:lnSpc>
              <a:buFont typeface="Wingdings" panose="05000000000000000000" pitchFamily="2" charset="2"/>
              <a:buChar char="Ø"/>
            </a:pPr>
            <a:r>
              <a:rPr lang="fi-FI" altLang="fi-FI" sz="1800" dirty="0" smtClean="0">
                <a:ea typeface="ＭＳ Ｐゴシック" panose="020B0600070205080204" pitchFamily="34" charset="-128"/>
                <a:cs typeface="ＭＳ Ｐゴシック" panose="020B0600070205080204" pitchFamily="34" charset="-128"/>
              </a:rPr>
              <a:t>Mahdollinen kulkeutuminen ulkoa tai tuotantotiloista </a:t>
            </a:r>
            <a:r>
              <a:rPr lang="fi-FI" altLang="fi-FI" sz="1800" dirty="0" smtClean="0">
                <a:ea typeface="ＭＳ Ｐゴシック" panose="020B0600070205080204" pitchFamily="34" charset="-128"/>
                <a:cs typeface="ＭＳ Ｐゴシック" panose="020B0600070205080204" pitchFamily="34" charset="-128"/>
              </a:rPr>
              <a:t>– arviointi</a:t>
            </a:r>
            <a:r>
              <a:rPr lang="fi-FI" altLang="fi-FI" sz="1800" dirty="0" smtClean="0">
                <a:ea typeface="ＭＳ Ｐゴシック" panose="020B0600070205080204" pitchFamily="34" charset="-128"/>
                <a:cs typeface="ＭＳ Ｐゴシック" panose="020B0600070205080204" pitchFamily="34" charset="-128"/>
              </a:rPr>
              <a:t>.</a:t>
            </a:r>
          </a:p>
          <a:p>
            <a:pPr>
              <a:lnSpc>
                <a:spcPct val="80000"/>
              </a:lnSpc>
              <a:buFont typeface="Wingdings" panose="05000000000000000000" pitchFamily="2" charset="2"/>
              <a:buChar char="Ø"/>
            </a:pPr>
            <a:r>
              <a:rPr lang="fi-FI" altLang="fi-FI" sz="1800" dirty="0" smtClean="0">
                <a:ea typeface="ＭＳ Ｐゴシック" panose="020B0600070205080204" pitchFamily="34" charset="-128"/>
                <a:cs typeface="ＭＳ Ｐゴシック" panose="020B0600070205080204" pitchFamily="34" charset="-128"/>
              </a:rPr>
              <a:t>Korjausten jälkeen siivouksen tehostaminen.</a:t>
            </a:r>
          </a:p>
          <a:p>
            <a:pPr>
              <a:lnSpc>
                <a:spcPct val="80000"/>
              </a:lnSpc>
              <a:buFont typeface="Wingdings" panose="05000000000000000000" pitchFamily="2" charset="2"/>
              <a:buChar char="Ø"/>
            </a:pPr>
            <a:endParaRPr lang="fi-FI" altLang="fi-FI" sz="1800" dirty="0" smtClean="0">
              <a:ea typeface="ＭＳ Ｐゴシック" panose="020B0600070205080204" pitchFamily="34" charset="-128"/>
              <a:cs typeface="ＭＳ Ｐゴシック" panose="020B0600070205080204" pitchFamily="34" charset="-128"/>
            </a:endParaRPr>
          </a:p>
          <a:p>
            <a:pPr marL="0" indent="0">
              <a:lnSpc>
                <a:spcPct val="80000"/>
              </a:lnSpc>
              <a:buNone/>
            </a:pPr>
            <a:r>
              <a:rPr lang="fi-FI" altLang="fi-FI" sz="1800" b="1" dirty="0" smtClean="0">
                <a:ea typeface="ＭＳ Ｐゴシック" panose="020B0600070205080204" pitchFamily="34" charset="-128"/>
                <a:cs typeface="ＭＳ Ｐゴシック" panose="020B0600070205080204" pitchFamily="34" charset="-128"/>
              </a:rPr>
              <a:t>Jos materiaalissa on </a:t>
            </a:r>
            <a:r>
              <a:rPr lang="fi-FI" altLang="fi-FI" sz="1800" b="1" dirty="0" err="1" smtClean="0">
                <a:ea typeface="ＭＳ Ｐゴシック" panose="020B0600070205080204" pitchFamily="34" charset="-128"/>
                <a:cs typeface="ＭＳ Ｐゴシック" panose="020B0600070205080204" pitchFamily="34" charset="-128"/>
              </a:rPr>
              <a:t>epätavanomainen</a:t>
            </a:r>
            <a:r>
              <a:rPr lang="fi-FI" altLang="fi-FI" sz="1800" b="1" dirty="0" smtClean="0">
                <a:ea typeface="ＭＳ Ｐゴシック" panose="020B0600070205080204" pitchFamily="34" charset="-128"/>
                <a:cs typeface="ＭＳ Ｐゴシック" panose="020B0600070205080204" pitchFamily="34" charset="-128"/>
              </a:rPr>
              <a:t> </a:t>
            </a:r>
            <a:r>
              <a:rPr lang="fi-FI" altLang="fi-FI" sz="1800" b="1" dirty="0" err="1" smtClean="0">
                <a:ea typeface="ＭＳ Ｐゴシック" panose="020B0600070205080204" pitchFamily="34" charset="-128"/>
                <a:cs typeface="ＭＳ Ｐゴシック" panose="020B0600070205080204" pitchFamily="34" charset="-128"/>
              </a:rPr>
              <a:t>mikrobisto</a:t>
            </a:r>
            <a:endParaRPr lang="fi-FI" altLang="fi-FI" sz="1800" b="1" dirty="0" smtClean="0">
              <a:ea typeface="ＭＳ Ｐゴシック" panose="020B0600070205080204" pitchFamily="34" charset="-128"/>
              <a:cs typeface="ＭＳ Ｐゴシック" panose="020B0600070205080204" pitchFamily="34" charset="-128"/>
            </a:endParaRPr>
          </a:p>
          <a:p>
            <a:pPr>
              <a:lnSpc>
                <a:spcPct val="80000"/>
              </a:lnSpc>
              <a:buFont typeface="Wingdings" panose="05000000000000000000" pitchFamily="2" charset="2"/>
              <a:buChar char="Ø"/>
            </a:pPr>
            <a:r>
              <a:rPr lang="fi-FI" altLang="fi-FI" sz="1800" dirty="0" smtClean="0">
                <a:ea typeface="ＭＳ Ｐゴシック" panose="020B0600070205080204" pitchFamily="34" charset="-128"/>
                <a:cs typeface="ＭＳ Ｐゴシック" panose="020B0600070205080204" pitchFamily="34" charset="-128"/>
              </a:rPr>
              <a:t>Vaurion paikallistaminen</a:t>
            </a:r>
          </a:p>
          <a:p>
            <a:pPr>
              <a:lnSpc>
                <a:spcPct val="80000"/>
              </a:lnSpc>
              <a:buFont typeface="Wingdings" panose="05000000000000000000" pitchFamily="2" charset="2"/>
              <a:buChar char="Ø"/>
            </a:pPr>
            <a:r>
              <a:rPr lang="fi-FI" altLang="fi-FI" sz="1800" dirty="0" smtClean="0">
                <a:ea typeface="ＭＳ Ｐゴシック" panose="020B0600070205080204" pitchFamily="34" charset="-128"/>
                <a:cs typeface="ＭＳ Ｐゴシック" panose="020B0600070205080204" pitchFamily="34" charset="-128"/>
              </a:rPr>
              <a:t>Vaurion laajuuden arviointi</a:t>
            </a:r>
          </a:p>
          <a:p>
            <a:pPr>
              <a:lnSpc>
                <a:spcPct val="80000"/>
              </a:lnSpc>
              <a:buFont typeface="Wingdings" panose="05000000000000000000" pitchFamily="2" charset="2"/>
              <a:buChar char="Ø"/>
            </a:pPr>
            <a:r>
              <a:rPr lang="fi-FI" altLang="fi-FI" sz="1800" dirty="0" smtClean="0">
                <a:ea typeface="ＭＳ Ｐゴシック" panose="020B0600070205080204" pitchFamily="34" charset="-128"/>
                <a:cs typeface="ＭＳ Ｐゴシック" panose="020B0600070205080204" pitchFamily="34" charset="-128"/>
              </a:rPr>
              <a:t>Vaurioituneen materiaalin poistaminen ja korvaaminen uusilla materiaaleilla.</a:t>
            </a:r>
          </a:p>
        </p:txBody>
      </p:sp>
      <p:sp>
        <p:nvSpPr>
          <p:cNvPr id="2" name="Dian numeron paikkamerkki 1"/>
          <p:cNvSpPr>
            <a:spLocks noGrp="1"/>
          </p:cNvSpPr>
          <p:nvPr>
            <p:ph type="sldNum" sz="quarter" idx="12"/>
          </p:nvPr>
        </p:nvSpPr>
        <p:spPr/>
        <p:txBody>
          <a:bodyPr/>
          <a:lstStyle/>
          <a:p>
            <a:fld id="{49246692-9764-4796-AF2E-897E79EBAFA7}" type="slidenum">
              <a:rPr lang="fi-FI" smtClean="0"/>
              <a:pPr/>
              <a:t>22</a:t>
            </a:fld>
            <a:endParaRPr lang="fi-FI"/>
          </a:p>
        </p:txBody>
      </p:sp>
    </p:spTree>
    <p:extLst>
      <p:ext uri="{BB962C8B-B14F-4D97-AF65-F5344CB8AC3E}">
        <p14:creationId xmlns:p14="http://schemas.microsoft.com/office/powerpoint/2010/main" val="4252432756"/>
      </p:ext>
    </p:extLst>
  </p:cSld>
  <p:clrMapOvr>
    <a:masterClrMapping/>
  </p:clrMapOvr>
  <p:transition spd="med">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p:cNvSpPr>
          <p:nvPr>
            <p:ph type="title"/>
          </p:nvPr>
        </p:nvSpPr>
        <p:spPr/>
        <p:txBody>
          <a:bodyPr/>
          <a:lstStyle/>
          <a:p>
            <a:r>
              <a:rPr lang="en-US" altLang="fi-FI" sz="2400" dirty="0" err="1" smtClean="0">
                <a:ea typeface="ＭＳ Ｐゴシック" panose="020B0600070205080204" pitchFamily="34" charset="-128"/>
              </a:rPr>
              <a:t>Ilma</a:t>
            </a:r>
            <a:r>
              <a:rPr lang="en-US" altLang="fi-FI" sz="2400" dirty="0" err="1" smtClean="0">
                <a:ea typeface="ＭＳ Ｐゴシック" panose="020B0600070205080204" pitchFamily="34" charset="-128"/>
              </a:rPr>
              <a:t>näytteet</a:t>
            </a:r>
            <a:r>
              <a:rPr lang="en-US" altLang="fi-FI" sz="2400" dirty="0" smtClean="0">
                <a:ea typeface="ＭＳ Ｐゴシック" panose="020B0600070205080204" pitchFamily="34" charset="-128"/>
              </a:rPr>
              <a:t> </a:t>
            </a:r>
            <a:r>
              <a:rPr lang="en-US" altLang="fi-FI" sz="2400" dirty="0" smtClean="0">
                <a:ea typeface="ＭＳ Ｐゴシック" panose="020B0600070205080204" pitchFamily="34" charset="-128"/>
              </a:rPr>
              <a:t>vs. </a:t>
            </a:r>
            <a:r>
              <a:rPr lang="en-US" altLang="fi-FI" sz="2400" dirty="0" err="1" smtClean="0">
                <a:ea typeface="ＭＳ Ｐゴシック" panose="020B0600070205080204" pitchFamily="34" charset="-128"/>
              </a:rPr>
              <a:t>pintanäytteet</a:t>
            </a:r>
            <a:r>
              <a:rPr lang="en-US" altLang="fi-FI" sz="2400" dirty="0" smtClean="0">
                <a:ea typeface="ＭＳ Ｐゴシック" panose="020B0600070205080204" pitchFamily="34" charset="-128"/>
              </a:rPr>
              <a:t/>
            </a:r>
            <a:br>
              <a:rPr lang="en-US" altLang="fi-FI" sz="2400" dirty="0" smtClean="0">
                <a:ea typeface="ＭＳ Ｐゴシック" panose="020B0600070205080204" pitchFamily="34" charset="-128"/>
              </a:rPr>
            </a:br>
            <a:r>
              <a:rPr lang="en-US" altLang="fi-FI" sz="1500" dirty="0" smtClean="0">
                <a:ea typeface="ＭＳ Ｐゴシック" panose="020B0600070205080204" pitchFamily="34" charset="-128"/>
              </a:rPr>
              <a:t>IA 2002 Vol 1 s. 420 (1)</a:t>
            </a:r>
            <a:endParaRPr lang="en-US" altLang="fi-FI" dirty="0" smtClean="0">
              <a:ea typeface="ＭＳ Ｐゴシック" panose="020B0600070205080204" pitchFamily="34" charset="-128"/>
            </a:endParaRPr>
          </a:p>
        </p:txBody>
      </p:sp>
      <p:sp>
        <p:nvSpPr>
          <p:cNvPr id="32774" name="Rectangle 3"/>
          <p:cNvSpPr>
            <a:spLocks noGrp="1"/>
          </p:cNvSpPr>
          <p:nvPr>
            <p:ph idx="1"/>
          </p:nvPr>
        </p:nvSpPr>
        <p:spPr/>
        <p:txBody>
          <a:bodyPr>
            <a:normAutofit/>
          </a:bodyPr>
          <a:lstStyle/>
          <a:p>
            <a:r>
              <a:rPr lang="en-US" altLang="fi-FI" sz="1800" dirty="0" err="1">
                <a:ea typeface="ＭＳ Ｐゴシック" panose="020B0600070205080204" pitchFamily="34" charset="-128"/>
                <a:cs typeface="ＭＳ Ｐゴシック" panose="020B0600070205080204" pitchFamily="34" charset="-128"/>
              </a:rPr>
              <a:t>I</a:t>
            </a:r>
            <a:r>
              <a:rPr lang="en-US" altLang="fi-FI" sz="1800" dirty="0" err="1" smtClean="0">
                <a:ea typeface="ＭＳ Ｐゴシック" panose="020B0600070205080204" pitchFamily="34" charset="-128"/>
                <a:cs typeface="ＭＳ Ｐゴシック" panose="020B0600070205080204" pitchFamily="34" charset="-128"/>
              </a:rPr>
              <a:t>lma</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smtClean="0">
                <a:ea typeface="ＭＳ Ｐゴシック" panose="020B0600070205080204" pitchFamily="34" charset="-128"/>
                <a:cs typeface="ＭＳ Ｐゴシック" panose="020B0600070205080204" pitchFamily="34" charset="-128"/>
              </a:rPr>
              <a:t>(Andersen) ja </a:t>
            </a:r>
            <a:r>
              <a:rPr lang="en-US" altLang="fi-FI" sz="1800" dirty="0" err="1" smtClean="0">
                <a:ea typeface="ＭＳ Ｐゴシック" panose="020B0600070205080204" pitchFamily="34" charset="-128"/>
                <a:cs typeface="ＭＳ Ｐゴシック" panose="020B0600070205080204" pitchFamily="34" charset="-128"/>
              </a:rPr>
              <a:t>pintanäytteitä</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mattopöly</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pyyhintä</a:t>
            </a:r>
            <a:r>
              <a:rPr lang="en-US" altLang="fi-FI" sz="1800" dirty="0" smtClean="0">
                <a:ea typeface="ＭＳ Ｐゴシック" panose="020B0600070205080204" pitchFamily="34" charset="-128"/>
                <a:cs typeface="ＭＳ Ｐゴシック" panose="020B0600070205080204" pitchFamily="34" charset="-128"/>
              </a:rPr>
              <a:t> + </a:t>
            </a:r>
            <a:r>
              <a:rPr lang="en-US" altLang="fi-FI" sz="1800" dirty="0" err="1" smtClean="0">
                <a:ea typeface="ＭＳ Ｐゴシック" panose="020B0600070205080204" pitchFamily="34" charset="-128"/>
                <a:cs typeface="ＭＳ Ｐゴシック" panose="020B0600070205080204" pitchFamily="34" charset="-128"/>
              </a:rPr>
              <a:t>laimennossarja</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menetelmä</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teippinäyte</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otettu</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vesivahinkoasunnoista</a:t>
            </a:r>
            <a:endParaRPr lang="en-US" altLang="fi-FI" sz="1800" dirty="0" smtClean="0">
              <a:ea typeface="ＭＳ Ｐゴシック" panose="020B0600070205080204" pitchFamily="34" charset="-128"/>
              <a:cs typeface="ＭＳ Ｐゴシック" panose="020B0600070205080204" pitchFamily="34" charset="-128"/>
            </a:endParaRPr>
          </a:p>
          <a:p>
            <a:endParaRPr lang="en-US" altLang="fi-FI" sz="1800" dirty="0" smtClean="0">
              <a:ea typeface="ＭＳ Ｐゴシック" panose="020B0600070205080204" pitchFamily="34" charset="-128"/>
              <a:cs typeface="ＭＳ Ｐゴシック" panose="020B0600070205080204" pitchFamily="34" charset="-128"/>
            </a:endParaRPr>
          </a:p>
          <a:p>
            <a:r>
              <a:rPr lang="en-US" altLang="fi-FI" sz="1800" dirty="0" err="1">
                <a:ea typeface="ＭＳ Ｐゴシック" panose="020B0600070205080204" pitchFamily="34" charset="-128"/>
                <a:cs typeface="ＭＳ Ｐゴシック" panose="020B0600070205080204" pitchFamily="34" charset="-128"/>
              </a:rPr>
              <a:t>K</a:t>
            </a:r>
            <a:r>
              <a:rPr lang="en-US" altLang="fi-FI" sz="1800" dirty="0" err="1" smtClean="0">
                <a:ea typeface="ＭＳ Ｐゴシック" panose="020B0600070205080204" pitchFamily="34" charset="-128"/>
                <a:cs typeface="ＭＳ Ｐゴシック" panose="020B0600070205080204" pitchFamily="34" charset="-128"/>
              </a:rPr>
              <a:t>eskeisiä</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tuloksia</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olivat</a:t>
            </a:r>
            <a:r>
              <a:rPr lang="en-US" altLang="fi-FI" sz="1800" dirty="0" smtClean="0">
                <a:ea typeface="ＭＳ Ｐゴシック" panose="020B0600070205080204" pitchFamily="34" charset="-128"/>
                <a:cs typeface="ＭＳ Ｐゴシック" panose="020B0600070205080204" pitchFamily="34" charset="-128"/>
              </a:rPr>
              <a:t>:</a:t>
            </a:r>
          </a:p>
          <a:p>
            <a:pPr lvl="1"/>
            <a:r>
              <a:rPr lang="en-US" altLang="fi-FI" dirty="0" err="1" smtClean="0">
                <a:ea typeface="ＭＳ Ｐゴシック" panose="020B0600070205080204" pitchFamily="34" charset="-128"/>
                <a:cs typeface="Georgia" panose="02040502050405020303" pitchFamily="18" charset="0"/>
              </a:rPr>
              <a:t>ilmanäyte</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yksin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ei</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aina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paljasta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homeongelmaa</a:t>
            </a:r>
            <a:endParaRPr lang="en-US" altLang="fi-FI" dirty="0" smtClean="0">
              <a:ea typeface="ＭＳ Ｐゴシック" panose="020B0600070205080204" pitchFamily="34" charset="-128"/>
              <a:cs typeface="Georgia" panose="02040502050405020303" pitchFamily="18" charset="0"/>
            </a:endParaRPr>
          </a:p>
          <a:p>
            <a:pPr lvl="1"/>
            <a:r>
              <a:rPr lang="en-US" altLang="fi-FI" dirty="0" err="1" smtClean="0">
                <a:ea typeface="ＭＳ Ｐゴシック" panose="020B0600070205080204" pitchFamily="34" charset="-128"/>
                <a:cs typeface="Georgia" panose="02040502050405020303" pitchFamily="18" charset="0"/>
              </a:rPr>
              <a:t>pintanäytteellä</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mahdollisuus</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havaita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paremmin</a:t>
            </a:r>
            <a:endParaRPr lang="en-US" altLang="fi-FI" dirty="0" smtClean="0">
              <a:ea typeface="ＭＳ Ｐゴシック" panose="020B0600070205080204" pitchFamily="34" charset="-128"/>
              <a:cs typeface="Georgia" panose="02040502050405020303" pitchFamily="18" charset="0"/>
            </a:endParaRPr>
          </a:p>
          <a:p>
            <a:pPr lvl="1"/>
            <a:r>
              <a:rPr lang="en-US" altLang="fi-FI" i="1" dirty="0" err="1" smtClean="0">
                <a:ea typeface="ＭＳ Ｐゴシック" panose="020B0600070205080204" pitchFamily="34" charset="-128"/>
                <a:cs typeface="Georgia" panose="02040502050405020303" pitchFamily="18" charset="0"/>
              </a:rPr>
              <a:t>A.fumigatus</a:t>
            </a:r>
            <a:r>
              <a:rPr lang="en-US" altLang="fi-FI" dirty="0" smtClean="0">
                <a:ea typeface="ＭＳ Ｐゴシック" panose="020B0600070205080204" pitchFamily="34" charset="-128"/>
                <a:cs typeface="Georgia" panose="02040502050405020303" pitchFamily="18" charset="0"/>
              </a:rPr>
              <a:t> ja </a:t>
            </a:r>
            <a:r>
              <a:rPr lang="en-US" altLang="fi-FI" i="1" dirty="0" err="1" smtClean="0">
                <a:ea typeface="ＭＳ Ｐゴシック" panose="020B0600070205080204" pitchFamily="34" charset="-128"/>
                <a:cs typeface="Georgia" panose="02040502050405020303" pitchFamily="18" charset="0"/>
              </a:rPr>
              <a:t>Stachybotrys</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eivät</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tulleet</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esiin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ilmanäytteillä</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ainoastaan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pintanäytteillä</a:t>
            </a:r>
            <a:endParaRPr lang="en-US" altLang="fi-FI" dirty="0" smtClean="0">
              <a:ea typeface="ＭＳ Ｐゴシック" panose="020B0600070205080204" pitchFamily="34" charset="-128"/>
              <a:cs typeface="Georgia" panose="02040502050405020303" pitchFamily="18" charset="0"/>
            </a:endParaRPr>
          </a:p>
          <a:p>
            <a:pPr lvl="1"/>
            <a:endParaRPr lang="en-US" altLang="fi-FI" dirty="0" smtClean="0">
              <a:ea typeface="ＭＳ Ｐゴシック" panose="020B0600070205080204" pitchFamily="34" charset="-128"/>
              <a:cs typeface="Georgia" panose="02040502050405020303" pitchFamily="18" charset="0"/>
            </a:endParaRPr>
          </a:p>
        </p:txBody>
      </p:sp>
      <p:sp>
        <p:nvSpPr>
          <p:cNvPr id="2" name="Dian numeron paikkamerkki 1"/>
          <p:cNvSpPr>
            <a:spLocks noGrp="1"/>
          </p:cNvSpPr>
          <p:nvPr>
            <p:ph type="sldNum" sz="quarter" idx="12"/>
          </p:nvPr>
        </p:nvSpPr>
        <p:spPr/>
        <p:txBody>
          <a:bodyPr/>
          <a:lstStyle/>
          <a:p>
            <a:fld id="{49246692-9764-4796-AF2E-897E79EBAFA7}" type="slidenum">
              <a:rPr lang="fi-FI" smtClean="0"/>
              <a:pPr/>
              <a:t>23</a:t>
            </a:fld>
            <a:endParaRPr lang="fi-FI"/>
          </a:p>
        </p:txBody>
      </p:sp>
    </p:spTree>
    <p:extLst>
      <p:ext uri="{BB962C8B-B14F-4D97-AF65-F5344CB8AC3E}">
        <p14:creationId xmlns:p14="http://schemas.microsoft.com/office/powerpoint/2010/main" val="1590221993"/>
      </p:ext>
    </p:extLst>
  </p:cSld>
  <p:clrMapOvr>
    <a:masterClrMapping/>
  </p:clrMapOvr>
  <p:transition spd="med">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smtClean="0"/>
              <a:t>Esimerkkejä tulosten </a:t>
            </a:r>
            <a:r>
              <a:rPr lang="fi-FI" sz="2800" smtClean="0"/>
              <a:t>raportoinnista </a:t>
            </a:r>
            <a:r>
              <a:rPr lang="fi-FI" sz="2800" smtClean="0"/>
              <a:t>1/6</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a:solidFill>
                  <a:srgbClr val="C65C44"/>
                </a:solidFill>
              </a:rPr>
              <a:t>”otettujen näytteiden analyysivastausten perusteella…”</a:t>
            </a:r>
            <a:r>
              <a:rPr lang="fi-FI" sz="1800" dirty="0"/>
              <a:t> </a:t>
            </a:r>
            <a:r>
              <a:rPr lang="fi-FI" sz="1800" dirty="0" smtClean="0"/>
              <a:t>voisi olla     </a:t>
            </a:r>
          </a:p>
          <a:p>
            <a:pPr marL="0" indent="0">
              <a:buNone/>
            </a:pPr>
            <a:r>
              <a:rPr lang="fi-FI" sz="1800" dirty="0" smtClean="0">
                <a:solidFill>
                  <a:schemeClr val="accent5">
                    <a:lumMod val="75000"/>
                  </a:schemeClr>
                </a:solidFill>
              </a:rPr>
              <a:t>” </a:t>
            </a:r>
            <a:r>
              <a:rPr lang="fi-FI" sz="1800" dirty="0">
                <a:solidFill>
                  <a:schemeClr val="accent5">
                    <a:lumMod val="75000"/>
                  </a:schemeClr>
                </a:solidFill>
              </a:rPr>
              <a:t>Ilmanäytteiden mikrobitulosten perusteella…”</a:t>
            </a:r>
          </a:p>
          <a:p>
            <a:pPr marL="0" indent="0">
              <a:buNone/>
            </a:pPr>
            <a:endParaRPr lang="fi-FI" sz="1800" dirty="0" smtClean="0"/>
          </a:p>
          <a:p>
            <a:pPr marL="0" indent="0">
              <a:buNone/>
            </a:pPr>
            <a:r>
              <a:rPr lang="fi-FI" sz="1800" dirty="0">
                <a:solidFill>
                  <a:srgbClr val="C65C44"/>
                </a:solidFill>
              </a:rPr>
              <a:t>”Kaikkien näytteiden kokonaispitoisuus tolueeniekvivalenttina (TVOC) oli alhainen.” </a:t>
            </a:r>
            <a:r>
              <a:rPr lang="fi-FI" sz="1800" dirty="0"/>
              <a:t>voisi olla </a:t>
            </a:r>
          </a:p>
          <a:p>
            <a:pPr marL="0" indent="0">
              <a:buNone/>
            </a:pPr>
            <a:r>
              <a:rPr lang="fi-FI" sz="1800" dirty="0">
                <a:solidFill>
                  <a:schemeClr val="accent5">
                    <a:lumMod val="75000"/>
                  </a:schemeClr>
                </a:solidFill>
              </a:rPr>
              <a:t>”Kaikkien näytteiden TVOC-pitoisuus oli pieni.”</a:t>
            </a:r>
          </a:p>
          <a:p>
            <a:pPr marL="0" indent="0">
              <a:buNone/>
            </a:pPr>
            <a:endParaRPr lang="fi-FI" sz="1800" dirty="0" smtClean="0"/>
          </a:p>
          <a:p>
            <a:pPr marL="0" indent="0">
              <a:buNone/>
            </a:pPr>
            <a:r>
              <a:rPr lang="fi-FI" sz="1800" dirty="0">
                <a:solidFill>
                  <a:srgbClr val="C65C44"/>
                </a:solidFill>
              </a:rPr>
              <a:t>”Mineraalivillaeristyksen alaosasta otettu materiaalinäytteen tulos osoittaa, että…” </a:t>
            </a:r>
            <a:r>
              <a:rPr lang="fi-FI" sz="1800" dirty="0"/>
              <a:t>pitäisi olla</a:t>
            </a:r>
          </a:p>
          <a:p>
            <a:pPr marL="0" indent="0">
              <a:buNone/>
            </a:pPr>
            <a:r>
              <a:rPr lang="fi-FI" sz="1800" dirty="0">
                <a:solidFill>
                  <a:schemeClr val="accent5">
                    <a:lumMod val="75000"/>
                  </a:schemeClr>
                </a:solidFill>
              </a:rPr>
              <a:t>”Mineraalivillaeristeen alaosasta otetun materiaalinäytteen tulos osoittaa, että…”</a:t>
            </a:r>
          </a:p>
          <a:p>
            <a:pPr marL="0" indent="0">
              <a:buNone/>
            </a:pPr>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24</a:t>
            </a:fld>
            <a:endParaRPr lang="fi-FI"/>
          </a:p>
        </p:txBody>
      </p:sp>
    </p:spTree>
    <p:extLst>
      <p:ext uri="{BB962C8B-B14F-4D97-AF65-F5344CB8AC3E}">
        <p14:creationId xmlns:p14="http://schemas.microsoft.com/office/powerpoint/2010/main" val="2739281214"/>
      </p:ext>
    </p:extLst>
  </p:cSld>
  <p:clrMapOvr>
    <a:masterClrMapping/>
  </p:clrMapOvr>
  <p:transition spd="med">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Esimerkkejä tulosten </a:t>
            </a:r>
            <a:r>
              <a:rPr lang="fi-FI" sz="2800"/>
              <a:t>raportoinnista </a:t>
            </a:r>
            <a:r>
              <a:rPr lang="fi-FI" sz="2800" smtClean="0"/>
              <a:t>2/6</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a:solidFill>
                  <a:srgbClr val="C65C44"/>
                </a:solidFill>
              </a:rPr>
              <a:t>”Sisäilmamittauksissa huoneen tulos viittaa mikrobivaurioon, mikä voi johtua rakenteista tulevista ilmavuodoista.” </a:t>
            </a:r>
            <a:r>
              <a:rPr lang="fi-FI" sz="1800" dirty="0"/>
              <a:t>olisiko </a:t>
            </a:r>
            <a:r>
              <a:rPr lang="fi-FI" sz="1800" dirty="0" smtClean="0"/>
              <a:t>yksiselitteisempi</a:t>
            </a:r>
            <a:br>
              <a:rPr lang="fi-FI" sz="1800" dirty="0" smtClean="0"/>
            </a:br>
            <a:r>
              <a:rPr lang="fi-FI" sz="1800" dirty="0" smtClean="0">
                <a:solidFill>
                  <a:schemeClr val="accent5">
                    <a:lumMod val="75000"/>
                  </a:schemeClr>
                </a:solidFill>
              </a:rPr>
              <a:t>”Huoneen </a:t>
            </a:r>
            <a:r>
              <a:rPr lang="fi-FI" sz="1800" dirty="0">
                <a:solidFill>
                  <a:schemeClr val="accent5">
                    <a:lumMod val="75000"/>
                  </a:schemeClr>
                </a:solidFill>
              </a:rPr>
              <a:t>epätavanomainen mikrobisto voi johtua rakenteista tulevasta epäpuhtaasta ilmasta.”</a:t>
            </a:r>
          </a:p>
          <a:p>
            <a:pPr marL="0" indent="0">
              <a:buNone/>
            </a:pPr>
            <a:endParaRPr lang="fi-FI" sz="1800" dirty="0" smtClean="0"/>
          </a:p>
          <a:p>
            <a:pPr marL="0" indent="0">
              <a:buNone/>
            </a:pPr>
            <a:r>
              <a:rPr lang="fi-FI" sz="1800" dirty="0">
                <a:solidFill>
                  <a:srgbClr val="C65C44"/>
                </a:solidFill>
              </a:rPr>
              <a:t>”Otettujen mikrobinäytteiden perusteella maanvastaisissa seinissä, ulkoseinissä, alapohjissa ja välipohjissa on mikrobivaurioita. Sisätiloihin kulkeutuessaan niillä voi olla merkittävä vaikutus sisäilman laatuun.” </a:t>
            </a:r>
            <a:r>
              <a:rPr lang="fi-FI" sz="1800" dirty="0" smtClean="0"/>
              <a:t>vai</a:t>
            </a:r>
            <a:br>
              <a:rPr lang="fi-FI" sz="1800" dirty="0" smtClean="0"/>
            </a:br>
            <a:r>
              <a:rPr lang="fi-FI" sz="1800" dirty="0" smtClean="0">
                <a:solidFill>
                  <a:schemeClr val="accent5">
                    <a:lumMod val="75000"/>
                  </a:schemeClr>
                </a:solidFill>
              </a:rPr>
              <a:t>”Maanvastaisissa </a:t>
            </a:r>
            <a:r>
              <a:rPr lang="fi-FI" sz="1800" dirty="0">
                <a:solidFill>
                  <a:schemeClr val="accent5">
                    <a:lumMod val="75000"/>
                  </a:schemeClr>
                </a:solidFill>
              </a:rPr>
              <a:t>seinissä, ulkoseinissä, alapohjissa ja välipohjissa on mikrobivaurioita, joista voi kulkeutua epäpuhtauksia sisäilmaan huonontaen sen laatua.”</a:t>
            </a:r>
          </a:p>
          <a:p>
            <a:pPr marL="0" indent="0">
              <a:buNone/>
            </a:pPr>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25</a:t>
            </a:fld>
            <a:endParaRPr lang="fi-FI"/>
          </a:p>
        </p:txBody>
      </p:sp>
    </p:spTree>
    <p:extLst>
      <p:ext uri="{BB962C8B-B14F-4D97-AF65-F5344CB8AC3E}">
        <p14:creationId xmlns:p14="http://schemas.microsoft.com/office/powerpoint/2010/main" val="380136230"/>
      </p:ext>
    </p:extLst>
  </p:cSld>
  <p:clrMapOvr>
    <a:masterClrMapping/>
  </p:clrMapOvr>
  <p:transition spd="med">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Esimerkkejä tulosten raportoinnista </a:t>
            </a:r>
            <a:r>
              <a:rPr lang="fi-FI" sz="2800" dirty="0" smtClean="0"/>
              <a:t>3/6</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a:solidFill>
                  <a:srgbClr val="C65C44"/>
                </a:solidFill>
              </a:rPr>
              <a:t>”Tilojen käyttötarkoituksen muuttumisen ja/tai vesipisteiden vähäisen käytön vuoksi useissa tiloissa esiintyi vesilukon kuivumista. Nämä voivat aiheuttaa viemärikaasun kulkeutumista sisäilmaan.” </a:t>
            </a:r>
            <a:endParaRPr lang="fi-FI" sz="1800" dirty="0" smtClean="0">
              <a:solidFill>
                <a:srgbClr val="C65C44"/>
              </a:solidFill>
            </a:endParaRPr>
          </a:p>
          <a:p>
            <a:pPr marL="0" indent="0">
              <a:buNone/>
            </a:pPr>
            <a:endParaRPr lang="fi-FI" sz="1800" dirty="0">
              <a:solidFill>
                <a:srgbClr val="C65C44"/>
              </a:solidFill>
            </a:endParaRPr>
          </a:p>
          <a:p>
            <a:pPr marL="0" indent="0">
              <a:buNone/>
            </a:pPr>
            <a:r>
              <a:rPr lang="fi-FI" sz="1800" dirty="0" smtClean="0"/>
              <a:t>Mihin </a:t>
            </a:r>
            <a:r>
              <a:rPr lang="fi-FI" sz="1800" dirty="0"/>
              <a:t>”nämä” viittaa? Parempi olisi korvat piste pilkulla ja ”nämä” pronominilla ”mikä”, jolloin viittaussuhde on selvä ja yksiselitteinen.</a:t>
            </a:r>
          </a:p>
          <a:p>
            <a:pPr marL="0" indent="0">
              <a:buNone/>
            </a:pPr>
            <a:r>
              <a:rPr lang="fi-FI" sz="1800" dirty="0"/>
              <a:t> </a:t>
            </a:r>
          </a:p>
          <a:p>
            <a:pPr marL="0" indent="0">
              <a:buNone/>
            </a:pPr>
            <a:r>
              <a:rPr lang="fi-FI" sz="1800" dirty="0" smtClean="0">
                <a:solidFill>
                  <a:schemeClr val="accent5">
                    <a:lumMod val="75000"/>
                  </a:schemeClr>
                </a:solidFill>
              </a:rPr>
              <a:t>”</a:t>
            </a:r>
            <a:r>
              <a:rPr lang="fi-FI" sz="1800" dirty="0">
                <a:solidFill>
                  <a:schemeClr val="accent5">
                    <a:lumMod val="75000"/>
                  </a:schemeClr>
                </a:solidFill>
              </a:rPr>
              <a:t>Tilojen käyttötarkoituksen muuttumisen ja/tai vesipisteiden vähäisen käytön vuoksi useissa tiloissa esiintyi vesilukon </a:t>
            </a:r>
            <a:r>
              <a:rPr lang="fi-FI" sz="1800" dirty="0" smtClean="0">
                <a:solidFill>
                  <a:schemeClr val="accent5">
                    <a:lumMod val="75000"/>
                  </a:schemeClr>
                </a:solidFill>
              </a:rPr>
              <a:t>kuivumista, mikä voi </a:t>
            </a:r>
            <a:r>
              <a:rPr lang="fi-FI" sz="1800" dirty="0">
                <a:solidFill>
                  <a:schemeClr val="accent5">
                    <a:lumMod val="75000"/>
                  </a:schemeClr>
                </a:solidFill>
              </a:rPr>
              <a:t>aiheuttaa viemärikaasun kulkeutumista sisäilmaan</a:t>
            </a:r>
            <a:r>
              <a:rPr lang="fi-FI" sz="1800" dirty="0" smtClean="0">
                <a:solidFill>
                  <a:schemeClr val="accent5">
                    <a:lumMod val="75000"/>
                  </a:schemeClr>
                </a:solidFill>
              </a:rPr>
              <a:t>.”</a:t>
            </a:r>
            <a:endParaRPr lang="fi-FI" sz="1800" dirty="0">
              <a:solidFill>
                <a:schemeClr val="accent5">
                  <a:lumMod val="75000"/>
                </a:schemeClr>
              </a:solidFill>
            </a:endParaRPr>
          </a:p>
          <a:p>
            <a:pPr marL="0" indent="0">
              <a:buNone/>
            </a:pPr>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26</a:t>
            </a:fld>
            <a:endParaRPr lang="fi-FI"/>
          </a:p>
        </p:txBody>
      </p:sp>
    </p:spTree>
    <p:extLst>
      <p:ext uri="{BB962C8B-B14F-4D97-AF65-F5344CB8AC3E}">
        <p14:creationId xmlns:p14="http://schemas.microsoft.com/office/powerpoint/2010/main" val="1551887816"/>
      </p:ext>
    </p:extLst>
  </p:cSld>
  <p:clrMapOvr>
    <a:masterClrMapping/>
  </p:clrMapOvr>
  <p:transition spd="med">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Esimerkkejä tulosten raportoinnista </a:t>
            </a:r>
            <a:r>
              <a:rPr lang="fi-FI" dirty="0" smtClean="0"/>
              <a:t>4/6</a:t>
            </a:r>
            <a:endParaRPr lang="fi-FI" dirty="0"/>
          </a:p>
        </p:txBody>
      </p:sp>
      <p:sp>
        <p:nvSpPr>
          <p:cNvPr id="3" name="Content Placeholder 2"/>
          <p:cNvSpPr>
            <a:spLocks noGrp="1"/>
          </p:cNvSpPr>
          <p:nvPr>
            <p:ph idx="1"/>
          </p:nvPr>
        </p:nvSpPr>
        <p:spPr/>
        <p:txBody>
          <a:bodyPr>
            <a:normAutofit/>
          </a:bodyPr>
          <a:lstStyle/>
          <a:p>
            <a:pPr marL="0" indent="0">
              <a:buNone/>
            </a:pPr>
            <a:r>
              <a:rPr lang="fi-FI" sz="1800" dirty="0">
                <a:solidFill>
                  <a:srgbClr val="C65C44"/>
                </a:solidFill>
              </a:rPr>
              <a:t>”Pyyhintänäytteessä havaittiin analyysivastauksen perusteella…” </a:t>
            </a:r>
            <a:r>
              <a:rPr lang="fi-FI" sz="1800" dirty="0" smtClean="0"/>
              <a:t>vai</a:t>
            </a:r>
            <a:br>
              <a:rPr lang="fi-FI" sz="1800" dirty="0" smtClean="0"/>
            </a:br>
            <a:r>
              <a:rPr lang="fi-FI" sz="1800" dirty="0" smtClean="0">
                <a:solidFill>
                  <a:srgbClr val="00B2A9"/>
                </a:solidFill>
              </a:rPr>
              <a:t>”Pyyhintänäytteessä </a:t>
            </a:r>
            <a:r>
              <a:rPr lang="fi-FI" sz="1800" dirty="0">
                <a:solidFill>
                  <a:srgbClr val="00B2A9"/>
                </a:solidFill>
              </a:rPr>
              <a:t>todettiin…”</a:t>
            </a:r>
          </a:p>
          <a:p>
            <a:pPr marL="0" indent="0">
              <a:buNone/>
            </a:pPr>
            <a:endParaRPr lang="fi-FI" sz="1800" dirty="0" smtClean="0"/>
          </a:p>
          <a:p>
            <a:pPr marL="0" indent="0">
              <a:buNone/>
            </a:pPr>
            <a:r>
              <a:rPr lang="fi-FI" sz="1800" dirty="0">
                <a:solidFill>
                  <a:srgbClr val="C65C44"/>
                </a:solidFill>
              </a:rPr>
              <a:t>”Tilan ilman hiukkasmaisten epäpuhtauksien osalta otetusta näytteestä ei havaittu mineraalivillakuituja,…” </a:t>
            </a:r>
            <a:r>
              <a:rPr lang="fi-FI" sz="1800" dirty="0"/>
              <a:t>vai </a:t>
            </a:r>
            <a:r>
              <a:rPr lang="fi-FI" sz="1800" dirty="0"/>
              <a:t/>
            </a:r>
            <a:br>
              <a:rPr lang="fi-FI" sz="1800" dirty="0"/>
            </a:br>
            <a:r>
              <a:rPr lang="fi-FI" sz="1800" dirty="0" smtClean="0">
                <a:solidFill>
                  <a:srgbClr val="00B2A9"/>
                </a:solidFill>
              </a:rPr>
              <a:t>”</a:t>
            </a:r>
            <a:r>
              <a:rPr lang="fi-FI" sz="1800" dirty="0">
                <a:solidFill>
                  <a:srgbClr val="00B2A9"/>
                </a:solidFill>
              </a:rPr>
              <a:t>Luentosalin ilmassa ei todettu mineraalivillakuituja,…”</a:t>
            </a:r>
          </a:p>
          <a:p>
            <a:pPr marL="0" indent="0">
              <a:buNone/>
            </a:pPr>
            <a:endParaRPr lang="fi-FI" sz="1800" dirty="0" smtClean="0"/>
          </a:p>
          <a:p>
            <a:pPr marL="0" indent="0">
              <a:buNone/>
            </a:pPr>
            <a:r>
              <a:rPr lang="fi-FI" sz="1800" dirty="0">
                <a:solidFill>
                  <a:srgbClr val="C65C44"/>
                </a:solidFill>
              </a:rPr>
              <a:t>”Välipohjissa yleensä ei todettu viitteitä kosteusvaurioista.” </a:t>
            </a:r>
            <a:r>
              <a:rPr lang="fi-FI" sz="1800" dirty="0">
                <a:solidFill>
                  <a:srgbClr val="C65C44"/>
                </a:solidFill>
              </a:rPr>
              <a:t/>
            </a:r>
            <a:br>
              <a:rPr lang="fi-FI" sz="1800" dirty="0">
                <a:solidFill>
                  <a:srgbClr val="C65C44"/>
                </a:solidFill>
              </a:rPr>
            </a:br>
            <a:r>
              <a:rPr lang="fi-FI" sz="1800" dirty="0" smtClean="0"/>
              <a:t>Jos </a:t>
            </a:r>
            <a:r>
              <a:rPr lang="fi-FI" sz="1800" dirty="0"/>
              <a:t>virke käännetään myönteiseksi, se voisi </a:t>
            </a:r>
            <a:r>
              <a:rPr lang="fi-FI" sz="1800" dirty="0" smtClean="0"/>
              <a:t>olla</a:t>
            </a:r>
            <a:br>
              <a:rPr lang="fi-FI" sz="1800" dirty="0" smtClean="0"/>
            </a:br>
            <a:r>
              <a:rPr lang="fi-FI" sz="1800" dirty="0" smtClean="0">
                <a:solidFill>
                  <a:srgbClr val="00B2A9"/>
                </a:solidFill>
              </a:rPr>
              <a:t>”Välipohjissa </a:t>
            </a:r>
            <a:r>
              <a:rPr lang="fi-FI" sz="1800" dirty="0">
                <a:solidFill>
                  <a:srgbClr val="00B2A9"/>
                </a:solidFill>
              </a:rPr>
              <a:t>todettiin viitteitä paikallisista kosteusvaurioista.”</a:t>
            </a:r>
          </a:p>
          <a:p>
            <a:pPr marL="0" indent="0">
              <a:buNone/>
            </a:pPr>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27</a:t>
            </a:fld>
            <a:endParaRPr lang="fi-FI"/>
          </a:p>
        </p:txBody>
      </p:sp>
    </p:spTree>
    <p:extLst>
      <p:ext uri="{BB962C8B-B14F-4D97-AF65-F5344CB8AC3E}">
        <p14:creationId xmlns:p14="http://schemas.microsoft.com/office/powerpoint/2010/main" val="629384210"/>
      </p:ext>
    </p:extLst>
  </p:cSld>
  <p:clrMapOvr>
    <a:masterClrMapping/>
  </p:clrMapOvr>
  <p:transition spd="med">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Esimerkkejä tulosten raportoinnista </a:t>
            </a:r>
            <a:r>
              <a:rPr lang="fi-FI" sz="2800" dirty="0" smtClean="0"/>
              <a:t>5/6</a:t>
            </a:r>
            <a:r>
              <a:rPr lang="fi-FI" sz="2800" dirty="0" smtClean="0"/>
              <a:t/>
            </a:r>
            <a:br>
              <a:rPr lang="fi-FI" sz="2800" dirty="0" smtClean="0"/>
            </a:br>
            <a:r>
              <a:rPr lang="fi-FI" sz="2800" dirty="0"/>
              <a:t>Miksi ”taso” tarvitaan</a:t>
            </a:r>
            <a:r>
              <a:rPr lang="fi-FI" sz="2800" dirty="0" smtClean="0"/>
              <a:t>?</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a:solidFill>
                  <a:srgbClr val="C65C44"/>
                </a:solidFill>
              </a:rPr>
              <a:t>”normaalilla tasolla”, ”alhaisella tasolla”, ”korkealla tasolla”, ”matalalla tasolla” </a:t>
            </a:r>
            <a:r>
              <a:rPr lang="fi-FI" sz="1800" dirty="0"/>
              <a:t>vaiko</a:t>
            </a:r>
          </a:p>
          <a:p>
            <a:pPr marL="0" indent="0">
              <a:buNone/>
            </a:pPr>
            <a:r>
              <a:rPr lang="fi-FI" sz="1800" dirty="0">
                <a:solidFill>
                  <a:schemeClr val="accent5">
                    <a:lumMod val="75000"/>
                  </a:schemeClr>
                </a:solidFill>
              </a:rPr>
              <a:t>normaali, tavanomainen, matala, korkea, pieni, suuri</a:t>
            </a:r>
          </a:p>
          <a:p>
            <a:pPr marL="0" indent="0">
              <a:buNone/>
            </a:pPr>
            <a:r>
              <a:rPr lang="fi-FI" sz="1800" dirty="0"/>
              <a:t> </a:t>
            </a:r>
          </a:p>
          <a:p>
            <a:pPr marL="0" indent="0">
              <a:buNone/>
            </a:pPr>
            <a:r>
              <a:rPr lang="fi-FI" sz="1800" dirty="0">
                <a:solidFill>
                  <a:srgbClr val="C65C44"/>
                </a:solidFill>
              </a:rPr>
              <a:t>’Ylitti ohjearvon’ </a:t>
            </a:r>
            <a:r>
              <a:rPr lang="fi-FI" sz="1800" dirty="0"/>
              <a:t>tai </a:t>
            </a:r>
            <a:r>
              <a:rPr lang="fi-FI" sz="1800" dirty="0">
                <a:solidFill>
                  <a:srgbClr val="C65C44"/>
                </a:solidFill>
              </a:rPr>
              <a:t>’alitti ohjearvon’ </a:t>
            </a:r>
            <a:r>
              <a:rPr lang="fi-FI" sz="1800" dirty="0"/>
              <a:t>on ongelmallinen ilmaisu, koska aina ei käy ilmi, onko tulos ko. tapauksessa tavanomainen vai ei.</a:t>
            </a:r>
          </a:p>
          <a:p>
            <a:pPr marL="0" indent="0">
              <a:buNone/>
            </a:pPr>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28</a:t>
            </a:fld>
            <a:endParaRPr lang="fi-FI"/>
          </a:p>
        </p:txBody>
      </p:sp>
    </p:spTree>
    <p:extLst>
      <p:ext uri="{BB962C8B-B14F-4D97-AF65-F5344CB8AC3E}">
        <p14:creationId xmlns:p14="http://schemas.microsoft.com/office/powerpoint/2010/main" val="3534795019"/>
      </p:ext>
    </p:extLst>
  </p:cSld>
  <p:clrMapOvr>
    <a:masterClrMapping/>
  </p:clrMapOvr>
  <p:transition spd="med">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Esimerkkejä tulosten raportoinnista </a:t>
            </a:r>
            <a:r>
              <a:rPr lang="fi-FI" sz="2800" dirty="0"/>
              <a:t> </a:t>
            </a:r>
            <a:r>
              <a:rPr lang="fi-FI" sz="2800" dirty="0" smtClean="0"/>
              <a:t>6/6</a:t>
            </a:r>
            <a:r>
              <a:rPr lang="fi-FI" sz="2800" dirty="0"/>
              <a:t/>
            </a:r>
            <a:br>
              <a:rPr lang="fi-FI" sz="2800" dirty="0"/>
            </a:br>
            <a:r>
              <a:rPr lang="fi-FI" sz="2800" dirty="0"/>
              <a:t>Miksi ”taso” tarvitaan?</a:t>
            </a:r>
          </a:p>
        </p:txBody>
      </p:sp>
      <p:sp>
        <p:nvSpPr>
          <p:cNvPr id="3" name="Content Placeholder 2"/>
          <p:cNvSpPr>
            <a:spLocks noGrp="1"/>
          </p:cNvSpPr>
          <p:nvPr>
            <p:ph idx="1"/>
          </p:nvPr>
        </p:nvSpPr>
        <p:spPr/>
        <p:txBody>
          <a:bodyPr>
            <a:normAutofit/>
          </a:bodyPr>
          <a:lstStyle/>
          <a:p>
            <a:pPr marL="0" indent="0">
              <a:buNone/>
            </a:pPr>
            <a:r>
              <a:rPr lang="fi-FI" sz="1600" dirty="0">
                <a:solidFill>
                  <a:srgbClr val="C65C44"/>
                </a:solidFill>
              </a:rPr>
              <a:t>”Rakennus sijaitsee viereisiin kerrostaloihin nähden alemmalla korkeustasolla ja tästä aiheutuen myös viereisten kerrostalojen pihoilta valuvat pintavedet lisäävät päiväkodin vierustan kosteusrasitusta.” </a:t>
            </a:r>
            <a:r>
              <a:rPr lang="fi-FI" sz="1600" dirty="0" smtClean="0"/>
              <a:t>vai</a:t>
            </a:r>
            <a:br>
              <a:rPr lang="fi-FI" sz="1600" dirty="0" smtClean="0"/>
            </a:br>
            <a:r>
              <a:rPr lang="fi-FI" sz="1600" dirty="0" smtClean="0">
                <a:solidFill>
                  <a:srgbClr val="00B2A9"/>
                </a:solidFill>
              </a:rPr>
              <a:t>”Rakennus </a:t>
            </a:r>
            <a:r>
              <a:rPr lang="fi-FI" sz="1600" dirty="0">
                <a:solidFill>
                  <a:srgbClr val="00B2A9"/>
                </a:solidFill>
              </a:rPr>
              <a:t>sijaitsee alempana kuin viereiset kerrostalot, joiden pihalta valuvat pintavedet lisäävät päiväkodin vierustan kosteusrasitusta.”</a:t>
            </a:r>
          </a:p>
          <a:p>
            <a:pPr marL="0" indent="0">
              <a:buNone/>
            </a:pPr>
            <a:r>
              <a:rPr lang="fi-FI" sz="1600" dirty="0"/>
              <a:t> </a:t>
            </a:r>
          </a:p>
          <a:p>
            <a:pPr marL="0" indent="0">
              <a:buNone/>
            </a:pPr>
            <a:r>
              <a:rPr lang="fi-FI" sz="1600" dirty="0">
                <a:solidFill>
                  <a:srgbClr val="C65C44"/>
                </a:solidFill>
              </a:rPr>
              <a:t>”Kaivojen kannet on sijoitettu korkeammalle tasolle maanpintaan nähden, jolloin…” </a:t>
            </a:r>
            <a:r>
              <a:rPr lang="fi-FI" sz="1600" dirty="0"/>
              <a:t>voisi </a:t>
            </a:r>
            <a:r>
              <a:rPr lang="fi-FI" sz="1600" dirty="0" smtClean="0"/>
              <a:t>olla</a:t>
            </a:r>
            <a:br>
              <a:rPr lang="fi-FI" sz="1600" dirty="0" smtClean="0"/>
            </a:br>
            <a:r>
              <a:rPr lang="fi-FI" sz="1600" dirty="0" smtClean="0">
                <a:solidFill>
                  <a:srgbClr val="00B2A9"/>
                </a:solidFill>
              </a:rPr>
              <a:t>”Kaivojen </a:t>
            </a:r>
            <a:r>
              <a:rPr lang="fi-FI" sz="1600" dirty="0">
                <a:solidFill>
                  <a:srgbClr val="00B2A9"/>
                </a:solidFill>
              </a:rPr>
              <a:t>kannet on sijoitettu maanpintaa korkeammalle, joten…” </a:t>
            </a:r>
          </a:p>
          <a:p>
            <a:pPr marL="0" indent="0">
              <a:buNone/>
            </a:pPr>
            <a:r>
              <a:rPr lang="fi-FI" sz="1600" dirty="0"/>
              <a:t> </a:t>
            </a:r>
          </a:p>
          <a:p>
            <a:pPr marL="0" indent="0">
              <a:buNone/>
            </a:pPr>
            <a:r>
              <a:rPr lang="fi-FI" sz="1600" dirty="0">
                <a:solidFill>
                  <a:srgbClr val="C65C44"/>
                </a:solidFill>
              </a:rPr>
              <a:t>”Koneen ja kanaviston puhtaus oli huonolla tasolla.”</a:t>
            </a:r>
            <a:r>
              <a:rPr lang="fi-FI" sz="1600" dirty="0"/>
              <a:t> </a:t>
            </a:r>
            <a:r>
              <a:rPr lang="fi-FI" sz="1600" dirty="0" smtClean="0"/>
              <a:t>vai	        </a:t>
            </a:r>
            <a:r>
              <a:rPr lang="fi-FI" sz="1600" dirty="0" smtClean="0"/>
              <a:t/>
            </a:r>
            <a:br>
              <a:rPr lang="fi-FI" sz="1600" dirty="0" smtClean="0"/>
            </a:br>
            <a:r>
              <a:rPr lang="fi-FI" sz="1600" dirty="0" smtClean="0">
                <a:solidFill>
                  <a:srgbClr val="00B2A9"/>
                </a:solidFill>
              </a:rPr>
              <a:t>”</a:t>
            </a:r>
            <a:r>
              <a:rPr lang="fi-FI" sz="1600" dirty="0">
                <a:solidFill>
                  <a:srgbClr val="00B2A9"/>
                </a:solidFill>
              </a:rPr>
              <a:t>IV-kone ja -kanavisto olivat likaisia</a:t>
            </a:r>
            <a:r>
              <a:rPr lang="fi-FI" sz="1600" dirty="0" smtClean="0">
                <a:solidFill>
                  <a:srgbClr val="00B2A9"/>
                </a:solidFill>
              </a:rPr>
              <a:t>.”</a:t>
            </a:r>
            <a:br>
              <a:rPr lang="fi-FI" sz="1600" dirty="0" smtClean="0">
                <a:solidFill>
                  <a:srgbClr val="00B2A9"/>
                </a:solidFill>
              </a:rPr>
            </a:br>
            <a:endParaRPr lang="fi-FI" sz="1600" dirty="0">
              <a:solidFill>
                <a:srgbClr val="00B2A9"/>
              </a:solidFill>
            </a:endParaRPr>
          </a:p>
          <a:p>
            <a:pPr marL="0" indent="0">
              <a:buNone/>
            </a:pPr>
            <a:r>
              <a:rPr lang="fi-FI" sz="1600" dirty="0">
                <a:solidFill>
                  <a:srgbClr val="C65C44"/>
                </a:solidFill>
              </a:rPr>
              <a:t> ”Tuloilmakanaviston puhtaustaso on erittäin huonolla tasolla…” </a:t>
            </a:r>
            <a:r>
              <a:rPr lang="fi-FI" sz="1600" dirty="0"/>
              <a:t>vai</a:t>
            </a:r>
            <a:r>
              <a:rPr lang="fi-FI" sz="1600" dirty="0">
                <a:solidFill>
                  <a:srgbClr val="00B2A9"/>
                </a:solidFill>
              </a:rPr>
              <a:t> ”Tuloilmakanavisto oli erittäin likainen..”</a:t>
            </a:r>
          </a:p>
          <a:p>
            <a:pPr marL="0" indent="0">
              <a:buNone/>
            </a:pPr>
            <a:endParaRPr lang="fi-FI" sz="16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29</a:t>
            </a:fld>
            <a:endParaRPr lang="fi-FI"/>
          </a:p>
        </p:txBody>
      </p:sp>
    </p:spTree>
    <p:extLst>
      <p:ext uri="{BB962C8B-B14F-4D97-AF65-F5344CB8AC3E}">
        <p14:creationId xmlns:p14="http://schemas.microsoft.com/office/powerpoint/2010/main" val="3580896409"/>
      </p:ext>
    </p:extLst>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smtClean="0"/>
              <a:t>Sisällysluettelo</a:t>
            </a:r>
            <a:endParaRPr lang="fi-FI" sz="2000" dirty="0"/>
          </a:p>
        </p:txBody>
      </p:sp>
      <p:sp>
        <p:nvSpPr>
          <p:cNvPr id="4" name="Content Placeholder 3"/>
          <p:cNvSpPr>
            <a:spLocks noGrp="1"/>
          </p:cNvSpPr>
          <p:nvPr>
            <p:ph sz="half" idx="1"/>
          </p:nvPr>
        </p:nvSpPr>
        <p:spPr/>
        <p:txBody>
          <a:bodyPr>
            <a:normAutofit fontScale="92500" lnSpcReduction="10000"/>
          </a:bodyPr>
          <a:lstStyle/>
          <a:p>
            <a:pPr marL="0" indent="0">
              <a:buNone/>
            </a:pPr>
            <a:r>
              <a:rPr lang="fi-FI" sz="1200" b="1" dirty="0" smtClean="0"/>
              <a:t>1 Biologiset epäpuhtaudet</a:t>
            </a:r>
          </a:p>
          <a:p>
            <a:pPr marL="0" indent="0">
              <a:buNone/>
            </a:pPr>
            <a:r>
              <a:rPr lang="fi-FI" sz="1200" dirty="0"/>
              <a:t>1.1 </a:t>
            </a:r>
            <a:r>
              <a:rPr lang="fi-FI" sz="1200" dirty="0" smtClean="0"/>
              <a:t>Johdanto sisäympäristökokonaisuuteen - opetussisältö</a:t>
            </a:r>
          </a:p>
          <a:p>
            <a:pPr marL="0" indent="0">
              <a:buNone/>
            </a:pPr>
            <a:r>
              <a:rPr lang="fi-FI" sz="1200" dirty="0" smtClean="0"/>
              <a:t>1.2 Mikrobiologian orientaatio</a:t>
            </a:r>
          </a:p>
          <a:p>
            <a:pPr marL="0" indent="0">
              <a:buNone/>
            </a:pPr>
            <a:r>
              <a:rPr lang="fi-FI" sz="1200" dirty="0" smtClean="0"/>
              <a:t>1.3 Mikrobiologian perusteet</a:t>
            </a:r>
          </a:p>
          <a:p>
            <a:pPr marL="0" indent="0">
              <a:buNone/>
            </a:pPr>
            <a:r>
              <a:rPr lang="fi-FI" sz="1200" dirty="0" smtClean="0"/>
              <a:t>1.4 Mikrobien elinkaari homehtuminen </a:t>
            </a:r>
            <a:r>
              <a:rPr lang="fi-FI" sz="1200" dirty="0"/>
              <a:t>ja </a:t>
            </a:r>
            <a:r>
              <a:rPr lang="fi-FI" sz="1200" dirty="0" smtClean="0"/>
              <a:t>lahoaminen</a:t>
            </a:r>
          </a:p>
          <a:p>
            <a:pPr marL="0" indent="0">
              <a:buNone/>
            </a:pPr>
            <a:r>
              <a:rPr lang="fi-FI" sz="1200" dirty="0" smtClean="0"/>
              <a:t>1.5 Materiaalien </a:t>
            </a:r>
            <a:r>
              <a:rPr lang="fi-FI" sz="1200" dirty="0"/>
              <a:t>ja pintojen </a:t>
            </a:r>
            <a:r>
              <a:rPr lang="fi-FI" sz="1200" dirty="0" smtClean="0"/>
              <a:t>mikrobisto</a:t>
            </a:r>
          </a:p>
          <a:p>
            <a:pPr marL="0" indent="0">
              <a:buNone/>
            </a:pPr>
            <a:r>
              <a:rPr lang="fi-FI" sz="1200" dirty="0"/>
              <a:t>1.6  Puun homeet ja </a:t>
            </a:r>
            <a:r>
              <a:rPr lang="fi-FI" sz="1200" dirty="0" smtClean="0"/>
              <a:t>lahot</a:t>
            </a:r>
          </a:p>
          <a:p>
            <a:pPr marL="0" indent="0">
              <a:buNone/>
            </a:pPr>
            <a:r>
              <a:rPr lang="fi-FI" sz="1200" dirty="0"/>
              <a:t>1.7 Rakenteiden vauriot ja </a:t>
            </a:r>
            <a:r>
              <a:rPr lang="fi-FI" sz="1200" dirty="0" smtClean="0"/>
              <a:t>vioittuminen</a:t>
            </a:r>
          </a:p>
          <a:p>
            <a:pPr marL="0" indent="0">
              <a:buNone/>
            </a:pPr>
            <a:r>
              <a:rPr lang="fi-FI" sz="1200" dirty="0" smtClean="0"/>
              <a:t>1.8.1 Ilman </a:t>
            </a:r>
            <a:r>
              <a:rPr lang="fi-FI" sz="1200" dirty="0"/>
              <a:t>mikrobisto asunnoissa, kouluissa ja </a:t>
            </a:r>
            <a:r>
              <a:rPr lang="fi-FI" sz="1200" dirty="0" smtClean="0"/>
              <a:t>päiväkodeissa</a:t>
            </a:r>
          </a:p>
          <a:p>
            <a:pPr marL="0" indent="0">
              <a:buNone/>
            </a:pPr>
            <a:r>
              <a:rPr lang="fi-FI" sz="1200" dirty="0" smtClean="0"/>
              <a:t>1.8.2 Ilman </a:t>
            </a:r>
            <a:r>
              <a:rPr lang="fi-FI" sz="1200" dirty="0"/>
              <a:t>mikrobisto tuotannollisissa ympäristöissä ja </a:t>
            </a:r>
            <a:r>
              <a:rPr lang="fi-FI" sz="1200" dirty="0" smtClean="0"/>
              <a:t>toimistoissa</a:t>
            </a:r>
          </a:p>
          <a:p>
            <a:pPr marL="0" indent="0">
              <a:buNone/>
            </a:pPr>
            <a:r>
              <a:rPr lang="fi-FI" sz="1200" dirty="0" smtClean="0"/>
              <a:t>1.9 Kosteusvauriorakennusten mikrobilajistoa</a:t>
            </a:r>
          </a:p>
          <a:p>
            <a:pPr marL="0" indent="0">
              <a:buNone/>
            </a:pPr>
            <a:r>
              <a:rPr lang="fi-FI" sz="1200" dirty="0"/>
              <a:t>1.10.1 </a:t>
            </a:r>
            <a:r>
              <a:rPr lang="fi-FI" sz="1200" dirty="0" err="1" smtClean="0"/>
              <a:t>Mykotoksiinit</a:t>
            </a:r>
            <a:endParaRPr lang="fi-FI" sz="1200" dirty="0" smtClean="0"/>
          </a:p>
          <a:p>
            <a:pPr marL="0" indent="0">
              <a:buNone/>
            </a:pPr>
            <a:r>
              <a:rPr lang="fi-FI" sz="1200" dirty="0" smtClean="0"/>
              <a:t>1.10.2 </a:t>
            </a:r>
            <a:r>
              <a:rPr lang="fi-FI" sz="1200" dirty="0" err="1" smtClean="0"/>
              <a:t>MVOCit</a:t>
            </a:r>
            <a:endParaRPr lang="fi-FI" sz="1200" dirty="0" smtClean="0"/>
          </a:p>
          <a:p>
            <a:pPr marL="0" indent="0">
              <a:buNone/>
            </a:pPr>
            <a:r>
              <a:rPr lang="fi-FI" sz="1200" dirty="0" smtClean="0"/>
              <a:t>1.10.3 </a:t>
            </a:r>
            <a:r>
              <a:rPr lang="fi-FI" sz="1200" dirty="0" err="1" smtClean="0"/>
              <a:t>Endotoksiinit</a:t>
            </a:r>
            <a:endParaRPr lang="fi-FI" sz="1200" dirty="0" smtClean="0"/>
          </a:p>
          <a:p>
            <a:pPr marL="0" indent="0">
              <a:buNone/>
            </a:pPr>
            <a:r>
              <a:rPr lang="fi-FI" sz="1200" dirty="0" smtClean="0"/>
              <a:t>1.10.4 Muut </a:t>
            </a:r>
            <a:r>
              <a:rPr lang="fi-FI" sz="1200" dirty="0"/>
              <a:t>mikrobien </a:t>
            </a:r>
            <a:r>
              <a:rPr lang="fi-FI" sz="1200" dirty="0" smtClean="0"/>
              <a:t>rakennekomponentit</a:t>
            </a:r>
          </a:p>
          <a:p>
            <a:pPr marL="0" indent="0">
              <a:buNone/>
            </a:pPr>
            <a:r>
              <a:rPr lang="fi-FI" sz="1200" dirty="0" smtClean="0"/>
              <a:t>1.11 Muut </a:t>
            </a:r>
            <a:r>
              <a:rPr lang="fi-FI" sz="1200" dirty="0"/>
              <a:t>sisäilman kannalta erityiset </a:t>
            </a:r>
            <a:r>
              <a:rPr lang="fi-FI" sz="1200" dirty="0" smtClean="0"/>
              <a:t>mikrobit</a:t>
            </a:r>
          </a:p>
          <a:p>
            <a:pPr marL="0" indent="0">
              <a:buNone/>
            </a:pPr>
            <a:r>
              <a:rPr lang="fi-FI" sz="1200" dirty="0" smtClean="0"/>
              <a:t>1.12 Punkit </a:t>
            </a:r>
            <a:r>
              <a:rPr lang="fi-FI" sz="1200" dirty="0"/>
              <a:t>ja </a:t>
            </a:r>
            <a:r>
              <a:rPr lang="fi-FI" sz="1200" dirty="0" smtClean="0"/>
              <a:t>allergeenit</a:t>
            </a:r>
          </a:p>
          <a:p>
            <a:pPr marL="0" indent="0">
              <a:buNone/>
            </a:pPr>
            <a:r>
              <a:rPr lang="fi-FI" sz="1200" dirty="0" smtClean="0"/>
              <a:t>1.13 Sisätilojen tuholaiset</a:t>
            </a:r>
          </a:p>
          <a:p>
            <a:pPr marL="0" indent="0">
              <a:buNone/>
            </a:pPr>
            <a:r>
              <a:rPr lang="fi-FI" sz="1200" b="1" dirty="0"/>
              <a:t>2 Kemialliset </a:t>
            </a:r>
            <a:r>
              <a:rPr lang="fi-FI" sz="1200" b="1" dirty="0" smtClean="0"/>
              <a:t>epäpuhtaudet – opetussisältö</a:t>
            </a:r>
          </a:p>
          <a:p>
            <a:pPr marL="0" indent="0">
              <a:buNone/>
            </a:pPr>
            <a:r>
              <a:rPr lang="fi-FI" sz="1200" b="1" dirty="0"/>
              <a:t>3 Terveydellisen merkityksen </a:t>
            </a:r>
            <a:r>
              <a:rPr lang="fi-FI" sz="1200" b="1" dirty="0" smtClean="0"/>
              <a:t>arviointi – opetussisältö</a:t>
            </a:r>
          </a:p>
          <a:p>
            <a:pPr marL="0" indent="0">
              <a:buNone/>
            </a:pPr>
            <a:endParaRPr lang="fi-FI" sz="1000" dirty="0" smtClean="0"/>
          </a:p>
          <a:p>
            <a:pPr marL="0" indent="0">
              <a:buNone/>
            </a:pPr>
            <a:endParaRPr lang="fi-FI" sz="1600" dirty="0"/>
          </a:p>
        </p:txBody>
      </p:sp>
      <p:sp>
        <p:nvSpPr>
          <p:cNvPr id="5" name="Content Placeholder 4"/>
          <p:cNvSpPr>
            <a:spLocks noGrp="1"/>
          </p:cNvSpPr>
          <p:nvPr>
            <p:ph sz="half" idx="2"/>
          </p:nvPr>
        </p:nvSpPr>
        <p:spPr/>
        <p:txBody>
          <a:bodyPr>
            <a:normAutofit fontScale="92500" lnSpcReduction="10000"/>
          </a:bodyPr>
          <a:lstStyle/>
          <a:p>
            <a:pPr marL="0" indent="0">
              <a:buNone/>
            </a:pPr>
            <a:r>
              <a:rPr lang="fi-FI" sz="1200" b="1" dirty="0"/>
              <a:t>4 Sisäympäristön tutkimukset ja raportointi</a:t>
            </a:r>
          </a:p>
          <a:p>
            <a:pPr marL="0" indent="0">
              <a:buNone/>
            </a:pPr>
            <a:r>
              <a:rPr lang="fi-FI" sz="1200" dirty="0"/>
              <a:t>4.1 Tutkimusstrategian laatiminen</a:t>
            </a:r>
          </a:p>
          <a:p>
            <a:pPr marL="0" indent="0">
              <a:buNone/>
            </a:pPr>
            <a:r>
              <a:rPr lang="fi-FI" sz="1200" dirty="0"/>
              <a:t>4.2 Näytteenotto mikrobiologisiin analyyseihin</a:t>
            </a:r>
          </a:p>
          <a:p>
            <a:pPr marL="0" indent="0">
              <a:buNone/>
            </a:pPr>
            <a:r>
              <a:rPr lang="fi-FI" sz="1200" dirty="0"/>
              <a:t>4.3 Mikrobien analysointi</a:t>
            </a:r>
          </a:p>
          <a:p>
            <a:pPr marL="0" indent="0">
              <a:buNone/>
            </a:pPr>
            <a:r>
              <a:rPr lang="fi-FI" sz="1200" dirty="0"/>
              <a:t>4.4 Mikrobien ohjearvot ja tulosten tulkinta</a:t>
            </a:r>
          </a:p>
          <a:p>
            <a:pPr marL="0" indent="0">
              <a:buNone/>
            </a:pPr>
            <a:r>
              <a:rPr lang="fi-FI" sz="1200" dirty="0"/>
              <a:t>4.5 Riskinarviointi</a:t>
            </a:r>
          </a:p>
          <a:p>
            <a:pPr marL="0" indent="0">
              <a:buNone/>
            </a:pPr>
            <a:r>
              <a:rPr lang="fi-FI" sz="1200" dirty="0">
                <a:solidFill>
                  <a:srgbClr val="FF0000"/>
                </a:solidFill>
              </a:rPr>
              <a:t>4.6 Sisäympäristön tutkimukset ja raportointi</a:t>
            </a:r>
          </a:p>
          <a:p>
            <a:pPr marL="0" indent="0">
              <a:buNone/>
            </a:pPr>
            <a:r>
              <a:rPr lang="fi-FI" sz="1200" b="1" dirty="0" smtClean="0"/>
              <a:t>5 </a:t>
            </a:r>
            <a:r>
              <a:rPr lang="fi-FI" sz="1200" b="1" dirty="0"/>
              <a:t>Sisäilman laadun hallinta </a:t>
            </a:r>
            <a:r>
              <a:rPr lang="fi-FI" sz="1200" b="1" dirty="0" smtClean="0"/>
              <a:t>korjausprosessissa</a:t>
            </a:r>
          </a:p>
          <a:p>
            <a:pPr marL="0" indent="0">
              <a:buNone/>
            </a:pPr>
            <a:r>
              <a:rPr lang="fi-FI" sz="1200" dirty="0"/>
              <a:t>5.1 Homekorjaustyömaan kosteuden ja puhtauden </a:t>
            </a:r>
            <a:r>
              <a:rPr lang="fi-FI" sz="1200" dirty="0" smtClean="0"/>
              <a:t>hallinta – opetussisältö</a:t>
            </a:r>
          </a:p>
          <a:p>
            <a:pPr marL="0" indent="0">
              <a:buNone/>
            </a:pPr>
            <a:r>
              <a:rPr lang="fi-FI" sz="1200" dirty="0" smtClean="0"/>
              <a:t>5.2 Homekorjauksen työsuojelunäkökohdat – opetussisältö</a:t>
            </a:r>
          </a:p>
          <a:p>
            <a:pPr marL="0" indent="0">
              <a:buNone/>
            </a:pPr>
            <a:r>
              <a:rPr lang="fi-FI" sz="1200" dirty="0" smtClean="0"/>
              <a:t>5.3 Siivous- ja homesiivous</a:t>
            </a:r>
          </a:p>
          <a:p>
            <a:pPr marL="0" indent="0">
              <a:buNone/>
            </a:pPr>
            <a:r>
              <a:rPr lang="fi-FI" sz="1200" dirty="0" smtClean="0"/>
              <a:t>5.4 Rakenteiden toimivuus</a:t>
            </a:r>
          </a:p>
          <a:p>
            <a:pPr marL="0" indent="0">
              <a:buNone/>
            </a:pPr>
            <a:r>
              <a:rPr lang="fi-FI" sz="1200" b="1" dirty="0"/>
              <a:t>6. Sisäilmasto-ongelmien hallinta </a:t>
            </a:r>
            <a:r>
              <a:rPr lang="fi-FI" sz="1200" b="1" dirty="0" smtClean="0"/>
              <a:t>yhteistyönä</a:t>
            </a:r>
          </a:p>
          <a:p>
            <a:pPr marL="0" indent="0">
              <a:buNone/>
            </a:pPr>
            <a:r>
              <a:rPr lang="fi-FI" sz="1200" dirty="0" smtClean="0"/>
              <a:t>6.1 Toimintamallit </a:t>
            </a:r>
            <a:r>
              <a:rPr lang="fi-FI" sz="1200" dirty="0"/>
              <a:t>sisäilmasto-ongelmien </a:t>
            </a:r>
            <a:r>
              <a:rPr lang="fi-FI" sz="1200" dirty="0" smtClean="0"/>
              <a:t>ratkaisemisessa – opetussisältö</a:t>
            </a:r>
          </a:p>
          <a:p>
            <a:pPr marL="0" indent="0">
              <a:buNone/>
            </a:pPr>
            <a:r>
              <a:rPr lang="fi-FI" sz="1200" dirty="0" smtClean="0"/>
              <a:t>6.2 Sisäilmaryhmätoiminta – opetussisältö</a:t>
            </a:r>
          </a:p>
          <a:p>
            <a:pPr marL="0" indent="0">
              <a:buNone/>
            </a:pPr>
            <a:r>
              <a:rPr lang="fi-FI" sz="1200" dirty="0" smtClean="0"/>
              <a:t>6.3 Viranomaistoiminta </a:t>
            </a:r>
            <a:r>
              <a:rPr lang="fi-FI" sz="1200" dirty="0"/>
              <a:t>ja </a:t>
            </a:r>
            <a:r>
              <a:rPr lang="fi-FI" sz="1200" dirty="0" smtClean="0"/>
              <a:t>yhteistyö – opetussisältö</a:t>
            </a:r>
          </a:p>
          <a:p>
            <a:pPr marL="0" indent="0">
              <a:buNone/>
            </a:pPr>
            <a:r>
              <a:rPr lang="fi-FI" sz="1200" dirty="0" smtClean="0"/>
              <a:t>6.4 Viestintä</a:t>
            </a:r>
            <a:r>
              <a:rPr lang="fi-FI" sz="1200" dirty="0"/>
              <a:t>, ml. </a:t>
            </a:r>
            <a:r>
              <a:rPr lang="fi-FI" sz="1200" dirty="0"/>
              <a:t>r</a:t>
            </a:r>
            <a:r>
              <a:rPr lang="fi-FI" sz="1200" dirty="0" smtClean="0"/>
              <a:t>iskiviestintä </a:t>
            </a:r>
            <a:r>
              <a:rPr lang="fi-FI" sz="1200" dirty="0" smtClean="0"/>
              <a:t>- opetussisältö</a:t>
            </a:r>
            <a:endParaRPr lang="fi-FI" sz="1200" dirty="0"/>
          </a:p>
        </p:txBody>
      </p:sp>
      <p:sp>
        <p:nvSpPr>
          <p:cNvPr id="3" name="Dian numeron paikkamerkki 2"/>
          <p:cNvSpPr>
            <a:spLocks noGrp="1"/>
          </p:cNvSpPr>
          <p:nvPr>
            <p:ph type="sldNum" sz="quarter" idx="12"/>
          </p:nvPr>
        </p:nvSpPr>
        <p:spPr/>
        <p:txBody>
          <a:bodyPr/>
          <a:lstStyle/>
          <a:p>
            <a:fld id="{49246692-9764-4796-AF2E-897E79EBAFA7}" type="slidenum">
              <a:rPr lang="fi-FI" smtClean="0"/>
              <a:pPr/>
              <a:t>3</a:t>
            </a:fld>
            <a:endParaRPr lang="fi-FI"/>
          </a:p>
        </p:txBody>
      </p:sp>
    </p:spTree>
    <p:extLst>
      <p:ext uri="{BB962C8B-B14F-4D97-AF65-F5344CB8AC3E}">
        <p14:creationId xmlns:p14="http://schemas.microsoft.com/office/powerpoint/2010/main" val="4263123756"/>
      </p:ext>
    </p:extLst>
  </p:cSld>
  <p:clrMapOvr>
    <a:masterClrMapping/>
  </p:clrMapOvr>
  <p:transition spd="med">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Johtopäätökset</a:t>
            </a:r>
            <a:endParaRPr lang="fi-FI" dirty="0"/>
          </a:p>
        </p:txBody>
      </p:sp>
      <p:sp>
        <p:nvSpPr>
          <p:cNvPr id="3" name="Content Placeholder 2"/>
          <p:cNvSpPr>
            <a:spLocks noGrp="1"/>
          </p:cNvSpPr>
          <p:nvPr>
            <p:ph idx="1"/>
          </p:nvPr>
        </p:nvSpPr>
        <p:spPr/>
        <p:txBody>
          <a:bodyPr>
            <a:normAutofit/>
          </a:bodyPr>
          <a:lstStyle/>
          <a:p>
            <a:r>
              <a:rPr lang="fi-FI" sz="1800" dirty="0"/>
              <a:t>Tässä ei toisteta tuloksia, vaan ikään kuin vastataan esitetyn tuloksen ja sen merkityksen perusteella kysymykseen: "Mitä tulos tarkoittaa</a:t>
            </a:r>
            <a:r>
              <a:rPr lang="fi-FI" sz="1800" dirty="0" smtClean="0"/>
              <a:t>?”</a:t>
            </a:r>
          </a:p>
          <a:p>
            <a:r>
              <a:rPr lang="fi-FI" sz="1800" dirty="0" smtClean="0"/>
              <a:t>Johtopäätösten tulee perustua </a:t>
            </a:r>
            <a:r>
              <a:rPr lang="fi-FI" sz="1800" dirty="0"/>
              <a:t>saatuihin tietoihin, omiin havaintoihin sekä mittaus- ja analyysituloksiin.</a:t>
            </a:r>
          </a:p>
          <a:p>
            <a:endParaRPr lang="fi-FI" sz="1800" dirty="0" smtClean="0"/>
          </a:p>
          <a:p>
            <a:r>
              <a:rPr lang="fi-FI" sz="1800" dirty="0"/>
              <a:t>Tässä käsitellään yhdessä rakennusta ja </a:t>
            </a:r>
            <a:r>
              <a:rPr lang="fi-FI" sz="1800" dirty="0" smtClean="0"/>
              <a:t>siellä esiintyviä kemiallisia, hiukkasmaisia tai biologisia epäpuhtauksia. </a:t>
            </a:r>
            <a:endParaRPr lang="fi-FI" sz="1800" dirty="0"/>
          </a:p>
          <a:p>
            <a:r>
              <a:rPr lang="fi-FI" sz="1800" dirty="0"/>
              <a:t>Erityisesti arvioidaan sitä, </a:t>
            </a:r>
            <a:r>
              <a:rPr lang="fi-FI" sz="1800" dirty="0" smtClean="0"/>
              <a:t>onko </a:t>
            </a:r>
            <a:r>
              <a:rPr lang="fi-FI" sz="1800" dirty="0"/>
              <a:t>rakennuksessa </a:t>
            </a:r>
            <a:r>
              <a:rPr lang="fi-FI" sz="1800" dirty="0" smtClean="0"/>
              <a:t>todetuissa riskirakenteissa riski realisoitunut ja aiheuttanut </a:t>
            </a:r>
            <a:r>
              <a:rPr lang="fi-FI" sz="1800" dirty="0"/>
              <a:t>poikkeavaa altistumista, josta voi tulla sisäilmaan liittyviä oireita.</a:t>
            </a:r>
          </a:p>
          <a:p>
            <a:r>
              <a:rPr lang="fi-FI" sz="1800" dirty="0"/>
              <a:t>Arvioidaan myös sitä, saatiinko vastauksia toimeksiannossa esitettyihin kysymyksiin.</a:t>
            </a:r>
          </a:p>
          <a:p>
            <a:pPr marL="0" indent="0">
              <a:buNone/>
            </a:pPr>
            <a:r>
              <a:rPr lang="fi-FI" sz="1800" i="1" dirty="0"/>
              <a:t> </a:t>
            </a:r>
            <a:endParaRPr lang="fi-FI" sz="1800" dirty="0"/>
          </a:p>
          <a:p>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30</a:t>
            </a:fld>
            <a:endParaRPr lang="fi-FI"/>
          </a:p>
        </p:txBody>
      </p:sp>
    </p:spTree>
    <p:extLst>
      <p:ext uri="{BB962C8B-B14F-4D97-AF65-F5344CB8AC3E}">
        <p14:creationId xmlns:p14="http://schemas.microsoft.com/office/powerpoint/2010/main" val="2680371437"/>
      </p:ext>
    </p:extLst>
  </p:cSld>
  <p:clrMapOvr>
    <a:masterClrMapping/>
  </p:clrMapOvr>
  <p:transition spd="med">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Käytännössä eteen tulleita kysymyksiä</a:t>
            </a:r>
            <a:endParaRPr lang="fi-FI" dirty="0"/>
          </a:p>
        </p:txBody>
      </p:sp>
      <p:sp>
        <p:nvSpPr>
          <p:cNvPr id="3" name="Content Placeholder 2"/>
          <p:cNvSpPr>
            <a:spLocks noGrp="1"/>
          </p:cNvSpPr>
          <p:nvPr>
            <p:ph idx="1"/>
          </p:nvPr>
        </p:nvSpPr>
        <p:spPr/>
        <p:txBody>
          <a:bodyPr>
            <a:noAutofit/>
          </a:bodyPr>
          <a:lstStyle/>
          <a:p>
            <a:pPr marL="457200" indent="-457200">
              <a:buFont typeface="+mj-lt"/>
              <a:buAutoNum type="arabicPeriod"/>
            </a:pPr>
            <a:r>
              <a:rPr lang="fi-FI" sz="1600" dirty="0" smtClean="0"/>
              <a:t>Mikä </a:t>
            </a:r>
            <a:r>
              <a:rPr lang="fi-FI" sz="1600" dirty="0"/>
              <a:t>merkitys on ryömintätilan tai maanvaraisen laatan alla </a:t>
            </a:r>
            <a:r>
              <a:rPr lang="fi-FI" sz="1600" dirty="0" smtClean="0"/>
              <a:t>olevasta maaperästä otetun näytteen mikrobituloksella</a:t>
            </a:r>
            <a:r>
              <a:rPr lang="fi-FI" sz="1600" dirty="0" smtClean="0"/>
              <a:t>?</a:t>
            </a:r>
            <a:endParaRPr lang="fi-FI" sz="1600" dirty="0"/>
          </a:p>
          <a:p>
            <a:pPr marL="457200" indent="-457200">
              <a:buFont typeface="+mj-lt"/>
              <a:buAutoNum type="arabicPeriod"/>
            </a:pPr>
            <a:r>
              <a:rPr lang="fi-FI" sz="1600" dirty="0" smtClean="0"/>
              <a:t>Mikä </a:t>
            </a:r>
            <a:r>
              <a:rPr lang="fi-FI" sz="1600" dirty="0"/>
              <a:t>merkitys on </a:t>
            </a:r>
            <a:r>
              <a:rPr lang="fi-FI" sz="1600" dirty="0" smtClean="0"/>
              <a:t>ulkoseinäeristeen ulkopinnasta (a) tai sisäpinnasta (b) otetun  materiaalinäytteen mikrobituloksella</a:t>
            </a:r>
            <a:r>
              <a:rPr lang="fi-FI" sz="1600" dirty="0" smtClean="0"/>
              <a:t>?</a:t>
            </a:r>
            <a:endParaRPr lang="fi-FI" sz="1600" dirty="0"/>
          </a:p>
          <a:p>
            <a:pPr marL="457200" indent="-457200">
              <a:buFont typeface="+mj-lt"/>
              <a:buAutoNum type="arabicPeriod"/>
            </a:pPr>
            <a:r>
              <a:rPr lang="fi-FI" sz="1600" dirty="0" smtClean="0"/>
              <a:t>Mikä </a:t>
            </a:r>
            <a:r>
              <a:rPr lang="fi-FI" sz="1600" dirty="0"/>
              <a:t>merkitys on ikkunapuitteiden </a:t>
            </a:r>
            <a:r>
              <a:rPr lang="fi-FI" sz="1600" dirty="0" smtClean="0"/>
              <a:t>eristeestä otetun materiaalinäytteen mikrobituloksella</a:t>
            </a:r>
            <a:r>
              <a:rPr lang="fi-FI" sz="1600" dirty="0" smtClean="0"/>
              <a:t>?</a:t>
            </a:r>
            <a:endParaRPr lang="fi-FI" sz="1600" dirty="0"/>
          </a:p>
          <a:p>
            <a:pPr marL="457200" indent="-457200">
              <a:buFont typeface="+mj-lt"/>
              <a:buAutoNum type="arabicPeriod"/>
            </a:pPr>
            <a:r>
              <a:rPr lang="fi-FI" sz="1600" dirty="0" smtClean="0"/>
              <a:t>Mikä </a:t>
            </a:r>
            <a:r>
              <a:rPr lang="fi-FI" sz="1600" dirty="0"/>
              <a:t>merkitys on yläpohjan eristeen yläpinnasta </a:t>
            </a:r>
            <a:r>
              <a:rPr lang="fi-FI" sz="1600" dirty="0" smtClean="0"/>
              <a:t>(a) tai </a:t>
            </a:r>
            <a:r>
              <a:rPr lang="fi-FI" sz="1600" dirty="0"/>
              <a:t>alapinnasta </a:t>
            </a:r>
            <a:r>
              <a:rPr lang="fi-FI" sz="1600" dirty="0" smtClean="0"/>
              <a:t>(b) otetun materiaalinäytteen mikrobituloksella</a:t>
            </a:r>
            <a:r>
              <a:rPr lang="fi-FI" sz="1600" dirty="0" smtClean="0"/>
              <a:t>?</a:t>
            </a:r>
            <a:endParaRPr lang="fi-FI" sz="1600" dirty="0"/>
          </a:p>
          <a:p>
            <a:pPr marL="457200" indent="-457200">
              <a:buFont typeface="+mj-lt"/>
              <a:buAutoNum type="arabicPeriod"/>
            </a:pPr>
            <a:r>
              <a:rPr lang="fi-FI" sz="1600" dirty="0" smtClean="0"/>
              <a:t>Mikä </a:t>
            </a:r>
            <a:r>
              <a:rPr lang="fi-FI" sz="1600" dirty="0"/>
              <a:t>merkitys on vanhojen välipohjien </a:t>
            </a:r>
            <a:r>
              <a:rPr lang="fi-FI" sz="1600" dirty="0" smtClean="0"/>
              <a:t>orgaanisista eristeistä otettujen materiaalinäytteiden mikrobituloksilla</a:t>
            </a:r>
            <a:r>
              <a:rPr lang="fi-FI" sz="1600" dirty="0" smtClean="0"/>
              <a:t>?</a:t>
            </a:r>
            <a:endParaRPr lang="fi-FI" sz="1600" dirty="0"/>
          </a:p>
          <a:p>
            <a:pPr marL="457200" indent="-457200">
              <a:buFont typeface="+mj-lt"/>
              <a:buAutoNum type="arabicPeriod"/>
            </a:pPr>
            <a:r>
              <a:rPr lang="fi-FI" sz="1600" dirty="0" smtClean="0"/>
              <a:t>Mikä </a:t>
            </a:r>
            <a:r>
              <a:rPr lang="fi-FI" sz="1600" dirty="0"/>
              <a:t>merkitys on valesokkelin </a:t>
            </a:r>
            <a:r>
              <a:rPr lang="fi-FI" sz="1600" dirty="0" smtClean="0"/>
              <a:t>alaohjauspuusta tai kipsilevystä </a:t>
            </a:r>
            <a:r>
              <a:rPr lang="fi-FI" sz="1600" dirty="0"/>
              <a:t>tms. </a:t>
            </a:r>
            <a:r>
              <a:rPr lang="fi-FI" sz="1600" dirty="0" smtClean="0"/>
              <a:t>otetun materiaalinäytteen mikrobituloksella?</a:t>
            </a:r>
            <a:endParaRPr lang="fi-FI" sz="1600" dirty="0"/>
          </a:p>
          <a:p>
            <a:pPr marL="0" indent="0">
              <a:buNone/>
            </a:pPr>
            <a:endParaRPr lang="fi-FI" sz="1600" dirty="0"/>
          </a:p>
          <a:p>
            <a:pPr marL="457200" indent="-457200">
              <a:buFont typeface="+mj-lt"/>
              <a:buAutoNum type="arabicPeriod"/>
            </a:pPr>
            <a:endParaRPr lang="fi-FI" sz="16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31</a:t>
            </a:fld>
            <a:endParaRPr lang="fi-FI"/>
          </a:p>
        </p:txBody>
      </p:sp>
    </p:spTree>
    <p:extLst>
      <p:ext uri="{BB962C8B-B14F-4D97-AF65-F5344CB8AC3E}">
        <p14:creationId xmlns:p14="http://schemas.microsoft.com/office/powerpoint/2010/main" val="1842201917"/>
      </p:ext>
    </p:extLst>
  </p:cSld>
  <p:clrMapOvr>
    <a:masterClrMapping/>
  </p:clrMapOvr>
  <p:transition spd="med">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sz="2400" dirty="0"/>
              <a:t>1. Mikä merkitys on ryömintätilan tai maanvaraisen laatan alla </a:t>
            </a:r>
            <a:r>
              <a:rPr lang="fi-FI" sz="2400" dirty="0" smtClean="0"/>
              <a:t>olevasta maaperästä otetun materiaalinäytteen </a:t>
            </a:r>
            <a:r>
              <a:rPr lang="fi-FI" sz="2400" dirty="0"/>
              <a:t>mikrobianalyysin tuloksella </a:t>
            </a:r>
            <a:r>
              <a:rPr lang="fi-FI" sz="2400" dirty="0" smtClean="0"/>
              <a:t>?</a:t>
            </a:r>
            <a:endParaRPr lang="fi-FI" sz="2400" dirty="0"/>
          </a:p>
        </p:txBody>
      </p:sp>
      <p:sp>
        <p:nvSpPr>
          <p:cNvPr id="3" name="Content Placeholder 2"/>
          <p:cNvSpPr>
            <a:spLocks noGrp="1"/>
          </p:cNvSpPr>
          <p:nvPr>
            <p:ph idx="1"/>
          </p:nvPr>
        </p:nvSpPr>
        <p:spPr/>
        <p:txBody>
          <a:bodyPr>
            <a:normAutofit/>
          </a:bodyPr>
          <a:lstStyle/>
          <a:p>
            <a:r>
              <a:rPr lang="fi-FI" sz="1800" dirty="0"/>
              <a:t>Ryömintätilan tai maanvaraisen laatan alla on yleensä aina mikrobeja, </a:t>
            </a:r>
            <a:r>
              <a:rPr lang="fi-FI" sz="1800" dirty="0" smtClean="0"/>
              <a:t>joten </a:t>
            </a:r>
            <a:r>
              <a:rPr lang="fi-FI" sz="1800" dirty="0"/>
              <a:t>mikrobianalyyseillä ei </a:t>
            </a:r>
            <a:r>
              <a:rPr lang="fi-FI" sz="1800" dirty="0" smtClean="0"/>
              <a:t>välttämättä </a:t>
            </a:r>
            <a:r>
              <a:rPr lang="fi-FI" sz="1800" dirty="0"/>
              <a:t>ole merkitystä. </a:t>
            </a:r>
            <a:endParaRPr lang="fi-FI" sz="1800" dirty="0" smtClean="0"/>
          </a:p>
          <a:p>
            <a:r>
              <a:rPr lang="fi-FI" sz="1800" dirty="0" smtClean="0"/>
              <a:t>Ainoastaan </a:t>
            </a:r>
            <a:r>
              <a:rPr lang="fi-FI" sz="1800" dirty="0"/>
              <a:t>lattiasienitapauksissa on syytä varmistaa, että lattiasieni ei ole levinnyt maapohjaan, josta sen kasvu voisi sitten taas uudelleen käynnistyä jos korjaukset jäävät puutteellisiksi. Tavallisilla mikrobianalyyseillä tätä ei kuitenkaan voi varmistaa. </a:t>
            </a:r>
            <a:endParaRPr lang="fi-FI" sz="1800" dirty="0" smtClean="0"/>
          </a:p>
          <a:p>
            <a:r>
              <a:rPr lang="fi-FI" sz="1800" dirty="0" smtClean="0"/>
              <a:t>Jos sisäilmassa on maakellarin hajua ja maaperänäytteessä on paljon sädesieniä, niin harkittavaksi jää tiivistetäänkö vuotoilmareitit, tuuletetaanko (</a:t>
            </a:r>
            <a:r>
              <a:rPr lang="fi-FI" sz="1800" dirty="0" err="1" smtClean="0"/>
              <a:t>alipaineistetaanko</a:t>
            </a:r>
            <a:r>
              <a:rPr lang="fi-FI" sz="1800" dirty="0" smtClean="0"/>
              <a:t>) </a:t>
            </a:r>
            <a:r>
              <a:rPr lang="fi-FI" sz="1800" dirty="0" smtClean="0"/>
              <a:t>maaperä vai vaihdetaanko maamassat</a:t>
            </a:r>
            <a:r>
              <a:rPr lang="fi-FI" sz="1800" dirty="0" smtClean="0"/>
              <a:t>.</a:t>
            </a:r>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32</a:t>
            </a:fld>
            <a:endParaRPr lang="fi-FI"/>
          </a:p>
        </p:txBody>
      </p:sp>
    </p:spTree>
    <p:extLst>
      <p:ext uri="{BB962C8B-B14F-4D97-AF65-F5344CB8AC3E}">
        <p14:creationId xmlns:p14="http://schemas.microsoft.com/office/powerpoint/2010/main" val="634381247"/>
      </p:ext>
    </p:extLst>
  </p:cSld>
  <p:clrMapOvr>
    <a:masterClrMapping/>
  </p:clrMapOvr>
  <p:transition spd="med">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764704"/>
            <a:ext cx="8137400" cy="1079500"/>
          </a:xfrm>
        </p:spPr>
        <p:txBody>
          <a:bodyPr>
            <a:normAutofit fontScale="90000"/>
          </a:bodyPr>
          <a:lstStyle/>
          <a:p>
            <a:r>
              <a:rPr lang="fi-FI" sz="2400" dirty="0"/>
              <a:t>2. Mikä merkitys on ulkoseinän </a:t>
            </a:r>
            <a:r>
              <a:rPr lang="fi-FI" sz="2400" dirty="0" smtClean="0"/>
              <a:t>eristeestä otetun materiaalinäytteen mikrobianalyysin tuloksella, kun näyte on otettu </a:t>
            </a:r>
            <a:r>
              <a:rPr lang="fi-FI" sz="2400" dirty="0"/>
              <a:t>a. eristeen ulkopinnasta </a:t>
            </a:r>
            <a:r>
              <a:rPr lang="fi-FI" sz="2400" dirty="0" smtClean="0"/>
              <a:t>tai </a:t>
            </a:r>
            <a:r>
              <a:rPr lang="fi-FI" sz="2400" dirty="0"/>
              <a:t>b. eristeen </a:t>
            </a:r>
            <a:r>
              <a:rPr lang="fi-FI" sz="2400" dirty="0" smtClean="0"/>
              <a:t>sisäpinnasta?</a:t>
            </a:r>
            <a:endParaRPr lang="fi-FI" sz="2400" dirty="0"/>
          </a:p>
        </p:txBody>
      </p:sp>
      <p:sp>
        <p:nvSpPr>
          <p:cNvPr id="3" name="Content Placeholder 2"/>
          <p:cNvSpPr>
            <a:spLocks noGrp="1"/>
          </p:cNvSpPr>
          <p:nvPr>
            <p:ph idx="1"/>
          </p:nvPr>
        </p:nvSpPr>
        <p:spPr/>
        <p:txBody>
          <a:bodyPr anchor="b">
            <a:normAutofit/>
          </a:bodyPr>
          <a:lstStyle/>
          <a:p>
            <a:pPr marL="0" lvl="0" indent="0">
              <a:buNone/>
            </a:pPr>
            <a:r>
              <a:rPr lang="fi-FI" sz="1400" dirty="0"/>
              <a:t>Eristeen ulkopinnasta </a:t>
            </a:r>
            <a:r>
              <a:rPr lang="fi-FI" sz="1400" dirty="0" smtClean="0"/>
              <a:t>(a) otetulla </a:t>
            </a:r>
            <a:r>
              <a:rPr lang="fi-FI" sz="1400" dirty="0"/>
              <a:t>näytteellä on merkitystä silloin, jos epäillään ulkopuolelta tulleita ylimääräisiä kosteuskuormia kuten sadeveden pääsyä rakenteiden sisään. Tällöin on kuitenkin otettava huomioon, että eristeen ulkopuolelle voi normaalin ikääntymisen seurauksena kertyä mikrobipartikkeleita, etenkin homesienten itiöitä ulkoilmasta, varsinkin ilmavuotokohtiin.  </a:t>
            </a:r>
            <a:r>
              <a:rPr lang="fi-FI" sz="1400" dirty="0" smtClean="0"/>
              <a:t>Vika- </a:t>
            </a:r>
            <a:r>
              <a:rPr lang="fi-FI" sz="1400" dirty="0"/>
              <a:t>tai vauriotapauksissa kasvua on yleensä runsaasti ja myös hajun muodostusta. Jos rakenteessa </a:t>
            </a:r>
            <a:r>
              <a:rPr lang="fi-FI" sz="1400" dirty="0" smtClean="0"/>
              <a:t>on </a:t>
            </a:r>
            <a:r>
              <a:rPr lang="fi-FI" sz="1400" dirty="0"/>
              <a:t>hallitsemattomia ilmavuotoja, hajut yms. voivat päästä myös sisäilmaan</a:t>
            </a:r>
            <a:r>
              <a:rPr lang="fi-FI" sz="1400" dirty="0" smtClean="0"/>
              <a:t>.</a:t>
            </a:r>
          </a:p>
          <a:p>
            <a:pPr marL="0" lvl="0" indent="0">
              <a:buNone/>
            </a:pPr>
            <a:r>
              <a:rPr lang="fi-FI" sz="1400" dirty="0"/>
              <a:t/>
            </a:r>
            <a:br>
              <a:rPr lang="fi-FI" sz="1400" dirty="0"/>
            </a:br>
            <a:r>
              <a:rPr lang="fi-FI" sz="1400" dirty="0"/>
              <a:t>Usein yritetään eristenäytteillä selvittää, onko rakenteessa muualla kasvua. Tässä saatetaan usein tehdä virheitä. Näyte pitäisi ottaa suoraan rakenteesta, esim. alaohjauspuusta. Tällöinkin olisi tärkeää selvittää alaohjauspuun kunto (lahonneisuus, vioittuneisuus), ei pelkästään tehdä mikrobianalyyseja. Alaohjauspuuhun on voinut kertyä hometta ihan muistakin syistä kuin vain rakenteen kosteuskuorman seurauksena</a:t>
            </a:r>
            <a:r>
              <a:rPr lang="fi-FI" sz="1400" dirty="0" smtClean="0"/>
              <a:t>.</a:t>
            </a:r>
          </a:p>
          <a:p>
            <a:pPr marL="0" lvl="0" indent="0">
              <a:buNone/>
            </a:pPr>
            <a:endParaRPr lang="fi-FI" sz="1400" dirty="0"/>
          </a:p>
          <a:p>
            <a:pPr marL="0" lvl="0" indent="0">
              <a:buNone/>
            </a:pPr>
            <a:r>
              <a:rPr lang="fi-FI" sz="1400" dirty="0"/>
              <a:t>Eristeen sisäpinnasta </a:t>
            </a:r>
            <a:r>
              <a:rPr lang="fi-FI" sz="1400" dirty="0" smtClean="0"/>
              <a:t>(b) otetut </a:t>
            </a:r>
            <a:r>
              <a:rPr lang="fi-FI" sz="1400" dirty="0"/>
              <a:t>näytteet voivat kuvastaa mahdollista mikrobiongelmaa rakenteissa. Tällöinkin tulee ottaa huomioon vastaavat asiat kuin mitä kohdassa a on esitetty, mutta vaikutus sisäilmaan voi olla suurempi. </a:t>
            </a:r>
          </a:p>
          <a:p>
            <a:pPr marL="0" indent="0">
              <a:buNone/>
            </a:pPr>
            <a:endParaRPr lang="fi-FI" sz="14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33</a:t>
            </a:fld>
            <a:endParaRPr lang="fi-FI"/>
          </a:p>
        </p:txBody>
      </p:sp>
    </p:spTree>
    <p:extLst>
      <p:ext uri="{BB962C8B-B14F-4D97-AF65-F5344CB8AC3E}">
        <p14:creationId xmlns:p14="http://schemas.microsoft.com/office/powerpoint/2010/main" val="3995208036"/>
      </p:ext>
    </p:extLst>
  </p:cSld>
  <p:clrMapOvr>
    <a:masterClrMapping/>
  </p:clrMapOvr>
  <p:transition spd="med">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sz="2000" dirty="0"/>
              <a:t>3. Mikä merkitys on ikkunapuitteiden eristeestä otetun materiaalinäytteen </a:t>
            </a:r>
            <a:r>
              <a:rPr lang="fi-FI" sz="2000" dirty="0" smtClean="0"/>
              <a:t>mikrobianalyysin tuloksella?</a:t>
            </a:r>
            <a:endParaRPr lang="fi-FI" sz="2000" dirty="0"/>
          </a:p>
        </p:txBody>
      </p:sp>
      <p:sp>
        <p:nvSpPr>
          <p:cNvPr id="3" name="Content Placeholder 2"/>
          <p:cNvSpPr>
            <a:spLocks noGrp="1"/>
          </p:cNvSpPr>
          <p:nvPr>
            <p:ph idx="1"/>
          </p:nvPr>
        </p:nvSpPr>
        <p:spPr/>
        <p:txBody>
          <a:bodyPr>
            <a:normAutofit/>
          </a:bodyPr>
          <a:lstStyle/>
          <a:p>
            <a:pPr marL="0" indent="0">
              <a:buNone/>
            </a:pPr>
            <a:r>
              <a:rPr lang="fi-FI" sz="1600" dirty="0"/>
              <a:t>Ikkunapuitteiden </a:t>
            </a:r>
            <a:r>
              <a:rPr lang="fi-FI" sz="1600" dirty="0" smtClean="0"/>
              <a:t>eristeisiin </a:t>
            </a:r>
            <a:r>
              <a:rPr lang="fi-FI" sz="1600" dirty="0"/>
              <a:t>voi </a:t>
            </a:r>
            <a:r>
              <a:rPr lang="fi-FI" sz="1600" dirty="0" smtClean="0"/>
              <a:t>syntyä </a:t>
            </a:r>
            <a:r>
              <a:rPr lang="fi-FI" sz="1600" dirty="0"/>
              <a:t>mikrobikasvua etenkin silloin, kun viistosade tunkeutuu eristeisiin tai ikkunapellitykset vuotavat. Tämä voi olla ongelma etenkin korkeissa rakennuksissa. </a:t>
            </a:r>
            <a:endParaRPr lang="fi-FI" sz="1600" dirty="0" smtClean="0"/>
          </a:p>
          <a:p>
            <a:pPr marL="0" indent="0">
              <a:buNone/>
            </a:pPr>
            <a:endParaRPr lang="fi-FI" sz="1600" dirty="0" smtClean="0"/>
          </a:p>
          <a:p>
            <a:pPr marL="0" indent="0">
              <a:buNone/>
            </a:pPr>
            <a:r>
              <a:rPr lang="fi-FI" sz="1600" dirty="0" smtClean="0"/>
              <a:t>Jos </a:t>
            </a:r>
            <a:r>
              <a:rPr lang="fi-FI" sz="1600" dirty="0"/>
              <a:t>eristeen kautta tulee korvausilmaa, vähäinenkin kasvu voi aiheuttaa hajuhaittaa sisäilmaan</a:t>
            </a:r>
            <a:r>
              <a:rPr lang="fi-FI" sz="1600" dirty="0" smtClean="0"/>
              <a:t>.</a:t>
            </a:r>
          </a:p>
          <a:p>
            <a:pPr marL="0" indent="0">
              <a:buNone/>
            </a:pPr>
            <a:endParaRPr lang="fi-FI" sz="1600" dirty="0" smtClean="0"/>
          </a:p>
          <a:p>
            <a:pPr marL="0" indent="0">
              <a:buNone/>
            </a:pPr>
            <a:r>
              <a:rPr lang="fi-FI" sz="1600" dirty="0" smtClean="0"/>
              <a:t>Mikrobimääritysten </a:t>
            </a:r>
            <a:r>
              <a:rPr lang="fi-FI" sz="1600" dirty="0"/>
              <a:t>ohella on aina tehtävä myös kosteus- ja rakenneselvitykset sekä ilmavirtojen selvityksiä. </a:t>
            </a:r>
            <a:endParaRPr lang="fi-FI" sz="1600" dirty="0" smtClean="0"/>
          </a:p>
          <a:p>
            <a:pPr marL="0" indent="0">
              <a:buNone/>
            </a:pPr>
            <a:endParaRPr lang="fi-FI" sz="1600" dirty="0" smtClean="0"/>
          </a:p>
          <a:p>
            <a:pPr marL="0" indent="0">
              <a:buNone/>
            </a:pPr>
            <a:r>
              <a:rPr lang="fi-FI" sz="1600" dirty="0" smtClean="0"/>
              <a:t>Eristeiden </a:t>
            </a:r>
            <a:r>
              <a:rPr lang="fi-FI" sz="1600" dirty="0"/>
              <a:t>poisto ja tiivistykset on tehtävä huolellisesti ja samalla korjattava ilmavaihdon tarvitsemat korvausilmareitit.</a:t>
            </a:r>
          </a:p>
          <a:p>
            <a:pPr marL="0" indent="0">
              <a:buNone/>
            </a:pPr>
            <a:endParaRPr lang="fi-FI" sz="16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34</a:t>
            </a:fld>
            <a:endParaRPr lang="fi-FI"/>
          </a:p>
        </p:txBody>
      </p:sp>
    </p:spTree>
    <p:extLst>
      <p:ext uri="{BB962C8B-B14F-4D97-AF65-F5344CB8AC3E}">
        <p14:creationId xmlns:p14="http://schemas.microsoft.com/office/powerpoint/2010/main" val="882114029"/>
      </p:ext>
    </p:extLst>
  </p:cSld>
  <p:clrMapOvr>
    <a:masterClrMapping/>
  </p:clrMapOvr>
  <p:transition spd="med">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sz="2400" dirty="0"/>
              <a:t>4. Mikä merkitys on yläpohjan eristeen yläpinnasta (a) tai alapinnasta (b) otetun materiaalinäytteen </a:t>
            </a:r>
            <a:r>
              <a:rPr lang="fi-FI" sz="2400" dirty="0" smtClean="0"/>
              <a:t>mikrobianalyysin tuloksella?</a:t>
            </a:r>
            <a:endParaRPr lang="fi-FI" sz="2400" dirty="0"/>
          </a:p>
        </p:txBody>
      </p:sp>
      <p:sp>
        <p:nvSpPr>
          <p:cNvPr id="3" name="Content Placeholder 2"/>
          <p:cNvSpPr>
            <a:spLocks noGrp="1"/>
          </p:cNvSpPr>
          <p:nvPr>
            <p:ph idx="1"/>
          </p:nvPr>
        </p:nvSpPr>
        <p:spPr/>
        <p:txBody>
          <a:bodyPr>
            <a:normAutofit/>
          </a:bodyPr>
          <a:lstStyle/>
          <a:p>
            <a:pPr marL="0" lvl="0" indent="0">
              <a:buNone/>
            </a:pPr>
            <a:r>
              <a:rPr lang="fi-FI" sz="1600" dirty="0"/>
              <a:t>Yläpohjan eristeen </a:t>
            </a:r>
            <a:r>
              <a:rPr lang="fi-FI" sz="1600" dirty="0" smtClean="0"/>
              <a:t>yläpinnasta (a) </a:t>
            </a:r>
            <a:r>
              <a:rPr lang="fi-FI" sz="1600" dirty="0"/>
              <a:t>otettu näyte voi kertoa mahdollisen kattovuodon tai ns. katteen alapintaan muodostuneen kondenssin </a:t>
            </a:r>
            <a:r>
              <a:rPr lang="fi-FI" sz="1600" dirty="0" smtClean="0"/>
              <a:t>aiheuttamasta mikrobikuormasta</a:t>
            </a:r>
            <a:r>
              <a:rPr lang="fi-FI" sz="1600" dirty="0"/>
              <a:t>. Ullakkotila on kuitenkin yhteydessä ulkoilmaan jolloin eristeen yläpintaan kertyy normaalistikin ulkoilmasta tulleita homesienten itiöitä ja partikkeleita. </a:t>
            </a:r>
            <a:endParaRPr lang="fi-FI" sz="1600" dirty="0" smtClean="0"/>
          </a:p>
          <a:p>
            <a:pPr marL="0" lvl="0" indent="0">
              <a:buNone/>
            </a:pPr>
            <a:r>
              <a:rPr lang="fi-FI" sz="1600" dirty="0"/>
              <a:t/>
            </a:r>
            <a:br>
              <a:rPr lang="fi-FI" sz="1600" dirty="0"/>
            </a:br>
            <a:r>
              <a:rPr lang="fi-FI" sz="1600" dirty="0"/>
              <a:t>Mahdollinen mikrobikasvu tulisi todentaa myös muilla menetelmillä kuin vain viljelyllä. Myös eristeen materiaali on tärkeä ottaa huomioon</a:t>
            </a:r>
            <a:r>
              <a:rPr lang="fi-FI" sz="1600" dirty="0" smtClean="0"/>
              <a:t>.</a:t>
            </a:r>
          </a:p>
          <a:p>
            <a:pPr marL="0" lvl="0" indent="0">
              <a:buNone/>
            </a:pPr>
            <a:endParaRPr lang="fi-FI" sz="1600" dirty="0"/>
          </a:p>
          <a:p>
            <a:pPr marL="0" indent="0">
              <a:buNone/>
            </a:pPr>
            <a:r>
              <a:rPr lang="fi-FI" sz="1600" dirty="0"/>
              <a:t>Eristeen </a:t>
            </a:r>
            <a:r>
              <a:rPr lang="fi-FI" sz="1600" dirty="0" smtClean="0"/>
              <a:t>alapinnasta (b) </a:t>
            </a:r>
            <a:r>
              <a:rPr lang="fi-FI" sz="1600" dirty="0"/>
              <a:t>otettu näyte on lähempänä sisätilaa jolloin sen merkitys sisäilman </a:t>
            </a:r>
            <a:r>
              <a:rPr lang="fi-FI" sz="1600" dirty="0" smtClean="0"/>
              <a:t>laadun kannalta </a:t>
            </a:r>
            <a:r>
              <a:rPr lang="fi-FI" sz="1600" dirty="0"/>
              <a:t>on suurempi. Tällöin on kuitenkin otettava huomioon yläpohjan tiiveys. Jos eristekerroksessa on runsas kasvusto, se viittaa mahdolliseen katteen läpi </a:t>
            </a:r>
            <a:r>
              <a:rPr lang="fi-FI" sz="1600" dirty="0" smtClean="0"/>
              <a:t>tulleeseen kosteuskuormaan. </a:t>
            </a:r>
            <a:endParaRPr lang="fi-FI" sz="16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35</a:t>
            </a:fld>
            <a:endParaRPr lang="fi-FI"/>
          </a:p>
        </p:txBody>
      </p:sp>
    </p:spTree>
    <p:extLst>
      <p:ext uri="{BB962C8B-B14F-4D97-AF65-F5344CB8AC3E}">
        <p14:creationId xmlns:p14="http://schemas.microsoft.com/office/powerpoint/2010/main" val="1291760679"/>
      </p:ext>
    </p:extLst>
  </p:cSld>
  <p:clrMapOvr>
    <a:masterClrMapping/>
  </p:clrMapOvr>
  <p:transition spd="med">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sz="2000" dirty="0"/>
              <a:t>5. Mikä merkitys on vanhojen välipohjien orgaanisista eristeistä otettujen materiaalinäytteiden </a:t>
            </a:r>
            <a:r>
              <a:rPr lang="fi-FI" sz="2000" dirty="0" smtClean="0"/>
              <a:t>mikrobianalyysien tuloksilla?</a:t>
            </a:r>
            <a:endParaRPr lang="fi-FI" sz="2000" dirty="0"/>
          </a:p>
        </p:txBody>
      </p:sp>
      <p:sp>
        <p:nvSpPr>
          <p:cNvPr id="3" name="Content Placeholder 2"/>
          <p:cNvSpPr>
            <a:spLocks noGrp="1"/>
          </p:cNvSpPr>
          <p:nvPr>
            <p:ph idx="1"/>
          </p:nvPr>
        </p:nvSpPr>
        <p:spPr/>
        <p:txBody>
          <a:bodyPr>
            <a:normAutofit/>
          </a:bodyPr>
          <a:lstStyle/>
          <a:p>
            <a:pPr marL="0" indent="0">
              <a:buNone/>
            </a:pPr>
            <a:r>
              <a:rPr lang="fi-FI" sz="1600" dirty="0"/>
              <a:t>Vanhoissa välipohjissa on usein käytetty orgaanista materiaalia kuten turvetta, sammalta, puupurua ja jopa olkia. Tällaisissa materiaaleissa voi luonnostaan olla erilaisia mikrobeja, mikä on normaali tila. </a:t>
            </a:r>
            <a:endParaRPr lang="fi-FI" sz="1600" dirty="0" smtClean="0"/>
          </a:p>
          <a:p>
            <a:pPr marL="0" indent="0">
              <a:buNone/>
            </a:pPr>
            <a:endParaRPr lang="fi-FI" sz="1600" dirty="0" smtClean="0"/>
          </a:p>
          <a:p>
            <a:pPr marL="0" indent="0">
              <a:buNone/>
            </a:pPr>
            <a:r>
              <a:rPr lang="fi-FI" sz="1600" dirty="0" smtClean="0"/>
              <a:t>Kosteusvauriotilanteissa </a:t>
            </a:r>
            <a:r>
              <a:rPr lang="fi-FI" sz="1600" dirty="0"/>
              <a:t>mikrobien kasvu voi käynnistyä uudelleen ja seurauksena on mm. hajuhaittoja. Pelkkä mikrobianalyysi ei kerro koko totuutta ja voi johtaa myös harhaan. </a:t>
            </a:r>
          </a:p>
          <a:p>
            <a:pPr marL="0" indent="0">
              <a:buNone/>
            </a:pPr>
            <a:endParaRPr lang="fi-FI" sz="16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36</a:t>
            </a:fld>
            <a:endParaRPr lang="fi-FI"/>
          </a:p>
        </p:txBody>
      </p:sp>
    </p:spTree>
    <p:extLst>
      <p:ext uri="{BB962C8B-B14F-4D97-AF65-F5344CB8AC3E}">
        <p14:creationId xmlns:p14="http://schemas.microsoft.com/office/powerpoint/2010/main" val="1205558828"/>
      </p:ext>
    </p:extLst>
  </p:cSld>
  <p:clrMapOvr>
    <a:masterClrMapping/>
  </p:clrMapOvr>
  <p:transition spd="med">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559369"/>
            <a:ext cx="7489824" cy="1079500"/>
          </a:xfrm>
        </p:spPr>
        <p:txBody>
          <a:bodyPr>
            <a:noAutofit/>
          </a:bodyPr>
          <a:lstStyle/>
          <a:p>
            <a:pPr>
              <a:lnSpc>
                <a:spcPts val="3000"/>
              </a:lnSpc>
            </a:pPr>
            <a:r>
              <a:rPr lang="fi-FI" sz="2200" dirty="0"/>
              <a:t>6. Mikä merkitys on valesokkelin alaohjauspuusta tai kipsilevystä tms. otetun materiaalinäytteen </a:t>
            </a:r>
            <a:r>
              <a:rPr lang="fi-FI" sz="2200" dirty="0" smtClean="0"/>
              <a:t>mikrobianalyysin tuloksella?</a:t>
            </a:r>
            <a:endParaRPr lang="fi-FI" sz="2200" dirty="0"/>
          </a:p>
        </p:txBody>
      </p:sp>
      <p:sp>
        <p:nvSpPr>
          <p:cNvPr id="3" name="Content Placeholder 2"/>
          <p:cNvSpPr>
            <a:spLocks noGrp="1"/>
          </p:cNvSpPr>
          <p:nvPr>
            <p:ph idx="1"/>
          </p:nvPr>
        </p:nvSpPr>
        <p:spPr/>
        <p:txBody>
          <a:bodyPr anchor="ctr">
            <a:normAutofit/>
          </a:bodyPr>
          <a:lstStyle/>
          <a:p>
            <a:pPr marL="0" indent="0">
              <a:buNone/>
            </a:pPr>
            <a:r>
              <a:rPr lang="fi-FI" sz="1600" dirty="0"/>
              <a:t>Alaohjauspuu altistuu normaalioloissakin kosteudelle, joka voi käynnistää mikrobikasvun.  Lievä kasvu ei siis välttämättä ole osoitus kosteusvauriosta. Sama ilmiö tapahtuu myös ullakon puurakenteissa, jotka altistuvat ulkoilman kosteudelle.  Lisäksi on ymmärrettävä, että aikoinaan puutavara kuivattiin ulkona, jolloin niihin kohdistui ulkoilman kosteuskuormaa ja etenkin homesienten itiöitä ja jopa kasvua.  Kun tällaista puutavaraa käytettiin rakentamiseen, siirtyivät nämä kasvustot myös rakenteisiin. Tämä on yleinen ilmiö vanhoissa rakennuksissa. </a:t>
            </a:r>
            <a:endParaRPr lang="fi-FI" sz="1600" dirty="0" smtClean="0"/>
          </a:p>
          <a:p>
            <a:pPr marL="0" indent="0">
              <a:buNone/>
            </a:pPr>
            <a:endParaRPr lang="fi-FI" sz="1600" dirty="0"/>
          </a:p>
          <a:p>
            <a:pPr marL="0" indent="0">
              <a:buNone/>
            </a:pPr>
            <a:r>
              <a:rPr lang="fi-FI" sz="1600" dirty="0"/>
              <a:t>Mikrobianalyysien tuloksiin pitää siis suhtautua varauksellisesti ja niiden antamiin tuloksiin ei pidä aina luottaa. Paikalla tehty tutkimus yleensä antaa paremman kuvan tilanteesta kuin laboratoriossa tehdyt mikrobianalyysit.  Mikään ei korvaa rakennuksissa toimivan henkilön ammattitaitoa! Siksi on </a:t>
            </a:r>
            <a:r>
              <a:rPr lang="fi-FI" sz="1600" dirty="0" smtClean="0"/>
              <a:t>hyvä, </a:t>
            </a:r>
            <a:r>
              <a:rPr lang="fi-FI" sz="1600" dirty="0"/>
              <a:t>jos henkilöllä on mahdollisimman hyvä kyky ymmärtää mikrobien ja homeiden </a:t>
            </a:r>
            <a:r>
              <a:rPr lang="fi-FI" sz="1600" dirty="0" smtClean="0"/>
              <a:t>ekologiaa. </a:t>
            </a:r>
            <a:endParaRPr lang="fi-FI" sz="16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37</a:t>
            </a:fld>
            <a:endParaRPr lang="fi-FI"/>
          </a:p>
        </p:txBody>
      </p:sp>
    </p:spTree>
    <p:extLst>
      <p:ext uri="{BB962C8B-B14F-4D97-AF65-F5344CB8AC3E}">
        <p14:creationId xmlns:p14="http://schemas.microsoft.com/office/powerpoint/2010/main" val="1967040106"/>
      </p:ext>
    </p:extLst>
  </p:cSld>
  <p:clrMapOvr>
    <a:masterClrMapping/>
  </p:clrMapOvr>
  <p:transition spd="med">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Toimenpidesuositukset</a:t>
            </a:r>
            <a:endParaRPr lang="fi-FI" dirty="0"/>
          </a:p>
        </p:txBody>
      </p:sp>
      <p:sp>
        <p:nvSpPr>
          <p:cNvPr id="3" name="Content Placeholder 2"/>
          <p:cNvSpPr>
            <a:spLocks noGrp="1"/>
          </p:cNvSpPr>
          <p:nvPr>
            <p:ph idx="1"/>
          </p:nvPr>
        </p:nvSpPr>
        <p:spPr/>
        <p:txBody>
          <a:bodyPr/>
          <a:lstStyle/>
          <a:p>
            <a:r>
              <a:rPr lang="fi-FI" dirty="0" smtClean="0"/>
              <a:t>Toimenpidesuositusten tulee perustua johtopäätöksiin. </a:t>
            </a:r>
          </a:p>
          <a:p>
            <a:r>
              <a:rPr lang="fi-FI" dirty="0" smtClean="0"/>
              <a:t>Jokaisesta johtopäätöksestä seuraa jokin toimenpidesuositus.</a:t>
            </a:r>
          </a:p>
          <a:p>
            <a:r>
              <a:rPr lang="fi-FI" dirty="0" smtClean="0"/>
              <a:t>Myös ”Ei edellytä jatkotoimenpiteitä.” on asiantuntijan toimenpidesuositus.</a:t>
            </a:r>
          </a:p>
          <a:p>
            <a:endParaRPr lang="fi-FI" dirty="0"/>
          </a:p>
          <a:p>
            <a:r>
              <a:rPr lang="fi-FI" dirty="0" smtClean="0"/>
              <a:t>Asiantuntijuutta ei ole esittää toimenpidesuosituksia vain varmuuden vuoksi.</a:t>
            </a:r>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38</a:t>
            </a:fld>
            <a:endParaRPr lang="fi-FI"/>
          </a:p>
        </p:txBody>
      </p:sp>
    </p:spTree>
    <p:extLst>
      <p:ext uri="{BB962C8B-B14F-4D97-AF65-F5344CB8AC3E}">
        <p14:creationId xmlns:p14="http://schemas.microsoft.com/office/powerpoint/2010/main" val="2172670915"/>
      </p:ext>
    </p:extLst>
  </p:cSld>
  <p:clrMapOvr>
    <a:masterClrMapping/>
  </p:clrMapOvr>
  <p:transition spd="med">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Toimenpidesuositukset</a:t>
            </a:r>
            <a:endParaRPr lang="fi-FI" dirty="0"/>
          </a:p>
        </p:txBody>
      </p:sp>
      <p:sp>
        <p:nvSpPr>
          <p:cNvPr id="3" name="Content Placeholder 2"/>
          <p:cNvSpPr>
            <a:spLocks noGrp="1"/>
          </p:cNvSpPr>
          <p:nvPr>
            <p:ph idx="1"/>
          </p:nvPr>
        </p:nvSpPr>
        <p:spPr/>
        <p:txBody>
          <a:bodyPr>
            <a:normAutofit/>
          </a:bodyPr>
          <a:lstStyle/>
          <a:p>
            <a:r>
              <a:rPr lang="fi-FI" sz="1800" i="1" dirty="0"/>
              <a:t>Tässä ei toisteta tuloksia eikä johtopäätöksiä, vaan annetaan suosituksia johtopäätöksissä esille tulleiden, toimenpiteitä edellyttävien epäkohtien korjaamiseksi</a:t>
            </a:r>
            <a:r>
              <a:rPr lang="fi-FI" sz="1800" i="1" dirty="0" smtClean="0"/>
              <a:t>.</a:t>
            </a:r>
          </a:p>
          <a:p>
            <a:endParaRPr lang="fi-FI" sz="1800" dirty="0"/>
          </a:p>
          <a:p>
            <a:r>
              <a:rPr lang="fi-FI" sz="1800" dirty="0" smtClean="0"/>
              <a:t>Erityisesti </a:t>
            </a:r>
            <a:r>
              <a:rPr lang="fi-FI" sz="1800" dirty="0"/>
              <a:t>tulee </a:t>
            </a:r>
            <a:r>
              <a:rPr lang="fi-FI" sz="1800" dirty="0" smtClean="0"/>
              <a:t>tarkastella, </a:t>
            </a:r>
            <a:r>
              <a:rPr lang="fi-FI" sz="1800" dirty="0"/>
              <a:t>vastaako lausunto todella asiakkaan kysymyksiin ja siihen mikä oli selvityksen/mittauksen tarkoitus.</a:t>
            </a:r>
          </a:p>
          <a:p>
            <a:r>
              <a:rPr lang="fi-FI" sz="1800" dirty="0"/>
              <a:t>Jos toimeksiannossa esiintuotuun ongelmaan ei lausunnossa voida yksiselitteisesti vastata, tulee tuoda </a:t>
            </a:r>
            <a:r>
              <a:rPr lang="fi-FI" sz="1800" dirty="0" smtClean="0"/>
              <a:t>esille, </a:t>
            </a:r>
            <a:r>
              <a:rPr lang="fi-FI" sz="1800" dirty="0"/>
              <a:t>miksi näin on ja että asia edellyttää jatkotutkimuksia. Mahdolliset jatkotutkimukset tulee yksilöidä.</a:t>
            </a:r>
          </a:p>
          <a:p>
            <a:pPr marL="0" indent="0">
              <a:buNone/>
            </a:pPr>
            <a:r>
              <a:rPr lang="fi-FI" sz="1800" dirty="0"/>
              <a:t> </a:t>
            </a:r>
          </a:p>
          <a:p>
            <a:r>
              <a:rPr lang="fi-FI" sz="1800" dirty="0" smtClean="0"/>
              <a:t>Kielioppiknoppi</a:t>
            </a:r>
            <a:r>
              <a:rPr lang="fi-FI" sz="1800" dirty="0"/>
              <a:t>: vältetään konditionaalia (isi-muotoa)</a:t>
            </a:r>
          </a:p>
          <a:p>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39</a:t>
            </a:fld>
            <a:endParaRPr lang="fi-FI"/>
          </a:p>
        </p:txBody>
      </p:sp>
    </p:spTree>
    <p:extLst>
      <p:ext uri="{BB962C8B-B14F-4D97-AF65-F5344CB8AC3E}">
        <p14:creationId xmlns:p14="http://schemas.microsoft.com/office/powerpoint/2010/main" val="3236222156"/>
      </p:ext>
    </p:extLst>
  </p:cSld>
  <p:clrMapOvr>
    <a:masterClrMapping/>
  </p:clrMapOvr>
  <p:transition spd="med">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Raportin yleisrakenne</a:t>
            </a:r>
            <a:endParaRPr lang="fi-FI" dirty="0"/>
          </a:p>
        </p:txBody>
      </p:sp>
      <p:sp>
        <p:nvSpPr>
          <p:cNvPr id="3" name="Content Placeholder 2"/>
          <p:cNvSpPr>
            <a:spLocks noGrp="1"/>
          </p:cNvSpPr>
          <p:nvPr>
            <p:ph idx="1"/>
          </p:nvPr>
        </p:nvSpPr>
        <p:spPr/>
        <p:txBody>
          <a:bodyPr anchor="ctr">
            <a:normAutofit/>
          </a:bodyPr>
          <a:lstStyle/>
          <a:p>
            <a:r>
              <a:rPr lang="fi-FI" sz="1800" dirty="0" smtClean="0"/>
              <a:t>Otsikko sisältöä vastaava</a:t>
            </a:r>
          </a:p>
          <a:p>
            <a:endParaRPr lang="fi-FI" sz="1800" dirty="0" smtClean="0"/>
          </a:p>
          <a:p>
            <a:r>
              <a:rPr lang="fi-FI" sz="1800" dirty="0" smtClean="0"/>
              <a:t>Rakenteen tulee olla selkeä ja johdonmukainen</a:t>
            </a:r>
          </a:p>
          <a:p>
            <a:endParaRPr lang="fi-FI" sz="1800" dirty="0" smtClean="0"/>
          </a:p>
          <a:p>
            <a:r>
              <a:rPr lang="fi-FI" sz="1800" dirty="0" smtClean="0"/>
              <a:t>Sisällysluettelo auttaa jäsentämään raporttia</a:t>
            </a:r>
          </a:p>
          <a:p>
            <a:endParaRPr lang="fi-FI" sz="1800" dirty="0" smtClean="0"/>
          </a:p>
          <a:p>
            <a:r>
              <a:rPr lang="fi-FI" sz="1800" dirty="0" smtClean="0"/>
              <a:t>Tiivistelmä antaa hyvän käsityksen kokonaisuudesta</a:t>
            </a:r>
          </a:p>
          <a:p>
            <a:endParaRPr lang="fi-FI" sz="1800" dirty="0" smtClean="0"/>
          </a:p>
          <a:p>
            <a:r>
              <a:rPr lang="fi-FI" sz="1800" dirty="0" smtClean="0"/>
              <a:t>Kuvat tukevat tekstiä ja ovat usein sanoja informatiivisempia</a:t>
            </a:r>
          </a:p>
          <a:p>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4</a:t>
            </a:fld>
            <a:endParaRPr lang="fi-FI"/>
          </a:p>
        </p:txBody>
      </p:sp>
    </p:spTree>
    <p:extLst>
      <p:ext uri="{BB962C8B-B14F-4D97-AF65-F5344CB8AC3E}">
        <p14:creationId xmlns:p14="http://schemas.microsoft.com/office/powerpoint/2010/main" val="2362046820"/>
      </p:ext>
    </p:extLst>
  </p:cSld>
  <p:clrMapOvr>
    <a:masterClrMapping/>
  </p:clrMapOvr>
  <p:transition spd="med">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smtClean="0"/>
              <a:t>Esimerkki huonosta toimenpidesuosituksesta</a:t>
            </a:r>
            <a:endParaRPr lang="fi-FI" sz="2800" dirty="0"/>
          </a:p>
        </p:txBody>
      </p:sp>
      <p:sp>
        <p:nvSpPr>
          <p:cNvPr id="3" name="Content Placeholder 2"/>
          <p:cNvSpPr>
            <a:spLocks noGrp="1"/>
          </p:cNvSpPr>
          <p:nvPr>
            <p:ph idx="1"/>
          </p:nvPr>
        </p:nvSpPr>
        <p:spPr/>
        <p:txBody>
          <a:bodyPr>
            <a:normAutofit/>
          </a:bodyPr>
          <a:lstStyle/>
          <a:p>
            <a:r>
              <a:rPr lang="fi-FI" sz="1800" dirty="0"/>
              <a:t>Esimerkkinä raportti, jossa rakennuksen rakennusaikaisen kosteuden oli todettu aiheuttaneen suuria VOC-emissioita, ja betonilaatan kutistumisesta syntyneestä raosta seinä-lattia-rajaan oli todettu tulevan hajua (rohkeasti raportoitu sen olevan </a:t>
            </a:r>
            <a:r>
              <a:rPr lang="fi-FI" sz="1800" dirty="0" err="1"/>
              <a:t>MVOC:eja</a:t>
            </a:r>
            <a:r>
              <a:rPr lang="fi-FI" sz="1800" dirty="0"/>
              <a:t>). </a:t>
            </a:r>
            <a:endParaRPr lang="fi-FI" sz="1800" dirty="0" smtClean="0"/>
          </a:p>
          <a:p>
            <a:r>
              <a:rPr lang="fi-FI" sz="1800" dirty="0" smtClean="0"/>
              <a:t>Raot </a:t>
            </a:r>
            <a:r>
              <a:rPr lang="fi-FI" sz="1800" dirty="0"/>
              <a:t>oli </a:t>
            </a:r>
            <a:r>
              <a:rPr lang="fi-FI" sz="1800" dirty="0" smtClean="0"/>
              <a:t>jo tiivistetty </a:t>
            </a:r>
            <a:r>
              <a:rPr lang="fi-FI" sz="1800" dirty="0"/>
              <a:t>eikä muita korjaavia toimenpiteitä ollut esitetty. </a:t>
            </a:r>
            <a:endParaRPr lang="fi-FI" sz="1800" dirty="0" smtClean="0"/>
          </a:p>
          <a:p>
            <a:r>
              <a:rPr lang="fi-FI" sz="1800" dirty="0" smtClean="0"/>
              <a:t>Raportin </a:t>
            </a:r>
            <a:r>
              <a:rPr lang="fi-FI" sz="1800" dirty="0"/>
              <a:t>lopussa on kuitenkin suositeltu, että ”Korjausmenetelmät tulee tarkentaa erillisellä korjaussuunnittelulla”, ja että ”Korjaustyön yhteydessä tulee varmentaa korjaustyön laajuustarve, sekä varmentaa korjaustyön onnistuminen jatkoseurannalla”.</a:t>
            </a:r>
          </a:p>
          <a:p>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40</a:t>
            </a:fld>
            <a:endParaRPr lang="fi-FI"/>
          </a:p>
        </p:txBody>
      </p:sp>
    </p:spTree>
    <p:extLst>
      <p:ext uri="{BB962C8B-B14F-4D97-AF65-F5344CB8AC3E}">
        <p14:creationId xmlns:p14="http://schemas.microsoft.com/office/powerpoint/2010/main" val="1783161377"/>
      </p:ext>
    </p:extLst>
  </p:cSld>
  <p:clrMapOvr>
    <a:masterClrMapping/>
  </p:clrMapOvr>
  <p:transition spd="med">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smtClean="0"/>
              <a:t>”Huomioida” toimenpidesuosituksissa</a:t>
            </a:r>
            <a:endParaRPr lang="fi-FI" sz="2800" dirty="0"/>
          </a:p>
        </p:txBody>
      </p:sp>
      <p:sp>
        <p:nvSpPr>
          <p:cNvPr id="3" name="Content Placeholder 2"/>
          <p:cNvSpPr>
            <a:spLocks noGrp="1"/>
          </p:cNvSpPr>
          <p:nvPr>
            <p:ph idx="1"/>
          </p:nvPr>
        </p:nvSpPr>
        <p:spPr/>
        <p:txBody>
          <a:bodyPr>
            <a:normAutofit/>
          </a:bodyPr>
          <a:lstStyle/>
          <a:p>
            <a:r>
              <a:rPr lang="fi-FI" sz="1800" dirty="0"/>
              <a:t>Toimenpide-ehdotuksissa esiintyy usein ilmaisu: "Yksi jos toinenkin seikka tulisi huomioida tehtäessä sitä taikka tuota." Parempi on sanoa täsmällisesti, mitä tarkoittaa, koska pelkkä huomiointi ei vielä johda mihinkään konkreettiseen</a:t>
            </a:r>
            <a:r>
              <a:rPr lang="fi-FI" sz="1800" dirty="0" smtClean="0"/>
              <a:t>.</a:t>
            </a:r>
          </a:p>
          <a:p>
            <a:endParaRPr lang="fi-FI" sz="1800" dirty="0"/>
          </a:p>
          <a:p>
            <a:pPr marL="0" indent="0">
              <a:buNone/>
            </a:pPr>
            <a:r>
              <a:rPr lang="fi-FI" sz="1800" dirty="0"/>
              <a:t>ESIMERKKI:</a:t>
            </a:r>
          </a:p>
          <a:p>
            <a:r>
              <a:rPr lang="fi-FI" sz="1800" dirty="0" smtClean="0"/>
              <a:t>Alkuperäinen </a:t>
            </a:r>
            <a:r>
              <a:rPr lang="fi-FI" sz="1800" dirty="0"/>
              <a:t>virke: </a:t>
            </a:r>
            <a:endParaRPr lang="fi-FI" sz="1800" dirty="0" smtClean="0"/>
          </a:p>
          <a:p>
            <a:pPr marL="273050" lvl="1" indent="0">
              <a:buNone/>
            </a:pPr>
            <a:r>
              <a:rPr lang="fi-FI" sz="1600" dirty="0" smtClean="0">
                <a:solidFill>
                  <a:srgbClr val="C65C44"/>
                </a:solidFill>
              </a:rPr>
              <a:t>Ilmanvaihtojärjestelmän </a:t>
            </a:r>
            <a:r>
              <a:rPr lang="fi-FI" sz="1600" dirty="0">
                <a:solidFill>
                  <a:srgbClr val="C65C44"/>
                </a:solidFill>
              </a:rPr>
              <a:t>puhtauteen ja suodatuksen tiiveyteen tulisi kiinnittää huomiota.</a:t>
            </a:r>
          </a:p>
          <a:p>
            <a:r>
              <a:rPr lang="fi-FI" sz="1800" dirty="0"/>
              <a:t>Korjattu virke</a:t>
            </a:r>
            <a:r>
              <a:rPr lang="fi-FI" sz="1800" dirty="0" smtClean="0"/>
              <a:t>:</a:t>
            </a:r>
          </a:p>
          <a:p>
            <a:pPr marL="273050" lvl="1" indent="0">
              <a:buNone/>
            </a:pPr>
            <a:r>
              <a:rPr lang="fi-FI" sz="1600" dirty="0" smtClean="0">
                <a:solidFill>
                  <a:schemeClr val="accent5">
                    <a:lumMod val="75000"/>
                  </a:schemeClr>
                </a:solidFill>
              </a:rPr>
              <a:t>Ilmanvaihtojärjestelmä </a:t>
            </a:r>
            <a:r>
              <a:rPr lang="fi-FI" sz="1600" dirty="0">
                <a:solidFill>
                  <a:schemeClr val="accent5">
                    <a:lumMod val="75000"/>
                  </a:schemeClr>
                </a:solidFill>
              </a:rPr>
              <a:t>tulee puhdistaa ja kanavien tiiveys sekä suodattimien asennus tarkistaa.</a:t>
            </a:r>
          </a:p>
          <a:p>
            <a:pPr marL="0" indent="0">
              <a:buNone/>
            </a:pPr>
            <a:r>
              <a:rPr lang="fi-FI" sz="1800" i="1" dirty="0"/>
              <a:t> </a:t>
            </a:r>
            <a:endParaRPr lang="fi-FI" sz="1800" dirty="0"/>
          </a:p>
          <a:p>
            <a:pPr marL="0" indent="0">
              <a:buNone/>
            </a:pPr>
            <a:endParaRPr lang="fi-FI" sz="18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41</a:t>
            </a:fld>
            <a:endParaRPr lang="fi-FI"/>
          </a:p>
        </p:txBody>
      </p:sp>
    </p:spTree>
    <p:extLst>
      <p:ext uri="{BB962C8B-B14F-4D97-AF65-F5344CB8AC3E}">
        <p14:creationId xmlns:p14="http://schemas.microsoft.com/office/powerpoint/2010/main" val="798804313"/>
      </p:ext>
    </p:extLst>
  </p:cSld>
  <p:clrMapOvr>
    <a:masterClrMapping/>
  </p:clrMapOvr>
  <p:transition spd="med">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9" name="Rectangle 2"/>
          <p:cNvSpPr>
            <a:spLocks noGrp="1"/>
          </p:cNvSpPr>
          <p:nvPr>
            <p:ph type="title"/>
          </p:nvPr>
        </p:nvSpPr>
        <p:spPr/>
        <p:txBody>
          <a:bodyPr>
            <a:normAutofit/>
          </a:bodyPr>
          <a:lstStyle/>
          <a:p>
            <a:r>
              <a:rPr lang="fi-FI" altLang="fi-FI" sz="2800" smtClean="0">
                <a:ea typeface="ＭＳ Ｐゴシック" panose="020B0600070205080204" pitchFamily="34" charset="-128"/>
              </a:rPr>
              <a:t>Suositusten yleislinjat</a:t>
            </a:r>
          </a:p>
        </p:txBody>
      </p:sp>
      <p:sp>
        <p:nvSpPr>
          <p:cNvPr id="77830" name="Rectangle 3"/>
          <p:cNvSpPr>
            <a:spLocks noGrp="1"/>
          </p:cNvSpPr>
          <p:nvPr>
            <p:ph idx="1"/>
          </p:nvPr>
        </p:nvSpPr>
        <p:spPr>
          <a:solidFill>
            <a:schemeClr val="bg1"/>
          </a:solidFill>
        </p:spPr>
        <p:txBody>
          <a:bodyPr>
            <a:normAutofit/>
          </a:bodyPr>
          <a:lstStyle/>
          <a:p>
            <a:pPr>
              <a:lnSpc>
                <a:spcPct val="80000"/>
              </a:lnSpc>
            </a:pPr>
            <a:r>
              <a:rPr lang="fi-FI" altLang="fi-FI" sz="1800" dirty="0">
                <a:ea typeface="ＭＳ Ｐゴシック" panose="020B0600070205080204" pitchFamily="34" charset="-128"/>
                <a:cs typeface="ＭＳ Ｐゴシック" panose="020B0600070205080204" pitchFamily="34" charset="-128"/>
              </a:rPr>
              <a:t>U</a:t>
            </a:r>
            <a:r>
              <a:rPr lang="fi-FI" altLang="fi-FI" sz="1800" dirty="0" smtClean="0">
                <a:ea typeface="ＭＳ Ｐゴシック" panose="020B0600070205080204" pitchFamily="34" charset="-128"/>
                <a:cs typeface="ＭＳ Ｐゴシック" panose="020B0600070205080204" pitchFamily="34" charset="-128"/>
              </a:rPr>
              <a:t>usien </a:t>
            </a:r>
            <a:r>
              <a:rPr lang="fi-FI" altLang="fi-FI" sz="1800" dirty="0" smtClean="0">
                <a:ea typeface="ＭＳ Ｐゴシック" panose="020B0600070205080204" pitchFamily="34" charset="-128"/>
                <a:cs typeface="ＭＳ Ｐゴシック" panose="020B0600070205080204" pitchFamily="34" charset="-128"/>
              </a:rPr>
              <a:t>vahinkojen ennaltaehkäisy </a:t>
            </a:r>
          </a:p>
          <a:p>
            <a:pPr>
              <a:lnSpc>
                <a:spcPct val="80000"/>
              </a:lnSpc>
            </a:pPr>
            <a:r>
              <a:rPr lang="fi-FI" altLang="fi-FI" sz="1800" dirty="0">
                <a:ea typeface="ＭＳ Ｐゴシック" panose="020B0600070205080204" pitchFamily="34" charset="-128"/>
                <a:cs typeface="ＭＳ Ｐゴシック" panose="020B0600070205080204" pitchFamily="34" charset="-128"/>
              </a:rPr>
              <a:t>S</a:t>
            </a:r>
            <a:r>
              <a:rPr lang="fi-FI" altLang="fi-FI" sz="1800" dirty="0" smtClean="0">
                <a:ea typeface="ＭＳ Ｐゴシック" panose="020B0600070205080204" pitchFamily="34" charset="-128"/>
                <a:cs typeface="ＭＳ Ｐゴシック" panose="020B0600070205080204" pitchFamily="34" charset="-128"/>
              </a:rPr>
              <a:t>yntyneiden </a:t>
            </a:r>
            <a:r>
              <a:rPr lang="fi-FI" altLang="fi-FI" sz="1800" dirty="0" smtClean="0">
                <a:ea typeface="ＭＳ Ｐゴシック" panose="020B0600070205080204" pitchFamily="34" charset="-128"/>
                <a:cs typeface="ＭＳ Ｐゴシック" panose="020B0600070205080204" pitchFamily="34" charset="-128"/>
              </a:rPr>
              <a:t>vahinkojen korjaaminen</a:t>
            </a:r>
          </a:p>
          <a:p>
            <a:pPr>
              <a:lnSpc>
                <a:spcPct val="80000"/>
              </a:lnSpc>
            </a:pPr>
            <a:endParaRPr lang="fi-FI" altLang="fi-FI" sz="1800" dirty="0" smtClean="0">
              <a:ea typeface="ＭＳ Ｐゴシック" panose="020B0600070205080204" pitchFamily="34" charset="-128"/>
              <a:cs typeface="ＭＳ Ｐゴシック" panose="020B0600070205080204" pitchFamily="34" charset="-128"/>
            </a:endParaRPr>
          </a:p>
          <a:p>
            <a:pPr>
              <a:lnSpc>
                <a:spcPct val="80000"/>
              </a:lnSpc>
            </a:pPr>
            <a:r>
              <a:rPr lang="fi-FI" altLang="fi-FI" sz="1800" dirty="0">
                <a:ea typeface="ＭＳ Ｐゴシック" panose="020B0600070205080204" pitchFamily="34" charset="-128"/>
                <a:cs typeface="ＭＳ Ｐゴシック" panose="020B0600070205080204" pitchFamily="34" charset="-128"/>
              </a:rPr>
              <a:t>M</a:t>
            </a:r>
            <a:r>
              <a:rPr lang="fi-FI" altLang="fi-FI" sz="1800" dirty="0" smtClean="0">
                <a:ea typeface="ＭＳ Ｐゴシック" panose="020B0600070205080204" pitchFamily="34" charset="-128"/>
                <a:cs typeface="ＭＳ Ｐゴシック" panose="020B0600070205080204" pitchFamily="34" charset="-128"/>
              </a:rPr>
              <a:t>ikrobien </a:t>
            </a:r>
            <a:r>
              <a:rPr lang="fi-FI" altLang="fi-FI" sz="1800" dirty="0" smtClean="0">
                <a:ea typeface="ＭＳ Ｐゴシック" panose="020B0600070205080204" pitchFamily="34" charset="-128"/>
                <a:cs typeface="ＭＳ Ｐゴシック" panose="020B0600070205080204" pitchFamily="34" charset="-128"/>
              </a:rPr>
              <a:t>kasvuun johtaneiden syiden poistaminen</a:t>
            </a:r>
          </a:p>
          <a:p>
            <a:pPr>
              <a:lnSpc>
                <a:spcPct val="80000"/>
              </a:lnSpc>
            </a:pPr>
            <a:r>
              <a:rPr lang="fi-FI" altLang="fi-FI" sz="1800" dirty="0">
                <a:ea typeface="ＭＳ Ｐゴシック" panose="020B0600070205080204" pitchFamily="34" charset="-128"/>
                <a:cs typeface="ＭＳ Ｐゴシック" panose="020B0600070205080204" pitchFamily="34" charset="-128"/>
              </a:rPr>
              <a:t>V</a:t>
            </a:r>
            <a:r>
              <a:rPr lang="fi-FI" altLang="fi-FI" sz="1800" dirty="0" smtClean="0">
                <a:ea typeface="ＭＳ Ｐゴシック" panose="020B0600070205080204" pitchFamily="34" charset="-128"/>
                <a:cs typeface="ＭＳ Ｐゴシック" panose="020B0600070205080204" pitchFamily="34" charset="-128"/>
              </a:rPr>
              <a:t>aikuttaminen </a:t>
            </a:r>
            <a:r>
              <a:rPr lang="fi-FI" altLang="fi-FI" sz="1800" dirty="0" smtClean="0">
                <a:ea typeface="ＭＳ Ｐゴシック" panose="020B0600070205080204" pitchFamily="34" charset="-128"/>
                <a:cs typeface="ＭＳ Ｐゴシック" panose="020B0600070205080204" pitchFamily="34" charset="-128"/>
              </a:rPr>
              <a:t>sellaisiin tekijöihin, jotka vaikuttavat mikrobien (tai niiden aineenvaihduntatuotteiden) esiintymiseen rakennuksessa/sisäilmassa</a:t>
            </a:r>
          </a:p>
          <a:p>
            <a:pPr>
              <a:lnSpc>
                <a:spcPct val="80000"/>
              </a:lnSpc>
            </a:pPr>
            <a:endParaRPr lang="fi-FI" altLang="fi-FI" sz="1800" dirty="0" smtClean="0">
              <a:ea typeface="ＭＳ Ｐゴシック" panose="020B0600070205080204" pitchFamily="34" charset="-128"/>
              <a:cs typeface="ＭＳ Ｐゴシック" panose="020B0600070205080204" pitchFamily="34" charset="-128"/>
            </a:endParaRPr>
          </a:p>
          <a:p>
            <a:pPr>
              <a:lnSpc>
                <a:spcPct val="80000"/>
              </a:lnSpc>
            </a:pPr>
            <a:r>
              <a:rPr lang="fi-FI" altLang="fi-FI" sz="1800" dirty="0">
                <a:ea typeface="ＭＳ Ｐゴシック" panose="020B0600070205080204" pitchFamily="34" charset="-128"/>
                <a:cs typeface="ＭＳ Ｐゴシック" panose="020B0600070205080204" pitchFamily="34" charset="-128"/>
              </a:rPr>
              <a:t>S</a:t>
            </a:r>
            <a:r>
              <a:rPr lang="fi-FI" altLang="fi-FI" sz="1800" dirty="0" smtClean="0">
                <a:ea typeface="ＭＳ Ｐゴシック" panose="020B0600070205080204" pitchFamily="34" charset="-128"/>
                <a:cs typeface="ＭＳ Ｐゴシック" panose="020B0600070205080204" pitchFamily="34" charset="-128"/>
              </a:rPr>
              <a:t>uositeltujen </a:t>
            </a:r>
            <a:r>
              <a:rPr lang="fi-FI" altLang="fi-FI" sz="1800" dirty="0" smtClean="0">
                <a:ea typeface="ＭＳ Ｐゴシック" panose="020B0600070205080204" pitchFamily="34" charset="-128"/>
                <a:cs typeface="ＭＳ Ｐゴシック" panose="020B0600070205080204" pitchFamily="34" charset="-128"/>
              </a:rPr>
              <a:t>toimenpiteiden riittävyyden arviointi 	</a:t>
            </a:r>
          </a:p>
          <a:p>
            <a:pPr lvl="1">
              <a:lnSpc>
                <a:spcPct val="80000"/>
              </a:lnSpc>
            </a:pPr>
            <a:r>
              <a:rPr lang="fi-FI" altLang="fi-FI" sz="1600" dirty="0" smtClean="0">
                <a:ea typeface="ＭＳ Ｐゴシック" panose="020B0600070205080204" pitchFamily="34" charset="-128"/>
                <a:cs typeface="ＭＳ Ｐゴシック" panose="020B0600070205080204" pitchFamily="34" charset="-128"/>
              </a:rPr>
              <a:t>Miten korjausten toteutus varmennetaan? </a:t>
            </a:r>
          </a:p>
          <a:p>
            <a:pPr lvl="1">
              <a:lnSpc>
                <a:spcPct val="80000"/>
              </a:lnSpc>
            </a:pPr>
            <a:r>
              <a:rPr lang="fi-FI" altLang="fi-FI" sz="1600" dirty="0" smtClean="0">
                <a:ea typeface="ＭＳ Ｐゴシック" panose="020B0600070205080204" pitchFamily="34" charset="-128"/>
                <a:cs typeface="ＭＳ Ｐゴシック" panose="020B0600070205080204" pitchFamily="34" charset="-128"/>
              </a:rPr>
              <a:t>Miten siivouksen riittävyys arvioidaan?</a:t>
            </a:r>
          </a:p>
          <a:p>
            <a:pPr lvl="1">
              <a:lnSpc>
                <a:spcPct val="80000"/>
              </a:lnSpc>
            </a:pPr>
            <a:r>
              <a:rPr lang="fi-FI" altLang="fi-FI" sz="1600" dirty="0" smtClean="0">
                <a:ea typeface="ＭＳ Ｐゴシック" panose="020B0600070205080204" pitchFamily="34" charset="-128"/>
                <a:cs typeface="ＭＳ Ｐゴシック" panose="020B0600070205080204" pitchFamily="34" charset="-128"/>
              </a:rPr>
              <a:t>Seurataanko oireita?</a:t>
            </a:r>
          </a:p>
          <a:p>
            <a:pPr lvl="1">
              <a:lnSpc>
                <a:spcPct val="80000"/>
              </a:lnSpc>
            </a:pPr>
            <a:r>
              <a:rPr lang="fi-FI" altLang="fi-FI" sz="1600" dirty="0" smtClean="0">
                <a:ea typeface="ＭＳ Ｐゴシック" panose="020B0600070205080204" pitchFamily="34" charset="-128"/>
                <a:cs typeface="ＭＳ Ｐゴシック" panose="020B0600070205080204" pitchFamily="34" charset="-128"/>
              </a:rPr>
              <a:t>Tarvitaanko epäpuhtauksien seurantamittauksia? </a:t>
            </a:r>
          </a:p>
        </p:txBody>
      </p:sp>
      <p:sp>
        <p:nvSpPr>
          <p:cNvPr id="77827"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EA213D29-3CB9-4252-8928-780AFD66C574}" type="slidenum">
              <a:rPr lang="fi-FI" altLang="fi-FI" sz="900" smtClean="0">
                <a:solidFill>
                  <a:schemeClr val="accent2"/>
                </a:solidFill>
              </a:rPr>
              <a:pPr>
                <a:spcBef>
                  <a:spcPct val="0"/>
                </a:spcBef>
                <a:buClrTx/>
                <a:buFontTx/>
                <a:buNone/>
              </a:pPr>
              <a:t>42</a:t>
            </a:fld>
            <a:endParaRPr lang="fi-FI" altLang="fi-FI" sz="900" dirty="0" smtClean="0">
              <a:solidFill>
                <a:schemeClr val="accent2"/>
              </a:solidFill>
            </a:endParaRPr>
          </a:p>
        </p:txBody>
      </p:sp>
    </p:spTree>
    <p:extLst>
      <p:ext uri="{BB962C8B-B14F-4D97-AF65-F5344CB8AC3E}">
        <p14:creationId xmlns:p14="http://schemas.microsoft.com/office/powerpoint/2010/main" val="267707548"/>
      </p:ext>
    </p:extLst>
  </p:cSld>
  <p:clrMapOvr>
    <a:masterClrMapping/>
  </p:clrMapOvr>
  <p:transition spd="med">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755576" y="398600"/>
            <a:ext cx="7489824" cy="1079500"/>
          </a:xfrm>
        </p:spPr>
        <p:txBody>
          <a:bodyPr>
            <a:normAutofit/>
          </a:bodyPr>
          <a:lstStyle/>
          <a:p>
            <a:r>
              <a:rPr lang="fi-FI" altLang="fi-FI" sz="2800" dirty="0" smtClean="0">
                <a:ea typeface="ＭＳ Ｐゴシック" panose="020B0600070205080204" pitchFamily="34" charset="-128"/>
              </a:rPr>
              <a:t>Miksi sisäilmaongelma ei aina ratkea?</a:t>
            </a:r>
            <a:br>
              <a:rPr lang="fi-FI" altLang="fi-FI" sz="2800" dirty="0" smtClean="0">
                <a:ea typeface="ＭＳ Ｐゴシック" panose="020B0600070205080204" pitchFamily="34" charset="-128"/>
              </a:rPr>
            </a:br>
            <a:r>
              <a:rPr lang="fi-FI" altLang="fi-FI" sz="2800" dirty="0" smtClean="0">
                <a:ea typeface="ＭＳ Ｐゴシック" panose="020B0600070205080204" pitchFamily="34" charset="-128"/>
              </a:rPr>
              <a:t>- o</a:t>
            </a:r>
            <a:r>
              <a:rPr lang="fi-FI" altLang="fi-FI" sz="2800" dirty="0" smtClean="0">
                <a:ea typeface="ＭＳ Ｐゴシック" panose="020B0600070205080204" pitchFamily="34" charset="-128"/>
              </a:rPr>
              <a:t>ireilu </a:t>
            </a:r>
            <a:r>
              <a:rPr lang="fi-FI" altLang="fi-FI" sz="2800" dirty="0" smtClean="0">
                <a:ea typeface="ＭＳ Ｐゴシック" panose="020B0600070205080204" pitchFamily="34" charset="-128"/>
              </a:rPr>
              <a:t>jatkuu…</a:t>
            </a:r>
          </a:p>
        </p:txBody>
      </p:sp>
      <p:sp>
        <p:nvSpPr>
          <p:cNvPr id="7885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CE9F1AE6-64E1-4D47-B729-3EACF193EEAD}" type="slidenum">
              <a:rPr lang="en-US" altLang="fi-FI" sz="900" smtClean="0">
                <a:solidFill>
                  <a:schemeClr val="accent2"/>
                </a:solidFill>
              </a:rPr>
              <a:pPr>
                <a:spcBef>
                  <a:spcPct val="0"/>
                </a:spcBef>
                <a:buClrTx/>
                <a:buFontTx/>
                <a:buNone/>
              </a:pPr>
              <a:t>43</a:t>
            </a:fld>
            <a:endParaRPr lang="en-US" altLang="fi-FI" sz="900" dirty="0" smtClean="0">
              <a:solidFill>
                <a:schemeClr val="accent2"/>
              </a:solidFill>
            </a:endParaRPr>
          </a:p>
        </p:txBody>
      </p:sp>
      <p:sp>
        <p:nvSpPr>
          <p:cNvPr id="78851" name="Rectangle 3"/>
          <p:cNvSpPr>
            <a:spLocks noGrp="1" noChangeArrowheads="1"/>
          </p:cNvSpPr>
          <p:nvPr>
            <p:ph idx="4294967295"/>
          </p:nvPr>
        </p:nvSpPr>
        <p:spPr>
          <a:xfrm>
            <a:off x="631825" y="1988840"/>
            <a:ext cx="7957294" cy="1794443"/>
          </a:xfrm>
        </p:spPr>
        <p:style>
          <a:lnRef idx="3">
            <a:schemeClr val="lt1"/>
          </a:lnRef>
          <a:fillRef idx="1">
            <a:schemeClr val="accent1"/>
          </a:fillRef>
          <a:effectRef idx="1">
            <a:schemeClr val="accent1"/>
          </a:effectRef>
          <a:fontRef idx="minor">
            <a:schemeClr val="lt1"/>
          </a:fontRef>
        </p:style>
        <p:txBody>
          <a:bodyPr>
            <a:normAutofit/>
          </a:bodyPr>
          <a:lstStyle/>
          <a:p>
            <a:pPr marL="381000" indent="-381000">
              <a:lnSpc>
                <a:spcPct val="80000"/>
              </a:lnSpc>
              <a:buClr>
                <a:schemeClr val="bg1"/>
              </a:buClr>
              <a:buFontTx/>
              <a:buAutoNum type="arabicPeriod"/>
            </a:pPr>
            <a:endParaRPr lang="fi-FI" altLang="fi-FI" sz="1600" smtClean="0">
              <a:solidFill>
                <a:schemeClr val="bg1"/>
              </a:solidFill>
              <a:ea typeface="ＭＳ Ｐゴシック" panose="020B0600070205080204" pitchFamily="34" charset="-128"/>
              <a:cs typeface="ＭＳ Ｐゴシック" panose="020B0600070205080204" pitchFamily="34" charset="-128"/>
            </a:endParaRPr>
          </a:p>
          <a:p>
            <a:pPr marL="381000" indent="-381000">
              <a:lnSpc>
                <a:spcPct val="80000"/>
              </a:lnSpc>
              <a:buClr>
                <a:schemeClr val="bg1"/>
              </a:buClr>
              <a:buFontTx/>
              <a:buAutoNum type="arabicPeriod"/>
            </a:pPr>
            <a:r>
              <a:rPr lang="fi-FI" altLang="fi-FI" sz="1600" dirty="0" smtClean="0">
                <a:solidFill>
                  <a:schemeClr val="bg1"/>
                </a:solidFill>
                <a:ea typeface="ＭＳ Ｐゴシック" panose="020B0600070205080204" pitchFamily="34" charset="-128"/>
                <a:cs typeface="ＭＳ Ｐゴシック" panose="020B0600070205080204" pitchFamily="34" charset="-128"/>
              </a:rPr>
              <a:t>Kaikkia vaurioita ei ole kyetty paikallistamaan.</a:t>
            </a:r>
          </a:p>
          <a:p>
            <a:pPr marL="381000" indent="-381000">
              <a:lnSpc>
                <a:spcPct val="80000"/>
              </a:lnSpc>
              <a:buClr>
                <a:schemeClr val="bg1"/>
              </a:buClr>
              <a:buFontTx/>
              <a:buAutoNum type="arabicPeriod"/>
            </a:pPr>
            <a:endParaRPr lang="fi-FI" altLang="fi-FI" sz="1600" dirty="0" smtClean="0">
              <a:solidFill>
                <a:schemeClr val="bg1"/>
              </a:solidFill>
              <a:ea typeface="ＭＳ Ｐゴシック" panose="020B0600070205080204" pitchFamily="34" charset="-128"/>
              <a:cs typeface="ＭＳ Ｐゴシック" panose="020B0600070205080204" pitchFamily="34" charset="-128"/>
            </a:endParaRPr>
          </a:p>
          <a:p>
            <a:pPr marL="381000" indent="-381000">
              <a:lnSpc>
                <a:spcPct val="80000"/>
              </a:lnSpc>
              <a:buClr>
                <a:schemeClr val="bg1"/>
              </a:buClr>
              <a:buFontTx/>
              <a:buAutoNum type="arabicPeriod"/>
            </a:pPr>
            <a:r>
              <a:rPr lang="fi-FI" altLang="fi-FI" sz="1600" dirty="0" smtClean="0">
                <a:solidFill>
                  <a:schemeClr val="bg1"/>
                </a:solidFill>
                <a:ea typeface="ＭＳ Ｐゴシック" panose="020B0600070205080204" pitchFamily="34" charset="-128"/>
                <a:cs typeface="ＭＳ Ｐゴシック" panose="020B0600070205080204" pitchFamily="34" charset="-128"/>
              </a:rPr>
              <a:t>Kaikkia asiaan vaikuttavia tekijöitä ei ole selvitetty – esim. ilmavaihdon osuus.</a:t>
            </a:r>
          </a:p>
          <a:p>
            <a:pPr marL="381000" indent="-381000">
              <a:lnSpc>
                <a:spcPct val="80000"/>
              </a:lnSpc>
              <a:buClr>
                <a:schemeClr val="bg1"/>
              </a:buClr>
              <a:buFontTx/>
              <a:buAutoNum type="arabicPeriod"/>
            </a:pPr>
            <a:endParaRPr lang="fi-FI" altLang="fi-FI" sz="1600" dirty="0" smtClean="0">
              <a:solidFill>
                <a:schemeClr val="bg1"/>
              </a:solidFill>
              <a:ea typeface="ＭＳ Ｐゴシック" panose="020B0600070205080204" pitchFamily="34" charset="-128"/>
              <a:cs typeface="ＭＳ Ｐゴシック" panose="020B0600070205080204" pitchFamily="34" charset="-128"/>
            </a:endParaRPr>
          </a:p>
          <a:p>
            <a:pPr marL="381000" indent="-381000">
              <a:lnSpc>
                <a:spcPct val="80000"/>
              </a:lnSpc>
              <a:buClr>
                <a:schemeClr val="bg1"/>
              </a:buClr>
              <a:buFontTx/>
              <a:buAutoNum type="arabicPeriod"/>
            </a:pPr>
            <a:r>
              <a:rPr lang="fi-FI" altLang="fi-FI" sz="1600" dirty="0" smtClean="0">
                <a:solidFill>
                  <a:schemeClr val="bg1"/>
                </a:solidFill>
                <a:ea typeface="ＭＳ Ｐゴシック" panose="020B0600070205080204" pitchFamily="34" charset="-128"/>
                <a:cs typeface="ＭＳ Ｐゴシック" panose="020B0600070205080204" pitchFamily="34" charset="-128"/>
              </a:rPr>
              <a:t>Kaikkea ei ole korjattu.</a:t>
            </a:r>
          </a:p>
          <a:p>
            <a:pPr marL="381000" indent="-381000">
              <a:lnSpc>
                <a:spcPct val="80000"/>
              </a:lnSpc>
              <a:buClr>
                <a:schemeClr val="bg1"/>
              </a:buClr>
              <a:buFontTx/>
              <a:buNone/>
            </a:pPr>
            <a:endParaRPr lang="fi-FI" altLang="fi-FI" sz="1600" dirty="0" smtClean="0">
              <a:solidFill>
                <a:schemeClr val="bg1"/>
              </a:solidFill>
              <a:ea typeface="ＭＳ Ｐゴシック" panose="020B0600070205080204" pitchFamily="34" charset="-128"/>
              <a:cs typeface="ＭＳ Ｐゴシック" panose="020B0600070205080204" pitchFamily="34" charset="-128"/>
            </a:endParaRPr>
          </a:p>
        </p:txBody>
      </p:sp>
      <p:sp>
        <p:nvSpPr>
          <p:cNvPr id="78853" name="Text Box 4"/>
          <p:cNvSpPr txBox="1">
            <a:spLocks noChangeArrowheads="1"/>
          </p:cNvSpPr>
          <p:nvPr/>
        </p:nvSpPr>
        <p:spPr bwMode="auto">
          <a:xfrm>
            <a:off x="447675" y="3876675"/>
            <a:ext cx="184150" cy="366713"/>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sp>
        <p:nvSpPr>
          <p:cNvPr id="78854" name="Text Box 5"/>
          <p:cNvSpPr txBox="1">
            <a:spLocks noChangeArrowheads="1"/>
          </p:cNvSpPr>
          <p:nvPr/>
        </p:nvSpPr>
        <p:spPr bwMode="auto">
          <a:xfrm>
            <a:off x="596108" y="3912048"/>
            <a:ext cx="8022529" cy="830997"/>
          </a:xfrm>
          <a:prstGeom prst="rect">
            <a:avLst/>
          </a:prstGeom>
          <a:ln/>
          <a:extLst/>
        </p:spPr>
        <p:style>
          <a:lnRef idx="3">
            <a:schemeClr val="lt1"/>
          </a:lnRef>
          <a:fillRef idx="1">
            <a:schemeClr val="accent3"/>
          </a:fillRef>
          <a:effectRef idx="1">
            <a:schemeClr val="accent3"/>
          </a:effectRef>
          <a:fontRef idx="minor">
            <a:schemeClr val="lt1"/>
          </a:fontRef>
        </p:style>
        <p:txBody>
          <a:bodyPr wrap="square">
            <a:spAutoFit/>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600" dirty="0">
              <a:solidFill>
                <a:schemeClr val="bg1"/>
              </a:solidFill>
              <a:latin typeface="+mn-lt"/>
            </a:endParaRPr>
          </a:p>
          <a:p>
            <a:pPr marL="342900" indent="-342900" eaLnBrk="1" hangingPunct="1">
              <a:spcBef>
                <a:spcPct val="0"/>
              </a:spcBef>
              <a:buClrTx/>
              <a:buFont typeface="+mj-lt"/>
              <a:buAutoNum type="arabicPeriod" startAt="4"/>
            </a:pPr>
            <a:r>
              <a:rPr lang="fi-FI" altLang="fi-FI" sz="1600" dirty="0" smtClean="0">
                <a:solidFill>
                  <a:schemeClr val="bg1"/>
                </a:solidFill>
                <a:latin typeface="+mn-lt"/>
              </a:rPr>
              <a:t>Remontin </a:t>
            </a:r>
            <a:r>
              <a:rPr lang="fi-FI" altLang="fi-FI" sz="1600" dirty="0">
                <a:solidFill>
                  <a:schemeClr val="bg1"/>
                </a:solidFill>
                <a:latin typeface="+mn-lt"/>
              </a:rPr>
              <a:t>jälkeinen siivous ei ole ollut riittävän tehokas.</a:t>
            </a:r>
          </a:p>
          <a:p>
            <a:pPr eaLnBrk="1" hangingPunct="1">
              <a:spcBef>
                <a:spcPct val="0"/>
              </a:spcBef>
              <a:buClrTx/>
              <a:buFontTx/>
              <a:buNone/>
            </a:pPr>
            <a:endParaRPr lang="fi-FI" altLang="fi-FI" sz="1600" dirty="0">
              <a:solidFill>
                <a:schemeClr val="bg1"/>
              </a:solidFill>
              <a:latin typeface="+mn-lt"/>
            </a:endParaRPr>
          </a:p>
        </p:txBody>
      </p:sp>
      <p:sp>
        <p:nvSpPr>
          <p:cNvPr id="78855" name="Text Box 6"/>
          <p:cNvSpPr txBox="1">
            <a:spLocks noChangeArrowheads="1"/>
          </p:cNvSpPr>
          <p:nvPr/>
        </p:nvSpPr>
        <p:spPr bwMode="auto">
          <a:xfrm>
            <a:off x="596108" y="4902259"/>
            <a:ext cx="8022529" cy="830997"/>
          </a:xfrm>
          <a:prstGeom prst="rect">
            <a:avLst/>
          </a:prstGeom>
          <a:ln/>
          <a:extLst/>
        </p:spPr>
        <p:style>
          <a:lnRef idx="3">
            <a:schemeClr val="lt1"/>
          </a:lnRef>
          <a:fillRef idx="1">
            <a:schemeClr val="accent4"/>
          </a:fillRef>
          <a:effectRef idx="1">
            <a:schemeClr val="accent4"/>
          </a:effectRef>
          <a:fontRef idx="minor">
            <a:schemeClr val="lt1"/>
          </a:fontRef>
        </p:style>
        <p:txBody>
          <a:bodyPr wrap="square">
            <a:spAutoFit/>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600" dirty="0">
              <a:solidFill>
                <a:schemeClr val="bg1"/>
              </a:solidFill>
              <a:latin typeface="+mn-lt"/>
            </a:endParaRPr>
          </a:p>
          <a:p>
            <a:pPr marL="342900" indent="-342900" eaLnBrk="1" hangingPunct="1">
              <a:spcBef>
                <a:spcPct val="0"/>
              </a:spcBef>
              <a:buClrTx/>
              <a:buFont typeface="+mj-lt"/>
              <a:buAutoNum type="arabicPeriod" startAt="5"/>
            </a:pPr>
            <a:r>
              <a:rPr lang="fi-FI" altLang="fi-FI" sz="1600" dirty="0" smtClean="0">
                <a:solidFill>
                  <a:schemeClr val="bg1"/>
                </a:solidFill>
                <a:latin typeface="+mn-lt"/>
              </a:rPr>
              <a:t>Joku </a:t>
            </a:r>
            <a:r>
              <a:rPr lang="fi-FI" altLang="fi-FI" sz="1600" dirty="0">
                <a:solidFill>
                  <a:schemeClr val="bg1"/>
                </a:solidFill>
                <a:latin typeface="+mn-lt"/>
              </a:rPr>
              <a:t>työntekijä on yliherkistynyt.</a:t>
            </a:r>
          </a:p>
          <a:p>
            <a:pPr eaLnBrk="1" hangingPunct="1">
              <a:spcBef>
                <a:spcPct val="0"/>
              </a:spcBef>
              <a:buClrTx/>
              <a:buFontTx/>
              <a:buNone/>
            </a:pPr>
            <a:endParaRPr lang="fi-FI" altLang="fi-FI" sz="1600" dirty="0">
              <a:solidFill>
                <a:schemeClr val="bg1"/>
              </a:solidFill>
              <a:latin typeface="+mn-lt"/>
            </a:endParaRPr>
          </a:p>
        </p:txBody>
      </p:sp>
    </p:spTree>
    <p:extLst>
      <p:ext uri="{BB962C8B-B14F-4D97-AF65-F5344CB8AC3E}">
        <p14:creationId xmlns:p14="http://schemas.microsoft.com/office/powerpoint/2010/main" val="2886104305"/>
      </p:ext>
    </p:extLst>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Raportin kieliasusta</a:t>
            </a:r>
            <a:endParaRPr lang="fi-FI" dirty="0"/>
          </a:p>
        </p:txBody>
      </p:sp>
      <p:sp>
        <p:nvSpPr>
          <p:cNvPr id="3" name="Content Placeholder 2"/>
          <p:cNvSpPr>
            <a:spLocks noGrp="1"/>
          </p:cNvSpPr>
          <p:nvPr>
            <p:ph idx="1"/>
          </p:nvPr>
        </p:nvSpPr>
        <p:spPr/>
        <p:txBody>
          <a:bodyPr>
            <a:normAutofit fontScale="92500" lnSpcReduction="10000"/>
          </a:bodyPr>
          <a:lstStyle/>
          <a:p>
            <a:r>
              <a:rPr lang="fi-FI" dirty="0" smtClean="0"/>
              <a:t>Raportti on asiantuntijadokumentti.</a:t>
            </a:r>
          </a:p>
          <a:p>
            <a:r>
              <a:rPr lang="fi-FI" dirty="0" smtClean="0"/>
              <a:t>Kielen tulee olla neutraalia.</a:t>
            </a:r>
            <a:endParaRPr lang="fi-FI" dirty="0"/>
          </a:p>
          <a:p>
            <a:r>
              <a:rPr lang="fi-FI" dirty="0" smtClean="0"/>
              <a:t>Äidinkielellisesti hyvä teksti vahvistaa käsitystä siitä, että kyseessä on asiantuntijan kirjoittama raportti.</a:t>
            </a:r>
          </a:p>
          <a:p>
            <a:r>
              <a:rPr lang="fi-FI" dirty="0"/>
              <a:t>Vanhanaikainen lauserakenne on helppolukuinen: subjekti, predikaatti, objekti, väliin joku adjektiivi ja adverbi (mutta harkiten). Kovin kuvaileva kieli ei ole asiantuntijatekstiä. </a:t>
            </a:r>
          </a:p>
          <a:p>
            <a:r>
              <a:rPr lang="fi-FI" dirty="0"/>
              <a:t>Asioita ei ole syytä kirjoittaa kahteen kertaan - yksi kerta oikeassa paikassa riittää</a:t>
            </a:r>
            <a:r>
              <a:rPr lang="fi-FI" dirty="0" smtClean="0"/>
              <a:t>.</a:t>
            </a:r>
            <a:r>
              <a:rPr lang="fi-FI" dirty="0"/>
              <a:t> </a:t>
            </a:r>
          </a:p>
          <a:p>
            <a:r>
              <a:rPr lang="fi-FI" dirty="0"/>
              <a:t>Täytesanojen käytössä on hyvä olla tarkka. Myös-sana on monelle mieluinen. Onko se kuitenkaan sen sanan edellä, jota haluamme korostaa? </a:t>
            </a:r>
          </a:p>
          <a:p>
            <a:r>
              <a:rPr lang="fi-FI" dirty="0" smtClean="0"/>
              <a:t>Termien tulee olla oikein. Väärin käytetty termi nakertaa asiantuntijan uskottavuutta.</a:t>
            </a:r>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5</a:t>
            </a:fld>
            <a:endParaRPr lang="fi-FI"/>
          </a:p>
        </p:txBody>
      </p:sp>
    </p:spTree>
    <p:extLst>
      <p:ext uri="{BB962C8B-B14F-4D97-AF65-F5344CB8AC3E}">
        <p14:creationId xmlns:p14="http://schemas.microsoft.com/office/powerpoint/2010/main" val="2644343536"/>
      </p:ext>
    </p:extLst>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Raportin tiivistelmä</a:t>
            </a:r>
            <a:endParaRPr lang="fi-FI" dirty="0"/>
          </a:p>
        </p:txBody>
      </p:sp>
      <p:sp>
        <p:nvSpPr>
          <p:cNvPr id="3" name="Content Placeholder 2"/>
          <p:cNvSpPr>
            <a:spLocks noGrp="1"/>
          </p:cNvSpPr>
          <p:nvPr>
            <p:ph idx="1"/>
          </p:nvPr>
        </p:nvSpPr>
        <p:spPr/>
        <p:txBody>
          <a:bodyPr/>
          <a:lstStyle/>
          <a:p>
            <a:r>
              <a:rPr lang="fi-FI" dirty="0" smtClean="0"/>
              <a:t>Tiivistelmä on raportti pähkinänkuoressa, ei copy-</a:t>
            </a:r>
            <a:r>
              <a:rPr lang="fi-FI" dirty="0" err="1" smtClean="0"/>
              <a:t>pastettuja</a:t>
            </a:r>
            <a:r>
              <a:rPr lang="fi-FI" dirty="0" smtClean="0"/>
              <a:t> palasia raportista.</a:t>
            </a:r>
          </a:p>
          <a:p>
            <a:endParaRPr lang="fi-FI" dirty="0"/>
          </a:p>
          <a:p>
            <a:r>
              <a:rPr lang="fi-FI" dirty="0" smtClean="0"/>
              <a:t>Tiivistelmä on tärkeä sen vuoksi, että se luetaan varmasti.</a:t>
            </a:r>
          </a:p>
          <a:p>
            <a:endParaRPr lang="fi-FI" dirty="0"/>
          </a:p>
          <a:p>
            <a:r>
              <a:rPr lang="fi-FI" dirty="0" smtClean="0"/>
              <a:t>Tiivistelmästä tulee saada käsitys kokonaisuudesta ja tärkeimmistä yksityiskohdista.</a:t>
            </a:r>
          </a:p>
          <a:p>
            <a:endParaRPr lang="fi-FI" dirty="0"/>
          </a:p>
          <a:p>
            <a:r>
              <a:rPr lang="fi-FI" dirty="0" smtClean="0"/>
              <a:t>Tiivistelmän tekstin tulee olla tiivistä.</a:t>
            </a:r>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6</a:t>
            </a:fld>
            <a:endParaRPr lang="fi-FI"/>
          </a:p>
        </p:txBody>
      </p:sp>
    </p:spTree>
    <p:extLst>
      <p:ext uri="{BB962C8B-B14F-4D97-AF65-F5344CB8AC3E}">
        <p14:creationId xmlns:p14="http://schemas.microsoft.com/office/powerpoint/2010/main" val="2662590959"/>
      </p:ext>
    </p:extLst>
  </p:cSld>
  <p:clrMapOvr>
    <a:masterClrMapping/>
  </p:clrMapOvr>
  <p:transition spd="med">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Esimerkkejä tiivistelmäteksteistä: ½=1</a:t>
            </a:r>
            <a:endParaRPr lang="fi-FI" dirty="0"/>
          </a:p>
        </p:txBody>
      </p:sp>
      <p:sp>
        <p:nvSpPr>
          <p:cNvPr id="3" name="Content Placeholder 2"/>
          <p:cNvSpPr>
            <a:spLocks noGrp="1"/>
          </p:cNvSpPr>
          <p:nvPr>
            <p:ph idx="1"/>
          </p:nvPr>
        </p:nvSpPr>
        <p:spPr/>
        <p:txBody>
          <a:bodyPr/>
          <a:lstStyle/>
          <a:p>
            <a:r>
              <a:rPr lang="fi-FI" dirty="0">
                <a:solidFill>
                  <a:srgbClr val="C65C44"/>
                </a:solidFill>
              </a:rPr>
              <a:t>”Rakennuksessa havaittiin ulkoseinissä…” </a:t>
            </a:r>
            <a:r>
              <a:rPr lang="fi-FI" dirty="0"/>
              <a:t>voisi olla </a:t>
            </a:r>
            <a:r>
              <a:rPr lang="fi-FI" dirty="0">
                <a:solidFill>
                  <a:schemeClr val="accent5">
                    <a:lumMod val="75000"/>
                  </a:schemeClr>
                </a:solidFill>
              </a:rPr>
              <a:t>”Ulkoseinissä havaittiin…”</a:t>
            </a:r>
          </a:p>
          <a:p>
            <a:pPr marL="0" indent="0">
              <a:buNone/>
            </a:pPr>
            <a:r>
              <a:rPr lang="fi-FI" dirty="0"/>
              <a:t> </a:t>
            </a:r>
          </a:p>
          <a:p>
            <a:r>
              <a:rPr lang="fi-FI" dirty="0">
                <a:solidFill>
                  <a:srgbClr val="C65C44"/>
                </a:solidFill>
              </a:rPr>
              <a:t>”Paine-eroja tutkittaessa havaittiin, että osa rakennuksesta oli voimakkaasti alipaineinen…” </a:t>
            </a:r>
            <a:r>
              <a:rPr lang="fi-FI" dirty="0"/>
              <a:t>voisi olla</a:t>
            </a:r>
          </a:p>
          <a:p>
            <a:r>
              <a:rPr lang="fi-FI" dirty="0">
                <a:solidFill>
                  <a:schemeClr val="accent5">
                    <a:lumMod val="75000"/>
                  </a:schemeClr>
                </a:solidFill>
              </a:rPr>
              <a:t>”Osa rakennuksesta oli voimakkaasti alipaineinen…”</a:t>
            </a:r>
          </a:p>
          <a:p>
            <a:pPr marL="0" indent="0">
              <a:buNone/>
            </a:pPr>
            <a:r>
              <a:rPr lang="fi-FI" dirty="0"/>
              <a:t> </a:t>
            </a:r>
          </a:p>
          <a:p>
            <a:r>
              <a:rPr lang="fi-FI" dirty="0">
                <a:solidFill>
                  <a:srgbClr val="C65C44"/>
                </a:solidFill>
              </a:rPr>
              <a:t>”Ylipaineisuus päiväaikaan aiheuttaa rakenteille kohonneen kosteusrasituksen ja siten mahdollistaa mikrobikasvun syntyä ja sen olemassaolon.” </a:t>
            </a:r>
            <a:r>
              <a:rPr lang="fi-FI" dirty="0"/>
              <a:t>voisi olla </a:t>
            </a:r>
          </a:p>
          <a:p>
            <a:r>
              <a:rPr lang="fi-FI" dirty="0">
                <a:solidFill>
                  <a:schemeClr val="accent5">
                    <a:lumMod val="75000"/>
                  </a:schemeClr>
                </a:solidFill>
              </a:rPr>
              <a:t>”Päiväaikainen ylipaineisuus voi johtaa rakenteiden kostumiseen ja mikrobikasvuun.”</a:t>
            </a:r>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7</a:t>
            </a:fld>
            <a:endParaRPr lang="fi-FI"/>
          </a:p>
        </p:txBody>
      </p:sp>
    </p:spTree>
    <p:extLst>
      <p:ext uri="{BB962C8B-B14F-4D97-AF65-F5344CB8AC3E}">
        <p14:creationId xmlns:p14="http://schemas.microsoft.com/office/powerpoint/2010/main" val="298903641"/>
      </p:ext>
    </p:extLst>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Selvityksen ja tutkimusten tavoite esitetään selvästi</a:t>
            </a:r>
            <a:endParaRPr lang="fi-FI" dirty="0"/>
          </a:p>
        </p:txBody>
      </p:sp>
      <p:sp>
        <p:nvSpPr>
          <p:cNvPr id="3" name="Content Placeholder 2"/>
          <p:cNvSpPr>
            <a:spLocks noGrp="1"/>
          </p:cNvSpPr>
          <p:nvPr>
            <p:ph idx="1"/>
          </p:nvPr>
        </p:nvSpPr>
        <p:spPr/>
        <p:txBody>
          <a:bodyPr/>
          <a:lstStyle/>
          <a:p>
            <a:pPr marL="0" indent="0">
              <a:buNone/>
            </a:pPr>
            <a:r>
              <a:rPr lang="fi-FI" dirty="0" smtClean="0"/>
              <a:t>Selvityksen tavoite voi olla esimerkiksi</a:t>
            </a:r>
          </a:p>
          <a:p>
            <a:pPr>
              <a:buFont typeface="Wingdings" panose="05000000000000000000" pitchFamily="2" charset="2"/>
              <a:buChar char="Ø"/>
            </a:pPr>
            <a:endParaRPr lang="fi-FI" dirty="0"/>
          </a:p>
          <a:p>
            <a:pPr>
              <a:buFont typeface="Wingdings" panose="05000000000000000000" pitchFamily="2" charset="2"/>
              <a:buChar char="Ø"/>
            </a:pPr>
            <a:r>
              <a:rPr lang="fi-FI" dirty="0"/>
              <a:t>s</a:t>
            </a:r>
            <a:r>
              <a:rPr lang="fi-FI" dirty="0" smtClean="0"/>
              <a:t>isäilmasto-ongelman (oireiden tai koettujen työympäristöhaittojen) syiden </a:t>
            </a:r>
            <a:r>
              <a:rPr lang="fi-FI" dirty="0" smtClean="0"/>
              <a:t>selvittäminen,</a:t>
            </a:r>
            <a:endParaRPr lang="fi-FI" dirty="0" smtClean="0"/>
          </a:p>
          <a:p>
            <a:pPr>
              <a:buFont typeface="Wingdings" panose="05000000000000000000" pitchFamily="2" charset="2"/>
              <a:buChar char="Ø"/>
            </a:pPr>
            <a:r>
              <a:rPr lang="fi-FI" dirty="0"/>
              <a:t>t</a:t>
            </a:r>
            <a:r>
              <a:rPr lang="fi-FI" dirty="0" smtClean="0"/>
              <a:t>iettyä epäpuhtautta, rakennetta tai LVIS-järjestelmän osaa koskeva </a:t>
            </a:r>
            <a:r>
              <a:rPr lang="fi-FI" dirty="0" smtClean="0"/>
              <a:t>erillisselvitys,</a:t>
            </a:r>
            <a:endParaRPr lang="fi-FI" dirty="0" smtClean="0"/>
          </a:p>
          <a:p>
            <a:pPr>
              <a:buFont typeface="Wingdings" panose="05000000000000000000" pitchFamily="2" charset="2"/>
              <a:buChar char="Ø"/>
            </a:pPr>
            <a:r>
              <a:rPr lang="fi-FI" dirty="0"/>
              <a:t>k</a:t>
            </a:r>
            <a:r>
              <a:rPr lang="fi-FI" dirty="0" smtClean="0"/>
              <a:t>orjaussuunnitelmaa varten tarvittavien tietojen hankkiminen.</a:t>
            </a:r>
          </a:p>
          <a:p>
            <a:pPr>
              <a:buFont typeface="Wingdings" panose="05000000000000000000" pitchFamily="2" charset="2"/>
              <a:buChar char="Ø"/>
            </a:pPr>
            <a:endParaRPr lang="fi-FI" dirty="0" smtClean="0"/>
          </a:p>
        </p:txBody>
      </p:sp>
      <p:sp>
        <p:nvSpPr>
          <p:cNvPr id="4" name="Dian numeron paikkamerkki 3"/>
          <p:cNvSpPr>
            <a:spLocks noGrp="1"/>
          </p:cNvSpPr>
          <p:nvPr>
            <p:ph type="sldNum" sz="quarter" idx="12"/>
          </p:nvPr>
        </p:nvSpPr>
        <p:spPr/>
        <p:txBody>
          <a:bodyPr/>
          <a:lstStyle/>
          <a:p>
            <a:fld id="{49246692-9764-4796-AF2E-897E79EBAFA7}" type="slidenum">
              <a:rPr lang="fi-FI" smtClean="0"/>
              <a:pPr/>
              <a:t>8</a:t>
            </a:fld>
            <a:endParaRPr lang="fi-FI"/>
          </a:p>
        </p:txBody>
      </p:sp>
    </p:spTree>
    <p:extLst>
      <p:ext uri="{BB962C8B-B14F-4D97-AF65-F5344CB8AC3E}">
        <p14:creationId xmlns:p14="http://schemas.microsoft.com/office/powerpoint/2010/main" val="1129497320"/>
      </p:ext>
    </p:extLst>
  </p:cSld>
  <p:clrMapOvr>
    <a:masterClrMapping/>
  </p:clrMapOvr>
  <p:transition spd="med">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Esimerkkejä epäselvistä tavoitteista</a:t>
            </a:r>
            <a:endParaRPr lang="fi-FI" dirty="0"/>
          </a:p>
        </p:txBody>
      </p:sp>
      <p:sp>
        <p:nvSpPr>
          <p:cNvPr id="3" name="Content Placeholder 2"/>
          <p:cNvSpPr>
            <a:spLocks noGrp="1"/>
          </p:cNvSpPr>
          <p:nvPr>
            <p:ph idx="1"/>
          </p:nvPr>
        </p:nvSpPr>
        <p:spPr/>
        <p:txBody>
          <a:bodyPr/>
          <a:lstStyle/>
          <a:p>
            <a:endParaRPr lang="fi-FI" b="1" dirty="0" smtClean="0"/>
          </a:p>
          <a:p>
            <a:pPr marL="0" indent="0">
              <a:buNone/>
            </a:pPr>
            <a:r>
              <a:rPr lang="fi-FI" b="1" dirty="0" smtClean="0"/>
              <a:t>Mitä </a:t>
            </a:r>
            <a:r>
              <a:rPr lang="fi-FI" b="1" dirty="0"/>
              <a:t>tarkoittaa? </a:t>
            </a:r>
            <a:endParaRPr lang="fi-FI" b="1" dirty="0" smtClean="0"/>
          </a:p>
          <a:p>
            <a:endParaRPr lang="fi-FI" dirty="0"/>
          </a:p>
          <a:p>
            <a:r>
              <a:rPr lang="fi-FI" dirty="0"/>
              <a:t>”Tutkimuksen tavoite on sisäilman laadun selvitys ja todentaminen</a:t>
            </a:r>
            <a:r>
              <a:rPr lang="fi-FI" dirty="0" smtClean="0"/>
              <a:t>.”</a:t>
            </a:r>
          </a:p>
          <a:p>
            <a:endParaRPr lang="fi-FI" dirty="0"/>
          </a:p>
          <a:p>
            <a:r>
              <a:rPr lang="fi-FI" dirty="0"/>
              <a:t>”…keskeisimmät selvitettävät asiat tutkimuksessa ovat: ala-, </a:t>
            </a:r>
            <a:r>
              <a:rPr lang="fi-FI" dirty="0" err="1" smtClean="0"/>
              <a:t>ylä</a:t>
            </a:r>
            <a:r>
              <a:rPr lang="fi-FI" dirty="0" smtClean="0"/>
              <a:t>- </a:t>
            </a:r>
            <a:r>
              <a:rPr lang="fi-FI" dirty="0"/>
              <a:t>ja välipohjarakenteiden sekä ulkoseinärakenteiden kosteus- ja lämpöteknisen toiminnan </a:t>
            </a:r>
            <a:r>
              <a:rPr lang="fi-FI" dirty="0" smtClean="0"/>
              <a:t>selvittäminen…”</a:t>
            </a:r>
            <a:endParaRPr lang="fi-FI" dirty="0"/>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9</a:t>
            </a:fld>
            <a:endParaRPr lang="fi-FI"/>
          </a:p>
        </p:txBody>
      </p:sp>
    </p:spTree>
    <p:extLst>
      <p:ext uri="{BB962C8B-B14F-4D97-AF65-F5344CB8AC3E}">
        <p14:creationId xmlns:p14="http://schemas.microsoft.com/office/powerpoint/2010/main" val="924993935"/>
      </p:ext>
    </p:extLst>
  </p:cSld>
  <p:clrMapOvr>
    <a:masterClrMapping/>
  </p:clrMapOvr>
  <p:transition spd="med">
    <p:wipe/>
  </p:transition>
  <p:timing>
    <p:tnLst>
      <p:par>
        <p:cTn id="1" dur="indefinite" restart="never" nodeType="tmRoot"/>
      </p:par>
    </p:tnLst>
  </p:timing>
</p:sld>
</file>

<file path=ppt/theme/theme1.xml><?xml version="1.0" encoding="utf-8"?>
<a:theme xmlns:a="http://schemas.openxmlformats.org/drawingml/2006/main" name="KoHo">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Kosteus ja hometalko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KoHo.potx</Template>
  <TotalTime>1983</TotalTime>
  <Words>2575</Words>
  <Application>Microsoft Macintosh PowerPoint</Application>
  <PresentationFormat>Näytössä katseltava diaesitys (4:3)</PresentationFormat>
  <Paragraphs>389</Paragraphs>
  <Slides>43</Slides>
  <Notes>2</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43</vt:i4>
      </vt:variant>
    </vt:vector>
  </HeadingPairs>
  <TitlesOfParts>
    <vt:vector size="49" baseType="lpstr">
      <vt:lpstr>Georgia</vt:lpstr>
      <vt:lpstr>ＭＳ Ｐゴシック</vt:lpstr>
      <vt:lpstr>Verdana</vt:lpstr>
      <vt:lpstr>Wingdings</vt:lpstr>
      <vt:lpstr>Arial</vt:lpstr>
      <vt:lpstr>KoHo</vt:lpstr>
      <vt:lpstr>4.6 RAPORTOINTI: ESIMERKKINÄ MIKROBIT analyysituloksen raportointi kokonaisuuden raportointi johtopäätösten teko</vt:lpstr>
      <vt:lpstr>Saatteeksi opetusmateriaalin käyttöön</vt:lpstr>
      <vt:lpstr>Sisällysluettelo</vt:lpstr>
      <vt:lpstr>Raportin yleisrakenne</vt:lpstr>
      <vt:lpstr>Raportin kieliasusta</vt:lpstr>
      <vt:lpstr>Raportin tiivistelmä</vt:lpstr>
      <vt:lpstr>Esimerkkejä tiivistelmäteksteistä: ½=1</vt:lpstr>
      <vt:lpstr>Selvityksen ja tutkimusten tavoite esitetään selvästi</vt:lpstr>
      <vt:lpstr>Esimerkkejä epäselvistä tavoitteista</vt:lpstr>
      <vt:lpstr>Selvityksestä laadittava raportin sisältö</vt:lpstr>
      <vt:lpstr>Taustatietojen raportointi</vt:lpstr>
      <vt:lpstr>Esimerkkejä taustatietojen raportoinnista</vt:lpstr>
      <vt:lpstr>Tutkimusmenetelmien ja raja-arvojen raportointi</vt:lpstr>
      <vt:lpstr>Esimerkkejä menetelmäosuudesta Suorittaa? </vt:lpstr>
      <vt:lpstr>Tulosten raportointi</vt:lpstr>
      <vt:lpstr>Mikrobitulosten tulkinnan yleislinjat</vt:lpstr>
      <vt:lpstr>Mikrobitulosten tulkinta</vt:lpstr>
      <vt:lpstr>Ilmanäytteiden mikrobitulosten tulkintaperiaatteet</vt:lpstr>
      <vt:lpstr>Pintanäytteen mikrobitulosten tulkintaperiaatteet</vt:lpstr>
      <vt:lpstr>"Hyvät" näytteet –hyvät tulokset</vt:lpstr>
      <vt:lpstr>Mikrobitulosten tulkinta </vt:lpstr>
      <vt:lpstr>Mikrobitulosten perusteella tehtävien suositusten yleislinjat</vt:lpstr>
      <vt:lpstr>Ilmanäytteet vs. pintanäytteet IA 2002 Vol 1 s. 420 (1)</vt:lpstr>
      <vt:lpstr>Esimerkkejä tulosten raportoinnista 1/6</vt:lpstr>
      <vt:lpstr>Esimerkkejä tulosten raportoinnista 2/6</vt:lpstr>
      <vt:lpstr>Esimerkkejä tulosten raportoinnista 3/6</vt:lpstr>
      <vt:lpstr>Esimerkkejä tulosten raportoinnista 4/6</vt:lpstr>
      <vt:lpstr>Esimerkkejä tulosten raportoinnista 5/6 Miksi ”taso” tarvitaan?</vt:lpstr>
      <vt:lpstr>Esimerkkejä tulosten raportoinnista  6/6 Miksi ”taso” tarvitaan?</vt:lpstr>
      <vt:lpstr>Johtopäätökset</vt:lpstr>
      <vt:lpstr>Käytännössä eteen tulleita kysymyksiä</vt:lpstr>
      <vt:lpstr>1. Mikä merkitys on ryömintätilan tai maanvaraisen laatan alla olevasta maaperästä otetun materiaalinäytteen mikrobianalyysin tuloksella ?</vt:lpstr>
      <vt:lpstr>2. Mikä merkitys on ulkoseinän eristeestä otetun materiaalinäytteen mikrobianalyysin tuloksella, kun näyte on otettu a. eristeen ulkopinnasta tai b. eristeen sisäpinnasta?</vt:lpstr>
      <vt:lpstr>3. Mikä merkitys on ikkunapuitteiden eristeestä otetun materiaalinäytteen mikrobianalyysin tuloksella?</vt:lpstr>
      <vt:lpstr>4. Mikä merkitys on yläpohjan eristeen yläpinnasta (a) tai alapinnasta (b) otetun materiaalinäytteen mikrobianalyysin tuloksella?</vt:lpstr>
      <vt:lpstr>5. Mikä merkitys on vanhojen välipohjien orgaanisista eristeistä otettujen materiaalinäytteiden mikrobianalyysien tuloksilla?</vt:lpstr>
      <vt:lpstr>6. Mikä merkitys on valesokkelin alaohjauspuusta tai kipsilevystä tms. otetun materiaalinäytteen mikrobianalyysin tuloksella?</vt:lpstr>
      <vt:lpstr>Toimenpidesuositukset</vt:lpstr>
      <vt:lpstr>Toimenpidesuositukset</vt:lpstr>
      <vt:lpstr>Esimerkki huonosta toimenpidesuosituksesta</vt:lpstr>
      <vt:lpstr>”Huomioida” toimenpidesuosituksissa</vt:lpstr>
      <vt:lpstr>Suositusten yleislinjat</vt:lpstr>
      <vt:lpstr>Miksi sisäilmaongelma ei aina ratkea? - oireilu jatkuu…</vt:lpstr>
    </vt:vector>
  </TitlesOfParts>
  <Manager>Ympäristöministeriö</Manager>
  <Company>aidema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Aija Kaijärvi</dc:creator>
  <cp:lastModifiedBy>Aija Kaijärvi</cp:lastModifiedBy>
  <cp:revision>83</cp:revision>
  <cp:lastPrinted>2011-02-08T13:57:01Z</cp:lastPrinted>
  <dcterms:created xsi:type="dcterms:W3CDTF">2012-09-14T08:23:56Z</dcterms:created>
  <dcterms:modified xsi:type="dcterms:W3CDTF">2016-06-14T10:34:08Z</dcterms:modified>
</cp:coreProperties>
</file>