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6" r:id="rId2"/>
  </p:sldMasterIdLst>
  <p:notesMasterIdLst>
    <p:notesMasterId r:id="rId130"/>
  </p:notesMasterIdLst>
  <p:handoutMasterIdLst>
    <p:handoutMasterId r:id="rId131"/>
  </p:handoutMasterIdLst>
  <p:sldIdLst>
    <p:sldId id="256" r:id="rId3"/>
    <p:sldId id="468" r:id="rId4"/>
    <p:sldId id="469" r:id="rId5"/>
    <p:sldId id="470" r:id="rId6"/>
    <p:sldId id="452" r:id="rId7"/>
    <p:sldId id="259" r:id="rId8"/>
    <p:sldId id="455" r:id="rId9"/>
    <p:sldId id="395" r:id="rId10"/>
    <p:sldId id="446" r:id="rId11"/>
    <p:sldId id="396" r:id="rId12"/>
    <p:sldId id="451" r:id="rId13"/>
    <p:sldId id="456" r:id="rId14"/>
    <p:sldId id="398" r:id="rId15"/>
    <p:sldId id="399" r:id="rId16"/>
    <p:sldId id="400" r:id="rId17"/>
    <p:sldId id="401" r:id="rId18"/>
    <p:sldId id="402" r:id="rId19"/>
    <p:sldId id="403" r:id="rId20"/>
    <p:sldId id="404" r:id="rId21"/>
    <p:sldId id="457" r:id="rId22"/>
    <p:sldId id="405" r:id="rId23"/>
    <p:sldId id="406" r:id="rId24"/>
    <p:sldId id="407" r:id="rId25"/>
    <p:sldId id="408" r:id="rId26"/>
    <p:sldId id="409" r:id="rId27"/>
    <p:sldId id="410" r:id="rId28"/>
    <p:sldId id="411" r:id="rId29"/>
    <p:sldId id="412" r:id="rId30"/>
    <p:sldId id="413" r:id="rId31"/>
    <p:sldId id="414" r:id="rId32"/>
    <p:sldId id="415" r:id="rId33"/>
    <p:sldId id="416" r:id="rId34"/>
    <p:sldId id="417" r:id="rId35"/>
    <p:sldId id="436" r:id="rId36"/>
    <p:sldId id="442" r:id="rId37"/>
    <p:sldId id="418" r:id="rId38"/>
    <p:sldId id="419" r:id="rId39"/>
    <p:sldId id="420" r:id="rId40"/>
    <p:sldId id="437" r:id="rId41"/>
    <p:sldId id="438" r:id="rId42"/>
    <p:sldId id="441" r:id="rId43"/>
    <p:sldId id="439" r:id="rId44"/>
    <p:sldId id="458" r:id="rId45"/>
    <p:sldId id="421" r:id="rId46"/>
    <p:sldId id="422" r:id="rId47"/>
    <p:sldId id="423" r:id="rId48"/>
    <p:sldId id="427" r:id="rId49"/>
    <p:sldId id="428" r:id="rId50"/>
    <p:sldId id="429" r:id="rId51"/>
    <p:sldId id="430" r:id="rId52"/>
    <p:sldId id="431" r:id="rId53"/>
    <p:sldId id="432" r:id="rId54"/>
    <p:sldId id="433" r:id="rId55"/>
    <p:sldId id="434" r:id="rId56"/>
    <p:sldId id="435" r:id="rId57"/>
    <p:sldId id="443" r:id="rId58"/>
    <p:sldId id="260" r:id="rId59"/>
    <p:sldId id="261" r:id="rId60"/>
    <p:sldId id="262" r:id="rId61"/>
    <p:sldId id="263" r:id="rId62"/>
    <p:sldId id="444" r:id="rId63"/>
    <p:sldId id="264" r:id="rId64"/>
    <p:sldId id="265" r:id="rId65"/>
    <p:sldId id="266" r:id="rId66"/>
    <p:sldId id="267" r:id="rId67"/>
    <p:sldId id="268" r:id="rId68"/>
    <p:sldId id="445" r:id="rId69"/>
    <p:sldId id="277" r:id="rId70"/>
    <p:sldId id="465" r:id="rId71"/>
    <p:sldId id="279" r:id="rId72"/>
    <p:sldId id="280" r:id="rId73"/>
    <p:sldId id="379" r:id="rId74"/>
    <p:sldId id="281" r:id="rId75"/>
    <p:sldId id="282" r:id="rId76"/>
    <p:sldId id="283" r:id="rId77"/>
    <p:sldId id="284" r:id="rId78"/>
    <p:sldId id="285" r:id="rId79"/>
    <p:sldId id="289" r:id="rId80"/>
    <p:sldId id="286" r:id="rId81"/>
    <p:sldId id="290" r:id="rId82"/>
    <p:sldId id="291" r:id="rId83"/>
    <p:sldId id="450" r:id="rId84"/>
    <p:sldId id="293" r:id="rId85"/>
    <p:sldId id="294" r:id="rId86"/>
    <p:sldId id="381" r:id="rId87"/>
    <p:sldId id="301" r:id="rId88"/>
    <p:sldId id="302" r:id="rId89"/>
    <p:sldId id="303" r:id="rId90"/>
    <p:sldId id="304" r:id="rId91"/>
    <p:sldId id="305" r:id="rId92"/>
    <p:sldId id="382" r:id="rId93"/>
    <p:sldId id="306" r:id="rId94"/>
    <p:sldId id="307" r:id="rId95"/>
    <p:sldId id="383" r:id="rId96"/>
    <p:sldId id="459" r:id="rId97"/>
    <p:sldId id="460" r:id="rId98"/>
    <p:sldId id="309" r:id="rId99"/>
    <p:sldId id="310" r:id="rId100"/>
    <p:sldId id="311" r:id="rId101"/>
    <p:sldId id="463" r:id="rId102"/>
    <p:sldId id="312" r:id="rId103"/>
    <p:sldId id="313" r:id="rId104"/>
    <p:sldId id="314" r:id="rId105"/>
    <p:sldId id="315" r:id="rId106"/>
    <p:sldId id="464" r:id="rId107"/>
    <p:sldId id="317" r:id="rId108"/>
    <p:sldId id="318" r:id="rId109"/>
    <p:sldId id="386" r:id="rId110"/>
    <p:sldId id="319" r:id="rId111"/>
    <p:sldId id="320" r:id="rId112"/>
    <p:sldId id="461" r:id="rId113"/>
    <p:sldId id="462" r:id="rId114"/>
    <p:sldId id="377" r:id="rId115"/>
    <p:sldId id="390" r:id="rId116"/>
    <p:sldId id="391" r:id="rId117"/>
    <p:sldId id="392" r:id="rId118"/>
    <p:sldId id="393" r:id="rId119"/>
    <p:sldId id="388" r:id="rId120"/>
    <p:sldId id="349" r:id="rId121"/>
    <p:sldId id="389" r:id="rId122"/>
    <p:sldId id="351" r:id="rId123"/>
    <p:sldId id="466" r:id="rId124"/>
    <p:sldId id="467" r:id="rId125"/>
    <p:sldId id="355" r:id="rId126"/>
    <p:sldId id="356" r:id="rId127"/>
    <p:sldId id="357" r:id="rId128"/>
    <p:sldId id="361" r:id="rId129"/>
  </p:sldIdLst>
  <p:sldSz cx="9144000" cy="6858000" type="screen4x3"/>
  <p:notesSz cx="7102475" cy="102346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8">
          <p15:clr>
            <a:srgbClr val="A4A3A4"/>
          </p15:clr>
        </p15:guide>
        <p15:guide id="2" orient="horz" pos="3793">
          <p15:clr>
            <a:srgbClr val="A4A3A4"/>
          </p15:clr>
        </p15:guide>
        <p15:guide id="3" orient="horz" pos="1026">
          <p15:clr>
            <a:srgbClr val="A4A3A4"/>
          </p15:clr>
        </p15:guide>
        <p15:guide id="4" orient="horz" pos="890">
          <p15:clr>
            <a:srgbClr val="A4A3A4"/>
          </p15:clr>
        </p15:guide>
        <p15:guide id="5" orient="horz" pos="210">
          <p15:clr>
            <a:srgbClr val="A4A3A4"/>
          </p15:clr>
        </p15:guide>
        <p15:guide id="6" orient="horz" pos="1842">
          <p15:clr>
            <a:srgbClr val="A4A3A4"/>
          </p15:clr>
        </p15:guide>
        <p15:guide id="7" orient="horz" pos="2840">
          <p15:clr>
            <a:srgbClr val="A4A3A4"/>
          </p15:clr>
        </p15:guide>
        <p15:guide id="8" pos="3243">
          <p15:clr>
            <a:srgbClr val="A4A3A4"/>
          </p15:clr>
        </p15:guide>
        <p15:guide id="9" pos="5239">
          <p15:clr>
            <a:srgbClr val="A4A3A4"/>
          </p15:clr>
        </p15:guide>
        <p15:guide id="10" pos="521">
          <p15:clr>
            <a:srgbClr val="A4A3A4"/>
          </p15:clr>
        </p15:guide>
        <p15:guide id="11" pos="5556">
          <p15:clr>
            <a:srgbClr val="A4A3A4"/>
          </p15:clr>
        </p15:guide>
        <p15:guide id="12" pos="249">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97D"/>
    <a:srgbClr val="E4FDFE"/>
    <a:srgbClr val="C65C44"/>
    <a:srgbClr val="00B2A9"/>
    <a:srgbClr val="95B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12" autoAdjust="0"/>
    <p:restoredTop sz="94434" autoAdjust="0"/>
  </p:normalViewPr>
  <p:slideViewPr>
    <p:cSldViewPr showGuides="1">
      <p:cViewPr varScale="1">
        <p:scale>
          <a:sx n="132" d="100"/>
          <a:sy n="132" d="100"/>
        </p:scale>
        <p:origin x="1116" y="132"/>
      </p:cViewPr>
      <p:guideLst>
        <p:guide orient="horz" pos="2478"/>
        <p:guide orient="horz" pos="3793"/>
        <p:guide orient="horz" pos="1026"/>
        <p:guide orient="horz" pos="890"/>
        <p:guide orient="horz" pos="210"/>
        <p:guide orient="horz" pos="1842"/>
        <p:guide orient="horz" pos="2840"/>
        <p:guide pos="3243"/>
        <p:guide pos="5239"/>
        <p:guide pos="521"/>
        <p:guide pos="5556"/>
        <p:guide pos="249"/>
      </p:guideLst>
    </p:cSldViewPr>
  </p:slideViewPr>
  <p:notesTextViewPr>
    <p:cViewPr>
      <p:scale>
        <a:sx n="100" d="100"/>
        <a:sy n="100" d="100"/>
      </p:scale>
      <p:origin x="0" y="0"/>
    </p:cViewPr>
  </p:notesTextViewPr>
  <p:sorterViewPr>
    <p:cViewPr>
      <p:scale>
        <a:sx n="90" d="100"/>
        <a:sy n="90" d="100"/>
      </p:scale>
      <p:origin x="0" y="-48348"/>
    </p:cViewPr>
  </p:sorterViewPr>
  <p:notesViewPr>
    <p:cSldViewPr showGuides="1">
      <p:cViewPr varScale="1">
        <p:scale>
          <a:sx n="83" d="100"/>
          <a:sy n="83" d="100"/>
        </p:scale>
        <p:origin x="-3108" y="-84"/>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openxmlformats.org/officeDocument/2006/relationships/oleObject" Target="file:///E:\VEPI\Palvelu\2014\Kirurgian%20polik.,%20ISSHP\TTL_m123\Kirurgian%20polik_12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mn-lt"/>
                <a:ea typeface="+mn-ea"/>
                <a:cs typeface="+mn-cs"/>
              </a:defRPr>
            </a:pPr>
            <a:r>
              <a:rPr lang="fi-FI" sz="1200" b="0" baseline="0" dirty="0" smtClean="0"/>
              <a:t>p</a:t>
            </a:r>
            <a:r>
              <a:rPr lang="fi-FI" sz="1200" baseline="0" dirty="0" smtClean="0"/>
              <a:t>aine-eron </a:t>
            </a:r>
            <a:r>
              <a:rPr lang="fi-FI" sz="1200" baseline="0" dirty="0"/>
              <a:t>seurantamittaus 9.5. - 16.5.2014</a:t>
            </a:r>
            <a:endParaRPr lang="fi-FI" sz="1200" dirty="0"/>
          </a:p>
        </c:rich>
      </c:tx>
      <c:layout>
        <c:manualLayout>
          <c:xMode val="edge"/>
          <c:yMode val="edge"/>
          <c:x val="0.30809018664333632"/>
          <c:y val="4.087319420648073E-2"/>
        </c:manualLayout>
      </c:layout>
      <c:overlay val="0"/>
      <c:spPr>
        <a:noFill/>
        <a:ln>
          <a:noFill/>
        </a:ln>
        <a:effectLst/>
      </c:spPr>
    </c:title>
    <c:autoTitleDeleted val="0"/>
    <c:plotArea>
      <c:layout/>
      <c:scatterChart>
        <c:scatterStyle val="smoothMarker"/>
        <c:varyColors val="0"/>
        <c:ser>
          <c:idx val="0"/>
          <c:order val="0"/>
          <c:tx>
            <c:strRef>
              <c:f>'Dataset 1'!$B$1</c:f>
              <c:strCache>
                <c:ptCount val="1"/>
                <c:pt idx="0">
                  <c:v>Huone 46, Paine-ero, ulkoilma</c:v>
                </c:pt>
              </c:strCache>
            </c:strRef>
          </c:tx>
          <c:spPr>
            <a:ln w="19050" cap="rnd">
              <a:solidFill>
                <a:schemeClr val="accent1"/>
              </a:solidFill>
              <a:round/>
            </a:ln>
            <a:effectLst/>
          </c:spPr>
          <c:marker>
            <c:symbol val="none"/>
          </c:marker>
          <c:xVal>
            <c:numRef>
              <c:f>'Dataset 1'!$A$2:$A$802</c:f>
              <c:numCache>
                <c:formatCode>d\.m\.yy\ h:mm;@</c:formatCode>
                <c:ptCount val="801"/>
                <c:pt idx="0">
                  <c:v>41768.666666666664</c:v>
                </c:pt>
                <c:pt idx="1">
                  <c:v>41768.676042523148</c:v>
                </c:pt>
                <c:pt idx="2">
                  <c:v>41768.685418379631</c:v>
                </c:pt>
                <c:pt idx="3">
                  <c:v>41768.694794236108</c:v>
                </c:pt>
                <c:pt idx="4">
                  <c:v>41768.704170092591</c:v>
                </c:pt>
                <c:pt idx="5">
                  <c:v>41768.713545949075</c:v>
                </c:pt>
                <c:pt idx="6">
                  <c:v>41768.722921805558</c:v>
                </c:pt>
                <c:pt idx="7">
                  <c:v>41768.732297662034</c:v>
                </c:pt>
                <c:pt idx="8">
                  <c:v>41768.741673518518</c:v>
                </c:pt>
                <c:pt idx="9">
                  <c:v>41768.751049375001</c:v>
                </c:pt>
                <c:pt idx="10">
                  <c:v>41768.760425231485</c:v>
                </c:pt>
                <c:pt idx="11">
                  <c:v>41768.769801087961</c:v>
                </c:pt>
                <c:pt idx="12">
                  <c:v>41768.779176944445</c:v>
                </c:pt>
                <c:pt idx="13">
                  <c:v>41768.788552800928</c:v>
                </c:pt>
                <c:pt idx="14">
                  <c:v>41768.797928657405</c:v>
                </c:pt>
                <c:pt idx="15">
                  <c:v>41768.807304513888</c:v>
                </c:pt>
                <c:pt idx="16">
                  <c:v>41768.816680370372</c:v>
                </c:pt>
                <c:pt idx="17">
                  <c:v>41768.826056226855</c:v>
                </c:pt>
                <c:pt idx="18">
                  <c:v>41768.835432083331</c:v>
                </c:pt>
                <c:pt idx="19">
                  <c:v>41768.844807939815</c:v>
                </c:pt>
                <c:pt idx="20">
                  <c:v>41768.854183796298</c:v>
                </c:pt>
                <c:pt idx="21">
                  <c:v>41768.863559652775</c:v>
                </c:pt>
                <c:pt idx="22">
                  <c:v>41768.872935509258</c:v>
                </c:pt>
                <c:pt idx="23">
                  <c:v>41768.882311365742</c:v>
                </c:pt>
                <c:pt idx="24">
                  <c:v>41768.891687222225</c:v>
                </c:pt>
                <c:pt idx="25">
                  <c:v>41768.901063078702</c:v>
                </c:pt>
                <c:pt idx="26">
                  <c:v>41768.910438935185</c:v>
                </c:pt>
                <c:pt idx="27">
                  <c:v>41768.919814791669</c:v>
                </c:pt>
                <c:pt idx="28">
                  <c:v>41768.929190648145</c:v>
                </c:pt>
                <c:pt idx="29">
                  <c:v>41768.938566504628</c:v>
                </c:pt>
                <c:pt idx="30">
                  <c:v>41768.947942361112</c:v>
                </c:pt>
                <c:pt idx="31">
                  <c:v>41768.957318217595</c:v>
                </c:pt>
                <c:pt idx="32">
                  <c:v>41768.966694074072</c:v>
                </c:pt>
                <c:pt idx="33">
                  <c:v>41768.976069930555</c:v>
                </c:pt>
                <c:pt idx="34">
                  <c:v>41768.985445787039</c:v>
                </c:pt>
                <c:pt idx="35">
                  <c:v>41768.994821643515</c:v>
                </c:pt>
                <c:pt idx="36">
                  <c:v>41769.004197499999</c:v>
                </c:pt>
                <c:pt idx="37">
                  <c:v>41769.013573356482</c:v>
                </c:pt>
                <c:pt idx="38">
                  <c:v>41769.022949212966</c:v>
                </c:pt>
                <c:pt idx="39">
                  <c:v>41769.032325069442</c:v>
                </c:pt>
                <c:pt idx="40">
                  <c:v>41769.041700925925</c:v>
                </c:pt>
                <c:pt idx="41">
                  <c:v>41769.051076782409</c:v>
                </c:pt>
                <c:pt idx="42">
                  <c:v>41769.060452638892</c:v>
                </c:pt>
                <c:pt idx="43">
                  <c:v>41769.069828495369</c:v>
                </c:pt>
                <c:pt idx="44">
                  <c:v>41769.079204351852</c:v>
                </c:pt>
                <c:pt idx="45">
                  <c:v>41769.088580208336</c:v>
                </c:pt>
                <c:pt idx="46">
                  <c:v>41769.097956064812</c:v>
                </c:pt>
                <c:pt idx="47">
                  <c:v>41769.107331921296</c:v>
                </c:pt>
                <c:pt idx="48">
                  <c:v>41769.116707777779</c:v>
                </c:pt>
                <c:pt idx="49">
                  <c:v>41769.126083634263</c:v>
                </c:pt>
                <c:pt idx="50">
                  <c:v>41769.135459490739</c:v>
                </c:pt>
                <c:pt idx="51">
                  <c:v>41769.144835347222</c:v>
                </c:pt>
                <c:pt idx="52">
                  <c:v>41769.154211203706</c:v>
                </c:pt>
                <c:pt idx="53">
                  <c:v>41769.163587060182</c:v>
                </c:pt>
                <c:pt idx="54">
                  <c:v>41769.172962916666</c:v>
                </c:pt>
                <c:pt idx="55">
                  <c:v>41769.182338773149</c:v>
                </c:pt>
                <c:pt idx="56">
                  <c:v>41769.191714629633</c:v>
                </c:pt>
                <c:pt idx="57">
                  <c:v>41769.201090486109</c:v>
                </c:pt>
                <c:pt idx="58">
                  <c:v>41769.210466342593</c:v>
                </c:pt>
                <c:pt idx="59">
                  <c:v>41769.219842199076</c:v>
                </c:pt>
                <c:pt idx="60">
                  <c:v>41769.229218055552</c:v>
                </c:pt>
                <c:pt idx="61">
                  <c:v>41769.238593912036</c:v>
                </c:pt>
                <c:pt idx="62">
                  <c:v>41769.247969768519</c:v>
                </c:pt>
                <c:pt idx="63">
                  <c:v>41769.257345625003</c:v>
                </c:pt>
                <c:pt idx="64">
                  <c:v>41769.266721481479</c:v>
                </c:pt>
                <c:pt idx="65">
                  <c:v>41769.276097337963</c:v>
                </c:pt>
                <c:pt idx="66">
                  <c:v>41769.285473194446</c:v>
                </c:pt>
                <c:pt idx="67">
                  <c:v>41769.294849050922</c:v>
                </c:pt>
                <c:pt idx="68">
                  <c:v>41769.304224907406</c:v>
                </c:pt>
                <c:pt idx="69">
                  <c:v>41769.31360076389</c:v>
                </c:pt>
                <c:pt idx="70">
                  <c:v>41769.322976620373</c:v>
                </c:pt>
                <c:pt idx="71">
                  <c:v>41769.332352476849</c:v>
                </c:pt>
                <c:pt idx="72">
                  <c:v>41769.341728333333</c:v>
                </c:pt>
                <c:pt idx="73">
                  <c:v>41769.351104189816</c:v>
                </c:pt>
                <c:pt idx="74">
                  <c:v>41769.3604800463</c:v>
                </c:pt>
                <c:pt idx="75">
                  <c:v>41769.369855902776</c:v>
                </c:pt>
                <c:pt idx="76">
                  <c:v>41769.37923175926</c:v>
                </c:pt>
                <c:pt idx="77">
                  <c:v>41769.388607615743</c:v>
                </c:pt>
                <c:pt idx="78">
                  <c:v>41769.397983472219</c:v>
                </c:pt>
                <c:pt idx="79">
                  <c:v>41769.407359328703</c:v>
                </c:pt>
                <c:pt idx="80">
                  <c:v>41769.416735185187</c:v>
                </c:pt>
                <c:pt idx="81">
                  <c:v>41769.42611104167</c:v>
                </c:pt>
                <c:pt idx="82">
                  <c:v>41769.435486898146</c:v>
                </c:pt>
                <c:pt idx="83">
                  <c:v>41769.44486275463</c:v>
                </c:pt>
                <c:pt idx="84">
                  <c:v>41769.454238611113</c:v>
                </c:pt>
                <c:pt idx="85">
                  <c:v>41769.46361446759</c:v>
                </c:pt>
                <c:pt idx="86">
                  <c:v>41769.472990324073</c:v>
                </c:pt>
                <c:pt idx="87">
                  <c:v>41769.482366180557</c:v>
                </c:pt>
                <c:pt idx="88">
                  <c:v>41769.49174203704</c:v>
                </c:pt>
                <c:pt idx="89">
                  <c:v>41769.501117893516</c:v>
                </c:pt>
                <c:pt idx="90">
                  <c:v>41769.51049375</c:v>
                </c:pt>
                <c:pt idx="91">
                  <c:v>41769.519869606484</c:v>
                </c:pt>
                <c:pt idx="92">
                  <c:v>41769.52924546296</c:v>
                </c:pt>
                <c:pt idx="93">
                  <c:v>41769.538621319443</c:v>
                </c:pt>
                <c:pt idx="94">
                  <c:v>41769.547997175927</c:v>
                </c:pt>
                <c:pt idx="95">
                  <c:v>41769.55737303241</c:v>
                </c:pt>
                <c:pt idx="96">
                  <c:v>41769.566748888887</c:v>
                </c:pt>
                <c:pt idx="97">
                  <c:v>41769.57612474537</c:v>
                </c:pt>
                <c:pt idx="98">
                  <c:v>41769.585500601854</c:v>
                </c:pt>
                <c:pt idx="99">
                  <c:v>41769.59487645833</c:v>
                </c:pt>
                <c:pt idx="100">
                  <c:v>41769.604252314813</c:v>
                </c:pt>
                <c:pt idx="101">
                  <c:v>41769.613628171297</c:v>
                </c:pt>
                <c:pt idx="102">
                  <c:v>41769.623004027781</c:v>
                </c:pt>
                <c:pt idx="103">
                  <c:v>41769.632379884257</c:v>
                </c:pt>
                <c:pt idx="104">
                  <c:v>41769.64175574074</c:v>
                </c:pt>
                <c:pt idx="105">
                  <c:v>41769.651131597224</c:v>
                </c:pt>
                <c:pt idx="106">
                  <c:v>41769.6605074537</c:v>
                </c:pt>
                <c:pt idx="107">
                  <c:v>41769.669883310184</c:v>
                </c:pt>
                <c:pt idx="108">
                  <c:v>41769.679259166667</c:v>
                </c:pt>
                <c:pt idx="109">
                  <c:v>41769.688635023151</c:v>
                </c:pt>
                <c:pt idx="110">
                  <c:v>41769.698010879627</c:v>
                </c:pt>
                <c:pt idx="111">
                  <c:v>41769.70738673611</c:v>
                </c:pt>
                <c:pt idx="112">
                  <c:v>41769.716762592594</c:v>
                </c:pt>
                <c:pt idx="113">
                  <c:v>41769.726138449078</c:v>
                </c:pt>
                <c:pt idx="114">
                  <c:v>41769.735514305554</c:v>
                </c:pt>
                <c:pt idx="115">
                  <c:v>41769.744890162037</c:v>
                </c:pt>
                <c:pt idx="116">
                  <c:v>41769.754266018521</c:v>
                </c:pt>
                <c:pt idx="117">
                  <c:v>41769.763641874997</c:v>
                </c:pt>
                <c:pt idx="118">
                  <c:v>41769.773017731481</c:v>
                </c:pt>
                <c:pt idx="119">
                  <c:v>41769.782393587964</c:v>
                </c:pt>
                <c:pt idx="120">
                  <c:v>41769.791769444448</c:v>
                </c:pt>
                <c:pt idx="121">
                  <c:v>41769.801145300924</c:v>
                </c:pt>
                <c:pt idx="122">
                  <c:v>41769.810521157407</c:v>
                </c:pt>
                <c:pt idx="123">
                  <c:v>41769.819897013891</c:v>
                </c:pt>
                <c:pt idx="124">
                  <c:v>41769.829272870367</c:v>
                </c:pt>
                <c:pt idx="125">
                  <c:v>41769.838648726851</c:v>
                </c:pt>
                <c:pt idx="126">
                  <c:v>41769.848024583334</c:v>
                </c:pt>
                <c:pt idx="127">
                  <c:v>41769.857400439818</c:v>
                </c:pt>
                <c:pt idx="128">
                  <c:v>41769.866776296294</c:v>
                </c:pt>
                <c:pt idx="129">
                  <c:v>41769.876152152778</c:v>
                </c:pt>
                <c:pt idx="130">
                  <c:v>41769.885528009261</c:v>
                </c:pt>
                <c:pt idx="131">
                  <c:v>41769.894903865737</c:v>
                </c:pt>
                <c:pt idx="132">
                  <c:v>41769.904279722221</c:v>
                </c:pt>
                <c:pt idx="133">
                  <c:v>41769.913655578704</c:v>
                </c:pt>
                <c:pt idx="134">
                  <c:v>41769.923031435188</c:v>
                </c:pt>
                <c:pt idx="135">
                  <c:v>41769.932407291664</c:v>
                </c:pt>
                <c:pt idx="136">
                  <c:v>41769.941783148148</c:v>
                </c:pt>
                <c:pt idx="137">
                  <c:v>41769.951159004631</c:v>
                </c:pt>
                <c:pt idx="138">
                  <c:v>41769.960534861108</c:v>
                </c:pt>
                <c:pt idx="139">
                  <c:v>41769.969910717591</c:v>
                </c:pt>
                <c:pt idx="140">
                  <c:v>41769.979286574075</c:v>
                </c:pt>
                <c:pt idx="141">
                  <c:v>41769.988662430558</c:v>
                </c:pt>
                <c:pt idx="142">
                  <c:v>41769.998038287034</c:v>
                </c:pt>
                <c:pt idx="143">
                  <c:v>41770.007414143518</c:v>
                </c:pt>
                <c:pt idx="144">
                  <c:v>41770.016790000001</c:v>
                </c:pt>
                <c:pt idx="145">
                  <c:v>41770.026165856485</c:v>
                </c:pt>
                <c:pt idx="146">
                  <c:v>41770.035541712961</c:v>
                </c:pt>
                <c:pt idx="147">
                  <c:v>41770.044917569445</c:v>
                </c:pt>
                <c:pt idx="148">
                  <c:v>41770.054293425928</c:v>
                </c:pt>
                <c:pt idx="149">
                  <c:v>41770.063669282405</c:v>
                </c:pt>
                <c:pt idx="150">
                  <c:v>41770.073045138888</c:v>
                </c:pt>
                <c:pt idx="151">
                  <c:v>41770.082420995372</c:v>
                </c:pt>
                <c:pt idx="152">
                  <c:v>41770.091796851855</c:v>
                </c:pt>
                <c:pt idx="153">
                  <c:v>41770.101172708331</c:v>
                </c:pt>
                <c:pt idx="154">
                  <c:v>41770.110548564815</c:v>
                </c:pt>
                <c:pt idx="155">
                  <c:v>41770.119924421298</c:v>
                </c:pt>
                <c:pt idx="156">
                  <c:v>41770.129300277775</c:v>
                </c:pt>
                <c:pt idx="157">
                  <c:v>41770.138676134258</c:v>
                </c:pt>
                <c:pt idx="158">
                  <c:v>41770.148051990742</c:v>
                </c:pt>
                <c:pt idx="159">
                  <c:v>41770.157427847225</c:v>
                </c:pt>
                <c:pt idx="160">
                  <c:v>41770.166803703702</c:v>
                </c:pt>
                <c:pt idx="161">
                  <c:v>41770.176179560185</c:v>
                </c:pt>
                <c:pt idx="162">
                  <c:v>41770.185555416669</c:v>
                </c:pt>
                <c:pt idx="163">
                  <c:v>41770.194931273145</c:v>
                </c:pt>
                <c:pt idx="164">
                  <c:v>41770.204307129628</c:v>
                </c:pt>
                <c:pt idx="165">
                  <c:v>41770.213682986112</c:v>
                </c:pt>
                <c:pt idx="166">
                  <c:v>41770.223058842595</c:v>
                </c:pt>
                <c:pt idx="167">
                  <c:v>41770.232434699072</c:v>
                </c:pt>
                <c:pt idx="168">
                  <c:v>41770.241810555555</c:v>
                </c:pt>
                <c:pt idx="169">
                  <c:v>41770.251186412039</c:v>
                </c:pt>
                <c:pt idx="170">
                  <c:v>41770.260562268515</c:v>
                </c:pt>
                <c:pt idx="171">
                  <c:v>41770.269938124999</c:v>
                </c:pt>
                <c:pt idx="172">
                  <c:v>41770.279313981482</c:v>
                </c:pt>
                <c:pt idx="173">
                  <c:v>41770.288689837966</c:v>
                </c:pt>
                <c:pt idx="174">
                  <c:v>41770.298065694442</c:v>
                </c:pt>
                <c:pt idx="175">
                  <c:v>41770.307441550925</c:v>
                </c:pt>
                <c:pt idx="176">
                  <c:v>41770.316817407409</c:v>
                </c:pt>
                <c:pt idx="177">
                  <c:v>41770.326193263892</c:v>
                </c:pt>
                <c:pt idx="178">
                  <c:v>41770.335569120369</c:v>
                </c:pt>
                <c:pt idx="179">
                  <c:v>41770.344944976852</c:v>
                </c:pt>
                <c:pt idx="180">
                  <c:v>41770.354320833336</c:v>
                </c:pt>
                <c:pt idx="181">
                  <c:v>41770.363696689812</c:v>
                </c:pt>
                <c:pt idx="182">
                  <c:v>41770.373072546296</c:v>
                </c:pt>
                <c:pt idx="183">
                  <c:v>41770.382448402779</c:v>
                </c:pt>
                <c:pt idx="184">
                  <c:v>41770.391824259263</c:v>
                </c:pt>
                <c:pt idx="185">
                  <c:v>41770.401200115739</c:v>
                </c:pt>
                <c:pt idx="186">
                  <c:v>41770.410575972222</c:v>
                </c:pt>
                <c:pt idx="187">
                  <c:v>41770.419951828706</c:v>
                </c:pt>
                <c:pt idx="188">
                  <c:v>41770.429327685182</c:v>
                </c:pt>
                <c:pt idx="189">
                  <c:v>41770.438703541666</c:v>
                </c:pt>
                <c:pt idx="190">
                  <c:v>41770.448079398149</c:v>
                </c:pt>
                <c:pt idx="191">
                  <c:v>41770.457455254633</c:v>
                </c:pt>
                <c:pt idx="192">
                  <c:v>41770.466831111109</c:v>
                </c:pt>
                <c:pt idx="193">
                  <c:v>41770.476206967593</c:v>
                </c:pt>
                <c:pt idx="194">
                  <c:v>41770.485582824076</c:v>
                </c:pt>
                <c:pt idx="195">
                  <c:v>41770.494958680552</c:v>
                </c:pt>
                <c:pt idx="196">
                  <c:v>41770.504334537036</c:v>
                </c:pt>
                <c:pt idx="197">
                  <c:v>41770.513710393519</c:v>
                </c:pt>
                <c:pt idx="198">
                  <c:v>41770.523086250003</c:v>
                </c:pt>
                <c:pt idx="199">
                  <c:v>41770.532462106479</c:v>
                </c:pt>
                <c:pt idx="200">
                  <c:v>41770.541837962963</c:v>
                </c:pt>
                <c:pt idx="201">
                  <c:v>41770.551213819446</c:v>
                </c:pt>
                <c:pt idx="202">
                  <c:v>41770.560589675923</c:v>
                </c:pt>
                <c:pt idx="203">
                  <c:v>41770.569965532406</c:v>
                </c:pt>
                <c:pt idx="204">
                  <c:v>41770.57934138889</c:v>
                </c:pt>
                <c:pt idx="205">
                  <c:v>41770.588717245373</c:v>
                </c:pt>
                <c:pt idx="206">
                  <c:v>41770.598093101849</c:v>
                </c:pt>
                <c:pt idx="207">
                  <c:v>41770.607468958333</c:v>
                </c:pt>
                <c:pt idx="208">
                  <c:v>41770.616844814816</c:v>
                </c:pt>
                <c:pt idx="209">
                  <c:v>41770.626220671293</c:v>
                </c:pt>
                <c:pt idx="210">
                  <c:v>41770.635596527776</c:v>
                </c:pt>
                <c:pt idx="211">
                  <c:v>41770.64497238426</c:v>
                </c:pt>
                <c:pt idx="212">
                  <c:v>41770.654348240743</c:v>
                </c:pt>
                <c:pt idx="213">
                  <c:v>41770.66372409722</c:v>
                </c:pt>
                <c:pt idx="214">
                  <c:v>41770.673099953703</c:v>
                </c:pt>
                <c:pt idx="215">
                  <c:v>41770.682475810187</c:v>
                </c:pt>
                <c:pt idx="216">
                  <c:v>41770.69185166667</c:v>
                </c:pt>
                <c:pt idx="217">
                  <c:v>41770.701227523146</c:v>
                </c:pt>
                <c:pt idx="218">
                  <c:v>41770.71060337963</c:v>
                </c:pt>
                <c:pt idx="219">
                  <c:v>41770.719979236113</c:v>
                </c:pt>
                <c:pt idx="220">
                  <c:v>41770.72935509259</c:v>
                </c:pt>
                <c:pt idx="221">
                  <c:v>41770.738730949073</c:v>
                </c:pt>
                <c:pt idx="222">
                  <c:v>41770.748106805557</c:v>
                </c:pt>
                <c:pt idx="223">
                  <c:v>41770.75748266204</c:v>
                </c:pt>
                <c:pt idx="224">
                  <c:v>41770.766858518517</c:v>
                </c:pt>
                <c:pt idx="225">
                  <c:v>41770.776234375</c:v>
                </c:pt>
                <c:pt idx="226">
                  <c:v>41770.785610231484</c:v>
                </c:pt>
                <c:pt idx="227">
                  <c:v>41770.79498608796</c:v>
                </c:pt>
                <c:pt idx="228">
                  <c:v>41770.804361944443</c:v>
                </c:pt>
                <c:pt idx="229">
                  <c:v>41770.813737800927</c:v>
                </c:pt>
                <c:pt idx="230">
                  <c:v>41770.82311365741</c:v>
                </c:pt>
                <c:pt idx="231">
                  <c:v>41770.832489513887</c:v>
                </c:pt>
                <c:pt idx="232">
                  <c:v>41770.84186537037</c:v>
                </c:pt>
                <c:pt idx="233">
                  <c:v>41770.851241226854</c:v>
                </c:pt>
                <c:pt idx="234">
                  <c:v>41770.86061708333</c:v>
                </c:pt>
                <c:pt idx="235">
                  <c:v>41770.869992939814</c:v>
                </c:pt>
                <c:pt idx="236">
                  <c:v>41770.879368796297</c:v>
                </c:pt>
                <c:pt idx="237">
                  <c:v>41770.888744652781</c:v>
                </c:pt>
                <c:pt idx="238">
                  <c:v>41770.898120509257</c:v>
                </c:pt>
                <c:pt idx="239">
                  <c:v>41770.90749636574</c:v>
                </c:pt>
                <c:pt idx="240">
                  <c:v>41770.916872222224</c:v>
                </c:pt>
                <c:pt idx="241">
                  <c:v>41770.9262480787</c:v>
                </c:pt>
                <c:pt idx="242">
                  <c:v>41770.935623935184</c:v>
                </c:pt>
                <c:pt idx="243">
                  <c:v>41770.944999791667</c:v>
                </c:pt>
                <c:pt idx="244">
                  <c:v>41770.954375648151</c:v>
                </c:pt>
                <c:pt idx="245">
                  <c:v>41770.963751504627</c:v>
                </c:pt>
                <c:pt idx="246">
                  <c:v>41770.973127361111</c:v>
                </c:pt>
                <c:pt idx="247">
                  <c:v>41770.982503217594</c:v>
                </c:pt>
                <c:pt idx="248">
                  <c:v>41770.991879074078</c:v>
                </c:pt>
                <c:pt idx="249">
                  <c:v>41771.001254930554</c:v>
                </c:pt>
                <c:pt idx="250">
                  <c:v>41771.010630787037</c:v>
                </c:pt>
                <c:pt idx="251">
                  <c:v>41771.020006643521</c:v>
                </c:pt>
                <c:pt idx="252">
                  <c:v>41771.029382499997</c:v>
                </c:pt>
                <c:pt idx="253">
                  <c:v>41771.038758356481</c:v>
                </c:pt>
                <c:pt idx="254">
                  <c:v>41771.048134212964</c:v>
                </c:pt>
                <c:pt idx="255">
                  <c:v>41771.057510069448</c:v>
                </c:pt>
                <c:pt idx="256">
                  <c:v>41771.066885925924</c:v>
                </c:pt>
                <c:pt idx="257">
                  <c:v>41771.076261782408</c:v>
                </c:pt>
                <c:pt idx="258">
                  <c:v>41771.085637638891</c:v>
                </c:pt>
                <c:pt idx="259">
                  <c:v>41771.095013495367</c:v>
                </c:pt>
                <c:pt idx="260">
                  <c:v>41771.104389351851</c:v>
                </c:pt>
                <c:pt idx="261">
                  <c:v>41771.113765208334</c:v>
                </c:pt>
                <c:pt idx="262">
                  <c:v>41771.123141064818</c:v>
                </c:pt>
                <c:pt idx="263">
                  <c:v>41771.132516921294</c:v>
                </c:pt>
                <c:pt idx="264">
                  <c:v>41771.141892777778</c:v>
                </c:pt>
                <c:pt idx="265">
                  <c:v>41771.151268634261</c:v>
                </c:pt>
                <c:pt idx="266">
                  <c:v>41771.160644490737</c:v>
                </c:pt>
                <c:pt idx="267">
                  <c:v>41771.170020347221</c:v>
                </c:pt>
                <c:pt idx="268">
                  <c:v>41771.179396203705</c:v>
                </c:pt>
                <c:pt idx="269">
                  <c:v>41771.188772060188</c:v>
                </c:pt>
                <c:pt idx="270">
                  <c:v>41771.198147916664</c:v>
                </c:pt>
                <c:pt idx="271">
                  <c:v>41771.207523773148</c:v>
                </c:pt>
                <c:pt idx="272">
                  <c:v>41771.216899629631</c:v>
                </c:pt>
                <c:pt idx="273">
                  <c:v>41771.226275486108</c:v>
                </c:pt>
                <c:pt idx="274">
                  <c:v>41771.235651342591</c:v>
                </c:pt>
                <c:pt idx="275">
                  <c:v>41771.245027199075</c:v>
                </c:pt>
                <c:pt idx="276">
                  <c:v>41771.254403055558</c:v>
                </c:pt>
                <c:pt idx="277">
                  <c:v>41771.263778912034</c:v>
                </c:pt>
                <c:pt idx="278">
                  <c:v>41771.273154768518</c:v>
                </c:pt>
                <c:pt idx="279">
                  <c:v>41771.282530625002</c:v>
                </c:pt>
                <c:pt idx="280">
                  <c:v>41771.291906481485</c:v>
                </c:pt>
                <c:pt idx="281">
                  <c:v>41771.301282337961</c:v>
                </c:pt>
                <c:pt idx="282">
                  <c:v>41771.310658194445</c:v>
                </c:pt>
                <c:pt idx="283">
                  <c:v>41771.320034050928</c:v>
                </c:pt>
                <c:pt idx="284">
                  <c:v>41771.329409907405</c:v>
                </c:pt>
                <c:pt idx="285">
                  <c:v>41771.338785763888</c:v>
                </c:pt>
                <c:pt idx="286">
                  <c:v>41771.348161620372</c:v>
                </c:pt>
                <c:pt idx="287">
                  <c:v>41771.357537476855</c:v>
                </c:pt>
                <c:pt idx="288">
                  <c:v>41771.366913333331</c:v>
                </c:pt>
                <c:pt idx="289">
                  <c:v>41771.376289189815</c:v>
                </c:pt>
                <c:pt idx="290">
                  <c:v>41771.385665046299</c:v>
                </c:pt>
                <c:pt idx="291">
                  <c:v>41771.395040902775</c:v>
                </c:pt>
                <c:pt idx="292">
                  <c:v>41771.404416759258</c:v>
                </c:pt>
                <c:pt idx="293">
                  <c:v>41771.413792615742</c:v>
                </c:pt>
                <c:pt idx="294">
                  <c:v>41771.423168472225</c:v>
                </c:pt>
                <c:pt idx="295">
                  <c:v>41771.432544328702</c:v>
                </c:pt>
                <c:pt idx="296">
                  <c:v>41771.441920185185</c:v>
                </c:pt>
                <c:pt idx="297">
                  <c:v>41771.451296041669</c:v>
                </c:pt>
                <c:pt idx="298">
                  <c:v>41771.460671898145</c:v>
                </c:pt>
                <c:pt idx="299">
                  <c:v>41771.470047754628</c:v>
                </c:pt>
                <c:pt idx="300">
                  <c:v>41771.479423611112</c:v>
                </c:pt>
                <c:pt idx="301">
                  <c:v>41771.488799467596</c:v>
                </c:pt>
                <c:pt idx="302">
                  <c:v>41771.498175324072</c:v>
                </c:pt>
                <c:pt idx="303">
                  <c:v>41771.507551180555</c:v>
                </c:pt>
                <c:pt idx="304">
                  <c:v>41771.516927037039</c:v>
                </c:pt>
                <c:pt idx="305">
                  <c:v>41771.526302893515</c:v>
                </c:pt>
                <c:pt idx="306">
                  <c:v>41771.535678749999</c:v>
                </c:pt>
                <c:pt idx="307">
                  <c:v>41771.545054606482</c:v>
                </c:pt>
                <c:pt idx="308">
                  <c:v>41771.554430462966</c:v>
                </c:pt>
                <c:pt idx="309">
                  <c:v>41771.563806319442</c:v>
                </c:pt>
                <c:pt idx="310">
                  <c:v>41771.573182175925</c:v>
                </c:pt>
                <c:pt idx="311">
                  <c:v>41771.582558032409</c:v>
                </c:pt>
                <c:pt idx="312">
                  <c:v>41771.591933888893</c:v>
                </c:pt>
                <c:pt idx="313">
                  <c:v>41771.601309745369</c:v>
                </c:pt>
                <c:pt idx="314">
                  <c:v>41771.610685601852</c:v>
                </c:pt>
                <c:pt idx="315">
                  <c:v>41771.620061458336</c:v>
                </c:pt>
                <c:pt idx="316">
                  <c:v>41771.629437314812</c:v>
                </c:pt>
                <c:pt idx="317">
                  <c:v>41771.638813171296</c:v>
                </c:pt>
                <c:pt idx="318">
                  <c:v>41771.648189027779</c:v>
                </c:pt>
                <c:pt idx="319">
                  <c:v>41771.657564884263</c:v>
                </c:pt>
                <c:pt idx="320">
                  <c:v>41771.666940740739</c:v>
                </c:pt>
                <c:pt idx="321">
                  <c:v>41771.676316597222</c:v>
                </c:pt>
                <c:pt idx="322">
                  <c:v>41771.685692453706</c:v>
                </c:pt>
                <c:pt idx="323">
                  <c:v>41771.695068310182</c:v>
                </c:pt>
                <c:pt idx="324">
                  <c:v>41771.704444166666</c:v>
                </c:pt>
                <c:pt idx="325">
                  <c:v>41771.713820023149</c:v>
                </c:pt>
                <c:pt idx="326">
                  <c:v>41771.723195879633</c:v>
                </c:pt>
                <c:pt idx="327">
                  <c:v>41771.732571736109</c:v>
                </c:pt>
                <c:pt idx="328">
                  <c:v>41771.741947592593</c:v>
                </c:pt>
                <c:pt idx="329">
                  <c:v>41771.751323449076</c:v>
                </c:pt>
                <c:pt idx="330">
                  <c:v>41771.760699305552</c:v>
                </c:pt>
                <c:pt idx="331">
                  <c:v>41771.770075162036</c:v>
                </c:pt>
                <c:pt idx="332">
                  <c:v>41771.779451018519</c:v>
                </c:pt>
                <c:pt idx="333">
                  <c:v>41771.788826875003</c:v>
                </c:pt>
                <c:pt idx="334">
                  <c:v>41771.798202731479</c:v>
                </c:pt>
                <c:pt idx="335">
                  <c:v>41771.807578587963</c:v>
                </c:pt>
                <c:pt idx="336">
                  <c:v>41771.816954444446</c:v>
                </c:pt>
                <c:pt idx="337">
                  <c:v>41771.826330300923</c:v>
                </c:pt>
                <c:pt idx="338">
                  <c:v>41771.835706157406</c:v>
                </c:pt>
                <c:pt idx="339">
                  <c:v>41771.84508201389</c:v>
                </c:pt>
                <c:pt idx="340">
                  <c:v>41771.854457870373</c:v>
                </c:pt>
                <c:pt idx="341">
                  <c:v>41771.863833726849</c:v>
                </c:pt>
                <c:pt idx="342">
                  <c:v>41771.873209583333</c:v>
                </c:pt>
                <c:pt idx="343">
                  <c:v>41771.882585439816</c:v>
                </c:pt>
                <c:pt idx="344">
                  <c:v>41771.891961296293</c:v>
                </c:pt>
                <c:pt idx="345">
                  <c:v>41771.901337152776</c:v>
                </c:pt>
                <c:pt idx="346">
                  <c:v>41771.91071300926</c:v>
                </c:pt>
                <c:pt idx="347">
                  <c:v>41771.920088865743</c:v>
                </c:pt>
                <c:pt idx="348">
                  <c:v>41771.92946472222</c:v>
                </c:pt>
                <c:pt idx="349">
                  <c:v>41771.938840578703</c:v>
                </c:pt>
                <c:pt idx="350">
                  <c:v>41771.948216435187</c:v>
                </c:pt>
                <c:pt idx="351">
                  <c:v>41771.95759229167</c:v>
                </c:pt>
                <c:pt idx="352">
                  <c:v>41771.966968148146</c:v>
                </c:pt>
                <c:pt idx="353">
                  <c:v>41771.97634400463</c:v>
                </c:pt>
                <c:pt idx="354">
                  <c:v>41771.985719861113</c:v>
                </c:pt>
                <c:pt idx="355">
                  <c:v>41771.99509571759</c:v>
                </c:pt>
                <c:pt idx="356">
                  <c:v>41772.004471574073</c:v>
                </c:pt>
                <c:pt idx="357">
                  <c:v>41772.013847430557</c:v>
                </c:pt>
                <c:pt idx="358">
                  <c:v>41772.02322328704</c:v>
                </c:pt>
                <c:pt idx="359">
                  <c:v>41772.032599143517</c:v>
                </c:pt>
                <c:pt idx="360">
                  <c:v>41772.041975</c:v>
                </c:pt>
                <c:pt idx="361">
                  <c:v>41772.051350856484</c:v>
                </c:pt>
                <c:pt idx="362">
                  <c:v>41772.06072671296</c:v>
                </c:pt>
                <c:pt idx="363">
                  <c:v>41772.070102569443</c:v>
                </c:pt>
                <c:pt idx="364">
                  <c:v>41772.079478425927</c:v>
                </c:pt>
                <c:pt idx="365">
                  <c:v>41772.08885428241</c:v>
                </c:pt>
                <c:pt idx="366">
                  <c:v>41772.098230138887</c:v>
                </c:pt>
                <c:pt idx="367">
                  <c:v>41772.10760599537</c:v>
                </c:pt>
                <c:pt idx="368">
                  <c:v>41772.116981851854</c:v>
                </c:pt>
                <c:pt idx="369">
                  <c:v>41772.12635770833</c:v>
                </c:pt>
                <c:pt idx="370">
                  <c:v>41772.135733564814</c:v>
                </c:pt>
                <c:pt idx="371">
                  <c:v>41772.145109421297</c:v>
                </c:pt>
                <c:pt idx="372">
                  <c:v>41772.154485277781</c:v>
                </c:pt>
                <c:pt idx="373">
                  <c:v>41772.163861134257</c:v>
                </c:pt>
                <c:pt idx="374">
                  <c:v>41772.17323699074</c:v>
                </c:pt>
                <c:pt idx="375">
                  <c:v>41772.182612847224</c:v>
                </c:pt>
                <c:pt idx="376">
                  <c:v>41772.1919887037</c:v>
                </c:pt>
                <c:pt idx="377">
                  <c:v>41772.201364560184</c:v>
                </c:pt>
                <c:pt idx="378">
                  <c:v>41772.210740416667</c:v>
                </c:pt>
                <c:pt idx="379">
                  <c:v>41772.220116273151</c:v>
                </c:pt>
                <c:pt idx="380">
                  <c:v>41772.229492129627</c:v>
                </c:pt>
                <c:pt idx="381">
                  <c:v>41772.238867986111</c:v>
                </c:pt>
                <c:pt idx="382">
                  <c:v>41772.248243842594</c:v>
                </c:pt>
                <c:pt idx="383">
                  <c:v>41772.257619699078</c:v>
                </c:pt>
                <c:pt idx="384">
                  <c:v>41772.266995555554</c:v>
                </c:pt>
                <c:pt idx="385">
                  <c:v>41772.276371412037</c:v>
                </c:pt>
                <c:pt idx="386">
                  <c:v>41772.285747268521</c:v>
                </c:pt>
                <c:pt idx="387">
                  <c:v>41772.295123124997</c:v>
                </c:pt>
                <c:pt idx="388">
                  <c:v>41772.304498981481</c:v>
                </c:pt>
                <c:pt idx="389">
                  <c:v>41772.313874837964</c:v>
                </c:pt>
                <c:pt idx="390">
                  <c:v>41772.323250694448</c:v>
                </c:pt>
                <c:pt idx="391">
                  <c:v>41772.332626550924</c:v>
                </c:pt>
                <c:pt idx="392">
                  <c:v>41772.342002407408</c:v>
                </c:pt>
                <c:pt idx="393">
                  <c:v>41772.351378263891</c:v>
                </c:pt>
                <c:pt idx="394">
                  <c:v>41772.360754120367</c:v>
                </c:pt>
                <c:pt idx="395">
                  <c:v>41772.370129976851</c:v>
                </c:pt>
                <c:pt idx="396">
                  <c:v>41772.379505833334</c:v>
                </c:pt>
                <c:pt idx="397">
                  <c:v>41772.388881689818</c:v>
                </c:pt>
                <c:pt idx="398">
                  <c:v>41772.398257546294</c:v>
                </c:pt>
                <c:pt idx="399">
                  <c:v>41772.407633402778</c:v>
                </c:pt>
                <c:pt idx="400">
                  <c:v>41772.417009259261</c:v>
                </c:pt>
                <c:pt idx="401">
                  <c:v>41772.426385115738</c:v>
                </c:pt>
                <c:pt idx="402">
                  <c:v>41772.435760972221</c:v>
                </c:pt>
                <c:pt idx="403">
                  <c:v>41772.445136828705</c:v>
                </c:pt>
                <c:pt idx="404">
                  <c:v>41772.454512685188</c:v>
                </c:pt>
                <c:pt idx="405">
                  <c:v>41772.463888541664</c:v>
                </c:pt>
                <c:pt idx="406">
                  <c:v>41772.473264398148</c:v>
                </c:pt>
                <c:pt idx="407">
                  <c:v>41772.482640254631</c:v>
                </c:pt>
                <c:pt idx="408">
                  <c:v>41772.492016111108</c:v>
                </c:pt>
                <c:pt idx="409">
                  <c:v>41772.501391967591</c:v>
                </c:pt>
                <c:pt idx="410">
                  <c:v>41772.510767824075</c:v>
                </c:pt>
                <c:pt idx="411">
                  <c:v>41772.520143680558</c:v>
                </c:pt>
                <c:pt idx="412">
                  <c:v>41772.529519537035</c:v>
                </c:pt>
                <c:pt idx="413">
                  <c:v>41772.538895393518</c:v>
                </c:pt>
                <c:pt idx="414">
                  <c:v>41772.548271250002</c:v>
                </c:pt>
                <c:pt idx="415">
                  <c:v>41772.557647106485</c:v>
                </c:pt>
                <c:pt idx="416">
                  <c:v>41772.567022962961</c:v>
                </c:pt>
                <c:pt idx="417">
                  <c:v>41772.576398819445</c:v>
                </c:pt>
                <c:pt idx="418">
                  <c:v>41772.585774675928</c:v>
                </c:pt>
                <c:pt idx="419">
                  <c:v>41772.595150532405</c:v>
                </c:pt>
                <c:pt idx="420">
                  <c:v>41772.604526388888</c:v>
                </c:pt>
                <c:pt idx="421">
                  <c:v>41772.613902245372</c:v>
                </c:pt>
                <c:pt idx="422">
                  <c:v>41772.623278101855</c:v>
                </c:pt>
                <c:pt idx="423">
                  <c:v>41772.632653958332</c:v>
                </c:pt>
                <c:pt idx="424">
                  <c:v>41772.642029814815</c:v>
                </c:pt>
                <c:pt idx="425">
                  <c:v>41772.651405671299</c:v>
                </c:pt>
                <c:pt idx="426">
                  <c:v>41772.660781527775</c:v>
                </c:pt>
                <c:pt idx="427">
                  <c:v>41772.670157384258</c:v>
                </c:pt>
                <c:pt idx="428">
                  <c:v>41772.679533240742</c:v>
                </c:pt>
                <c:pt idx="429">
                  <c:v>41772.688909097225</c:v>
                </c:pt>
                <c:pt idx="430">
                  <c:v>41772.698284953702</c:v>
                </c:pt>
                <c:pt idx="431">
                  <c:v>41772.707660810185</c:v>
                </c:pt>
                <c:pt idx="432">
                  <c:v>41772.717036666669</c:v>
                </c:pt>
                <c:pt idx="433">
                  <c:v>41772.726412523145</c:v>
                </c:pt>
                <c:pt idx="434">
                  <c:v>41772.735788379629</c:v>
                </c:pt>
                <c:pt idx="435">
                  <c:v>41772.745164236112</c:v>
                </c:pt>
                <c:pt idx="436">
                  <c:v>41772.754540092596</c:v>
                </c:pt>
                <c:pt idx="437">
                  <c:v>41772.763915949072</c:v>
                </c:pt>
                <c:pt idx="438">
                  <c:v>41772.773291805555</c:v>
                </c:pt>
                <c:pt idx="439">
                  <c:v>41772.782667662039</c:v>
                </c:pt>
                <c:pt idx="440">
                  <c:v>41772.792043518515</c:v>
                </c:pt>
                <c:pt idx="441">
                  <c:v>41772.801419374999</c:v>
                </c:pt>
                <c:pt idx="442">
                  <c:v>41772.810795231482</c:v>
                </c:pt>
                <c:pt idx="443">
                  <c:v>41772.820171087966</c:v>
                </c:pt>
                <c:pt idx="444">
                  <c:v>41772.829546944442</c:v>
                </c:pt>
                <c:pt idx="445">
                  <c:v>41772.838922800926</c:v>
                </c:pt>
                <c:pt idx="446">
                  <c:v>41772.848298657409</c:v>
                </c:pt>
                <c:pt idx="447">
                  <c:v>41772.857674513885</c:v>
                </c:pt>
                <c:pt idx="448">
                  <c:v>41772.867050370369</c:v>
                </c:pt>
                <c:pt idx="449">
                  <c:v>41772.876426226852</c:v>
                </c:pt>
                <c:pt idx="450">
                  <c:v>41772.885802083336</c:v>
                </c:pt>
                <c:pt idx="451">
                  <c:v>41772.895177939812</c:v>
                </c:pt>
                <c:pt idx="452">
                  <c:v>41772.904553796296</c:v>
                </c:pt>
                <c:pt idx="453">
                  <c:v>41772.913929652779</c:v>
                </c:pt>
                <c:pt idx="454">
                  <c:v>41772.923305509263</c:v>
                </c:pt>
                <c:pt idx="455">
                  <c:v>41772.932681365739</c:v>
                </c:pt>
                <c:pt idx="456">
                  <c:v>41772.942057222223</c:v>
                </c:pt>
                <c:pt idx="457">
                  <c:v>41772.951433078706</c:v>
                </c:pt>
                <c:pt idx="458">
                  <c:v>41772.960808935182</c:v>
                </c:pt>
                <c:pt idx="459">
                  <c:v>41772.970184791666</c:v>
                </c:pt>
                <c:pt idx="460">
                  <c:v>41772.979560648149</c:v>
                </c:pt>
                <c:pt idx="461">
                  <c:v>41772.988936504633</c:v>
                </c:pt>
                <c:pt idx="462">
                  <c:v>41772.998312361109</c:v>
                </c:pt>
                <c:pt idx="463">
                  <c:v>41773.007688217593</c:v>
                </c:pt>
                <c:pt idx="464">
                  <c:v>41773.017064074076</c:v>
                </c:pt>
                <c:pt idx="465">
                  <c:v>41773.026439930552</c:v>
                </c:pt>
                <c:pt idx="466">
                  <c:v>41773.035815787036</c:v>
                </c:pt>
                <c:pt idx="467">
                  <c:v>41773.04519164352</c:v>
                </c:pt>
                <c:pt idx="468">
                  <c:v>41773.054567500003</c:v>
                </c:pt>
                <c:pt idx="469">
                  <c:v>41773.063943356479</c:v>
                </c:pt>
                <c:pt idx="470">
                  <c:v>41773.073319212963</c:v>
                </c:pt>
                <c:pt idx="471">
                  <c:v>41773.082695069446</c:v>
                </c:pt>
                <c:pt idx="472">
                  <c:v>41773.092070925923</c:v>
                </c:pt>
                <c:pt idx="473">
                  <c:v>41773.101446782406</c:v>
                </c:pt>
                <c:pt idx="474">
                  <c:v>41773.11082263889</c:v>
                </c:pt>
                <c:pt idx="475">
                  <c:v>41773.120198495373</c:v>
                </c:pt>
                <c:pt idx="476">
                  <c:v>41773.129574351849</c:v>
                </c:pt>
                <c:pt idx="477">
                  <c:v>41773.138950208333</c:v>
                </c:pt>
                <c:pt idx="478">
                  <c:v>41773.148326064817</c:v>
                </c:pt>
                <c:pt idx="479">
                  <c:v>41773.157701921293</c:v>
                </c:pt>
                <c:pt idx="480">
                  <c:v>41773.167077777776</c:v>
                </c:pt>
                <c:pt idx="481">
                  <c:v>41773.17645363426</c:v>
                </c:pt>
                <c:pt idx="482">
                  <c:v>41773.185829490743</c:v>
                </c:pt>
                <c:pt idx="483">
                  <c:v>41773.19520534722</c:v>
                </c:pt>
                <c:pt idx="484">
                  <c:v>41773.204581203703</c:v>
                </c:pt>
                <c:pt idx="485">
                  <c:v>41773.213957060187</c:v>
                </c:pt>
                <c:pt idx="486">
                  <c:v>41773.22333291667</c:v>
                </c:pt>
                <c:pt idx="487">
                  <c:v>41773.232708773146</c:v>
                </c:pt>
                <c:pt idx="488">
                  <c:v>41773.24208462963</c:v>
                </c:pt>
                <c:pt idx="489">
                  <c:v>41773.251460486114</c:v>
                </c:pt>
                <c:pt idx="490">
                  <c:v>41773.26083634259</c:v>
                </c:pt>
                <c:pt idx="491">
                  <c:v>41773.270212199073</c:v>
                </c:pt>
                <c:pt idx="492">
                  <c:v>41773.279588055557</c:v>
                </c:pt>
                <c:pt idx="493">
                  <c:v>41773.28896391204</c:v>
                </c:pt>
                <c:pt idx="494">
                  <c:v>41773.298339768517</c:v>
                </c:pt>
                <c:pt idx="495">
                  <c:v>41773.307715625</c:v>
                </c:pt>
                <c:pt idx="496">
                  <c:v>41773.317091481484</c:v>
                </c:pt>
                <c:pt idx="497">
                  <c:v>41773.32646733796</c:v>
                </c:pt>
                <c:pt idx="498">
                  <c:v>41773.335843194443</c:v>
                </c:pt>
                <c:pt idx="499">
                  <c:v>41773.345219050927</c:v>
                </c:pt>
                <c:pt idx="500">
                  <c:v>41773.354594907411</c:v>
                </c:pt>
                <c:pt idx="501">
                  <c:v>41773.363970763887</c:v>
                </c:pt>
                <c:pt idx="502">
                  <c:v>41773.37334662037</c:v>
                </c:pt>
                <c:pt idx="503">
                  <c:v>41773.382722476854</c:v>
                </c:pt>
                <c:pt idx="504">
                  <c:v>41773.39209833333</c:v>
                </c:pt>
                <c:pt idx="505">
                  <c:v>41773.401474189814</c:v>
                </c:pt>
                <c:pt idx="506">
                  <c:v>41773.410850046297</c:v>
                </c:pt>
                <c:pt idx="507">
                  <c:v>41773.420225902781</c:v>
                </c:pt>
                <c:pt idx="508">
                  <c:v>41773.429601759257</c:v>
                </c:pt>
                <c:pt idx="509">
                  <c:v>41773.43897761574</c:v>
                </c:pt>
                <c:pt idx="510">
                  <c:v>41773.448353472224</c:v>
                </c:pt>
                <c:pt idx="511">
                  <c:v>41773.4577293287</c:v>
                </c:pt>
                <c:pt idx="512">
                  <c:v>41773.467105185184</c:v>
                </c:pt>
                <c:pt idx="513">
                  <c:v>41773.476481041667</c:v>
                </c:pt>
                <c:pt idx="514">
                  <c:v>41773.485856898151</c:v>
                </c:pt>
                <c:pt idx="515">
                  <c:v>41773.495232754627</c:v>
                </c:pt>
                <c:pt idx="516">
                  <c:v>41773.504608611111</c:v>
                </c:pt>
                <c:pt idx="517">
                  <c:v>41773.513984467594</c:v>
                </c:pt>
                <c:pt idx="518">
                  <c:v>41773.523360324078</c:v>
                </c:pt>
                <c:pt idx="519">
                  <c:v>41773.532736180554</c:v>
                </c:pt>
                <c:pt idx="520">
                  <c:v>41773.542112037037</c:v>
                </c:pt>
                <c:pt idx="521">
                  <c:v>41773.551487893521</c:v>
                </c:pt>
                <c:pt idx="522">
                  <c:v>41773.560863749997</c:v>
                </c:pt>
                <c:pt idx="523">
                  <c:v>41773.570239606481</c:v>
                </c:pt>
                <c:pt idx="524">
                  <c:v>41773.579615462964</c:v>
                </c:pt>
                <c:pt idx="525">
                  <c:v>41773.588991319448</c:v>
                </c:pt>
                <c:pt idx="526">
                  <c:v>41773.598367175924</c:v>
                </c:pt>
                <c:pt idx="527">
                  <c:v>41773.607743032408</c:v>
                </c:pt>
                <c:pt idx="528">
                  <c:v>41773.617118888891</c:v>
                </c:pt>
                <c:pt idx="529">
                  <c:v>41773.626494745367</c:v>
                </c:pt>
                <c:pt idx="530">
                  <c:v>41773.635870601851</c:v>
                </c:pt>
                <c:pt idx="531">
                  <c:v>41773.645246458334</c:v>
                </c:pt>
                <c:pt idx="532">
                  <c:v>41773.654622314818</c:v>
                </c:pt>
                <c:pt idx="533">
                  <c:v>41773.663998171294</c:v>
                </c:pt>
                <c:pt idx="534">
                  <c:v>41773.673374027778</c:v>
                </c:pt>
                <c:pt idx="535">
                  <c:v>41773.682749884261</c:v>
                </c:pt>
                <c:pt idx="536">
                  <c:v>41773.692125740738</c:v>
                </c:pt>
                <c:pt idx="537">
                  <c:v>41773.701501597221</c:v>
                </c:pt>
                <c:pt idx="538">
                  <c:v>41773.710877453705</c:v>
                </c:pt>
                <c:pt idx="539">
                  <c:v>41773.720253310188</c:v>
                </c:pt>
                <c:pt idx="540">
                  <c:v>41773.729629166664</c:v>
                </c:pt>
                <c:pt idx="541">
                  <c:v>41773.739005023148</c:v>
                </c:pt>
                <c:pt idx="542">
                  <c:v>41773.748380879631</c:v>
                </c:pt>
                <c:pt idx="543">
                  <c:v>41773.757756736108</c:v>
                </c:pt>
                <c:pt idx="544">
                  <c:v>41773.767132592591</c:v>
                </c:pt>
                <c:pt idx="545">
                  <c:v>41773.776508449075</c:v>
                </c:pt>
                <c:pt idx="546">
                  <c:v>41773.785884305558</c:v>
                </c:pt>
                <c:pt idx="547">
                  <c:v>41773.795260162035</c:v>
                </c:pt>
                <c:pt idx="548">
                  <c:v>41773.804636018518</c:v>
                </c:pt>
                <c:pt idx="549">
                  <c:v>41773.814011875002</c:v>
                </c:pt>
                <c:pt idx="550">
                  <c:v>41773.823387731478</c:v>
                </c:pt>
                <c:pt idx="551">
                  <c:v>41773.832763587961</c:v>
                </c:pt>
                <c:pt idx="552">
                  <c:v>41773.842139444445</c:v>
                </c:pt>
                <c:pt idx="553">
                  <c:v>41773.851515300928</c:v>
                </c:pt>
                <c:pt idx="554">
                  <c:v>41773.860891157405</c:v>
                </c:pt>
                <c:pt idx="555">
                  <c:v>41773.870267013888</c:v>
                </c:pt>
                <c:pt idx="556">
                  <c:v>41773.879642870372</c:v>
                </c:pt>
                <c:pt idx="557">
                  <c:v>41773.889018726855</c:v>
                </c:pt>
                <c:pt idx="558">
                  <c:v>41773.898394583332</c:v>
                </c:pt>
                <c:pt idx="559">
                  <c:v>41773.907770439815</c:v>
                </c:pt>
                <c:pt idx="560">
                  <c:v>41773.917146296299</c:v>
                </c:pt>
                <c:pt idx="561">
                  <c:v>41773.926522152775</c:v>
                </c:pt>
                <c:pt idx="562">
                  <c:v>41773.935898009258</c:v>
                </c:pt>
                <c:pt idx="563">
                  <c:v>41773.945273865742</c:v>
                </c:pt>
                <c:pt idx="564">
                  <c:v>41773.954649722225</c:v>
                </c:pt>
                <c:pt idx="565">
                  <c:v>41773.964025578702</c:v>
                </c:pt>
                <c:pt idx="566">
                  <c:v>41773.973401435185</c:v>
                </c:pt>
                <c:pt idx="567">
                  <c:v>41773.982777291669</c:v>
                </c:pt>
                <c:pt idx="568">
                  <c:v>41773.992153148145</c:v>
                </c:pt>
                <c:pt idx="569">
                  <c:v>41774.001529004629</c:v>
                </c:pt>
                <c:pt idx="570">
                  <c:v>41774.010904861112</c:v>
                </c:pt>
                <c:pt idx="571">
                  <c:v>41774.020280717596</c:v>
                </c:pt>
                <c:pt idx="572">
                  <c:v>41774.029656574072</c:v>
                </c:pt>
                <c:pt idx="573">
                  <c:v>41774.039032430555</c:v>
                </c:pt>
                <c:pt idx="574">
                  <c:v>41774.048408287039</c:v>
                </c:pt>
                <c:pt idx="575">
                  <c:v>41774.057784143515</c:v>
                </c:pt>
                <c:pt idx="576">
                  <c:v>41774.067159999999</c:v>
                </c:pt>
                <c:pt idx="577">
                  <c:v>41774.076535856482</c:v>
                </c:pt>
                <c:pt idx="578">
                  <c:v>41774.085911712966</c:v>
                </c:pt>
                <c:pt idx="579">
                  <c:v>41774.095287569442</c:v>
                </c:pt>
                <c:pt idx="580">
                  <c:v>41774.104663425926</c:v>
                </c:pt>
                <c:pt idx="581">
                  <c:v>41774.114039282409</c:v>
                </c:pt>
                <c:pt idx="582">
                  <c:v>41774.123415138885</c:v>
                </c:pt>
                <c:pt idx="583">
                  <c:v>41774.132790995369</c:v>
                </c:pt>
                <c:pt idx="584">
                  <c:v>41774.142166851852</c:v>
                </c:pt>
                <c:pt idx="585">
                  <c:v>41774.151542708336</c:v>
                </c:pt>
                <c:pt idx="586">
                  <c:v>41774.160918564812</c:v>
                </c:pt>
                <c:pt idx="587">
                  <c:v>41774.170294421296</c:v>
                </c:pt>
                <c:pt idx="588">
                  <c:v>41774.179670277779</c:v>
                </c:pt>
                <c:pt idx="589">
                  <c:v>41774.189046134263</c:v>
                </c:pt>
                <c:pt idx="590">
                  <c:v>41774.198421990739</c:v>
                </c:pt>
                <c:pt idx="591">
                  <c:v>41774.207797847223</c:v>
                </c:pt>
                <c:pt idx="592">
                  <c:v>41774.217173703706</c:v>
                </c:pt>
                <c:pt idx="593">
                  <c:v>41774.226549560182</c:v>
                </c:pt>
                <c:pt idx="594">
                  <c:v>41774.235925416666</c:v>
                </c:pt>
                <c:pt idx="595">
                  <c:v>41774.245301273149</c:v>
                </c:pt>
                <c:pt idx="596">
                  <c:v>41774.254677129633</c:v>
                </c:pt>
                <c:pt idx="597">
                  <c:v>41774.264052986109</c:v>
                </c:pt>
                <c:pt idx="598">
                  <c:v>41774.273428842593</c:v>
                </c:pt>
                <c:pt idx="599">
                  <c:v>41774.282804699076</c:v>
                </c:pt>
                <c:pt idx="600">
                  <c:v>41774.292180555552</c:v>
                </c:pt>
                <c:pt idx="601">
                  <c:v>41774.301556412036</c:v>
                </c:pt>
                <c:pt idx="602">
                  <c:v>41774.31093226852</c:v>
                </c:pt>
                <c:pt idx="603">
                  <c:v>41774.320308125003</c:v>
                </c:pt>
                <c:pt idx="604">
                  <c:v>41774.329683981479</c:v>
                </c:pt>
                <c:pt idx="605">
                  <c:v>41774.339059837963</c:v>
                </c:pt>
                <c:pt idx="606">
                  <c:v>41774.348435694446</c:v>
                </c:pt>
                <c:pt idx="607">
                  <c:v>41774.357811550923</c:v>
                </c:pt>
                <c:pt idx="608">
                  <c:v>41774.367187407406</c:v>
                </c:pt>
                <c:pt idx="609">
                  <c:v>41774.37656326389</c:v>
                </c:pt>
                <c:pt idx="610">
                  <c:v>41774.385939120373</c:v>
                </c:pt>
                <c:pt idx="611">
                  <c:v>41774.395314976849</c:v>
                </c:pt>
                <c:pt idx="612">
                  <c:v>41774.404690833333</c:v>
                </c:pt>
                <c:pt idx="613">
                  <c:v>41774.414066689817</c:v>
                </c:pt>
                <c:pt idx="614">
                  <c:v>41774.423442546293</c:v>
                </c:pt>
                <c:pt idx="615">
                  <c:v>41774.432818402776</c:v>
                </c:pt>
                <c:pt idx="616">
                  <c:v>41774.44219425926</c:v>
                </c:pt>
                <c:pt idx="617">
                  <c:v>41774.451570115743</c:v>
                </c:pt>
                <c:pt idx="618">
                  <c:v>41774.46094597222</c:v>
                </c:pt>
                <c:pt idx="619">
                  <c:v>41774.470321828703</c:v>
                </c:pt>
                <c:pt idx="620">
                  <c:v>41774.479697685187</c:v>
                </c:pt>
                <c:pt idx="621">
                  <c:v>41774.48907354167</c:v>
                </c:pt>
                <c:pt idx="622">
                  <c:v>41774.498449398146</c:v>
                </c:pt>
                <c:pt idx="623">
                  <c:v>41774.50782525463</c:v>
                </c:pt>
                <c:pt idx="624">
                  <c:v>41774.517201111114</c:v>
                </c:pt>
                <c:pt idx="625">
                  <c:v>41774.52657696759</c:v>
                </c:pt>
                <c:pt idx="626">
                  <c:v>41774.535952824073</c:v>
                </c:pt>
                <c:pt idx="627">
                  <c:v>41774.545328680557</c:v>
                </c:pt>
                <c:pt idx="628">
                  <c:v>41774.55470453704</c:v>
                </c:pt>
                <c:pt idx="629">
                  <c:v>41774.564080393517</c:v>
                </c:pt>
                <c:pt idx="630">
                  <c:v>41774.57345625</c:v>
                </c:pt>
                <c:pt idx="631">
                  <c:v>41774.582832106484</c:v>
                </c:pt>
                <c:pt idx="632">
                  <c:v>41774.59220796296</c:v>
                </c:pt>
                <c:pt idx="633">
                  <c:v>41774.601583819443</c:v>
                </c:pt>
                <c:pt idx="634">
                  <c:v>41774.610959675927</c:v>
                </c:pt>
                <c:pt idx="635">
                  <c:v>41774.620335532411</c:v>
                </c:pt>
                <c:pt idx="636">
                  <c:v>41774.629711388887</c:v>
                </c:pt>
                <c:pt idx="637">
                  <c:v>41774.63908724537</c:v>
                </c:pt>
                <c:pt idx="638">
                  <c:v>41774.648463101854</c:v>
                </c:pt>
                <c:pt idx="639">
                  <c:v>41774.65783895833</c:v>
                </c:pt>
                <c:pt idx="640">
                  <c:v>41774.667214814814</c:v>
                </c:pt>
                <c:pt idx="641">
                  <c:v>41774.676590671297</c:v>
                </c:pt>
                <c:pt idx="642">
                  <c:v>41774.685966527781</c:v>
                </c:pt>
                <c:pt idx="643">
                  <c:v>41774.695342384257</c:v>
                </c:pt>
                <c:pt idx="644">
                  <c:v>41774.70471824074</c:v>
                </c:pt>
                <c:pt idx="645">
                  <c:v>41774.714094097224</c:v>
                </c:pt>
                <c:pt idx="646">
                  <c:v>41774.7234699537</c:v>
                </c:pt>
                <c:pt idx="647">
                  <c:v>41774.732845810184</c:v>
                </c:pt>
                <c:pt idx="648">
                  <c:v>41774.742221666667</c:v>
                </c:pt>
                <c:pt idx="649">
                  <c:v>41774.751597523151</c:v>
                </c:pt>
                <c:pt idx="650">
                  <c:v>41774.760973379627</c:v>
                </c:pt>
                <c:pt idx="651">
                  <c:v>41774.770349236111</c:v>
                </c:pt>
                <c:pt idx="652">
                  <c:v>41774.779725092594</c:v>
                </c:pt>
                <c:pt idx="653">
                  <c:v>41774.789100949078</c:v>
                </c:pt>
                <c:pt idx="654">
                  <c:v>41774.798476805554</c:v>
                </c:pt>
                <c:pt idx="655">
                  <c:v>41774.807852662037</c:v>
                </c:pt>
                <c:pt idx="656">
                  <c:v>41774.817228518521</c:v>
                </c:pt>
                <c:pt idx="657">
                  <c:v>41774.826604374997</c:v>
                </c:pt>
                <c:pt idx="658">
                  <c:v>41774.835980231481</c:v>
                </c:pt>
                <c:pt idx="659">
                  <c:v>41774.845356087964</c:v>
                </c:pt>
                <c:pt idx="660">
                  <c:v>41774.854731944448</c:v>
                </c:pt>
                <c:pt idx="661">
                  <c:v>41774.864107800924</c:v>
                </c:pt>
                <c:pt idx="662">
                  <c:v>41774.873483657408</c:v>
                </c:pt>
                <c:pt idx="663">
                  <c:v>41774.882859513891</c:v>
                </c:pt>
                <c:pt idx="664">
                  <c:v>41774.892235370367</c:v>
                </c:pt>
                <c:pt idx="665">
                  <c:v>41774.901611226851</c:v>
                </c:pt>
                <c:pt idx="666">
                  <c:v>41774.910987083334</c:v>
                </c:pt>
                <c:pt idx="667">
                  <c:v>41774.920362939818</c:v>
                </c:pt>
                <c:pt idx="668">
                  <c:v>41774.929738796294</c:v>
                </c:pt>
                <c:pt idx="669">
                  <c:v>41774.939114652778</c:v>
                </c:pt>
                <c:pt idx="670">
                  <c:v>41774.948490509261</c:v>
                </c:pt>
                <c:pt idx="671">
                  <c:v>41774.957866365738</c:v>
                </c:pt>
                <c:pt idx="672">
                  <c:v>41774.967242222221</c:v>
                </c:pt>
                <c:pt idx="673">
                  <c:v>41774.976618078705</c:v>
                </c:pt>
                <c:pt idx="674">
                  <c:v>41774.985993935188</c:v>
                </c:pt>
                <c:pt idx="675">
                  <c:v>41774.995369791664</c:v>
                </c:pt>
                <c:pt idx="676">
                  <c:v>41775.004745648148</c:v>
                </c:pt>
                <c:pt idx="677">
                  <c:v>41775.014121504631</c:v>
                </c:pt>
                <c:pt idx="678">
                  <c:v>41775.023497361108</c:v>
                </c:pt>
                <c:pt idx="679">
                  <c:v>41775.032873217591</c:v>
                </c:pt>
                <c:pt idx="680">
                  <c:v>41775.042249074075</c:v>
                </c:pt>
                <c:pt idx="681">
                  <c:v>41775.051624930558</c:v>
                </c:pt>
                <c:pt idx="682">
                  <c:v>41775.061000787035</c:v>
                </c:pt>
                <c:pt idx="683">
                  <c:v>41775.070376643518</c:v>
                </c:pt>
                <c:pt idx="684">
                  <c:v>41775.079752500002</c:v>
                </c:pt>
                <c:pt idx="685">
                  <c:v>41775.089128356478</c:v>
                </c:pt>
                <c:pt idx="686">
                  <c:v>41775.098504212961</c:v>
                </c:pt>
                <c:pt idx="687">
                  <c:v>41775.107880069445</c:v>
                </c:pt>
                <c:pt idx="688">
                  <c:v>41775.117255925928</c:v>
                </c:pt>
                <c:pt idx="689">
                  <c:v>41775.126631782405</c:v>
                </c:pt>
                <c:pt idx="690">
                  <c:v>41775.136007638888</c:v>
                </c:pt>
                <c:pt idx="691">
                  <c:v>41775.145383495372</c:v>
                </c:pt>
                <c:pt idx="692">
                  <c:v>41775.154759351855</c:v>
                </c:pt>
                <c:pt idx="693">
                  <c:v>41775.164135208332</c:v>
                </c:pt>
                <c:pt idx="694">
                  <c:v>41775.173511064815</c:v>
                </c:pt>
                <c:pt idx="695">
                  <c:v>41775.182886921299</c:v>
                </c:pt>
                <c:pt idx="696">
                  <c:v>41775.192262777775</c:v>
                </c:pt>
                <c:pt idx="697">
                  <c:v>41775.201638634258</c:v>
                </c:pt>
                <c:pt idx="698">
                  <c:v>41775.211014490742</c:v>
                </c:pt>
                <c:pt idx="699">
                  <c:v>41775.220390347225</c:v>
                </c:pt>
                <c:pt idx="700">
                  <c:v>41775.229766203702</c:v>
                </c:pt>
                <c:pt idx="701">
                  <c:v>41775.239142060185</c:v>
                </c:pt>
                <c:pt idx="702">
                  <c:v>41775.248517916669</c:v>
                </c:pt>
                <c:pt idx="703">
                  <c:v>41775.257893773145</c:v>
                </c:pt>
                <c:pt idx="704">
                  <c:v>41775.267269629629</c:v>
                </c:pt>
                <c:pt idx="705">
                  <c:v>41775.276645486112</c:v>
                </c:pt>
                <c:pt idx="706">
                  <c:v>41775.286021342596</c:v>
                </c:pt>
                <c:pt idx="707">
                  <c:v>41775.295397199072</c:v>
                </c:pt>
                <c:pt idx="708">
                  <c:v>41775.304773055555</c:v>
                </c:pt>
                <c:pt idx="709">
                  <c:v>41775.314148912039</c:v>
                </c:pt>
                <c:pt idx="710">
                  <c:v>41775.323524768515</c:v>
                </c:pt>
                <c:pt idx="711">
                  <c:v>41775.332900624999</c:v>
                </c:pt>
                <c:pt idx="712">
                  <c:v>41775.342276481482</c:v>
                </c:pt>
                <c:pt idx="713">
                  <c:v>41775.351652337966</c:v>
                </c:pt>
                <c:pt idx="714">
                  <c:v>41775.361028194442</c:v>
                </c:pt>
                <c:pt idx="715">
                  <c:v>41775.370404050926</c:v>
                </c:pt>
                <c:pt idx="716">
                  <c:v>41775.379779907409</c:v>
                </c:pt>
                <c:pt idx="717">
                  <c:v>41775.389155763885</c:v>
                </c:pt>
                <c:pt idx="718">
                  <c:v>41775.398531620369</c:v>
                </c:pt>
                <c:pt idx="719">
                  <c:v>41775.407907476852</c:v>
                </c:pt>
                <c:pt idx="720">
                  <c:v>41775.417283333336</c:v>
                </c:pt>
                <c:pt idx="721">
                  <c:v>41775.426659189812</c:v>
                </c:pt>
                <c:pt idx="722">
                  <c:v>41775.436035046296</c:v>
                </c:pt>
                <c:pt idx="723">
                  <c:v>41775.445410902779</c:v>
                </c:pt>
                <c:pt idx="724">
                  <c:v>41775.454786759263</c:v>
                </c:pt>
                <c:pt idx="725">
                  <c:v>41775.464162615739</c:v>
                </c:pt>
                <c:pt idx="726">
                  <c:v>41775.473538472223</c:v>
                </c:pt>
                <c:pt idx="727">
                  <c:v>41775.482914328706</c:v>
                </c:pt>
                <c:pt idx="728">
                  <c:v>41775.492290185182</c:v>
                </c:pt>
                <c:pt idx="729">
                  <c:v>41775.501666041666</c:v>
                </c:pt>
                <c:pt idx="730">
                  <c:v>41775.511041898149</c:v>
                </c:pt>
                <c:pt idx="731">
                  <c:v>41775.520417754633</c:v>
                </c:pt>
                <c:pt idx="732">
                  <c:v>41775.529793611109</c:v>
                </c:pt>
                <c:pt idx="733">
                  <c:v>41775.539169467593</c:v>
                </c:pt>
                <c:pt idx="734">
                  <c:v>41775.548545324076</c:v>
                </c:pt>
                <c:pt idx="735">
                  <c:v>41775.557921180553</c:v>
                </c:pt>
                <c:pt idx="736">
                  <c:v>41775.567297037036</c:v>
                </c:pt>
                <c:pt idx="737">
                  <c:v>41775.57667289352</c:v>
                </c:pt>
                <c:pt idx="738">
                  <c:v>41775.586048750003</c:v>
                </c:pt>
                <c:pt idx="739">
                  <c:v>41775.595424606479</c:v>
                </c:pt>
                <c:pt idx="740">
                  <c:v>41775.604800462963</c:v>
                </c:pt>
                <c:pt idx="741">
                  <c:v>41775.614176319446</c:v>
                </c:pt>
                <c:pt idx="742">
                  <c:v>41775.623552175923</c:v>
                </c:pt>
                <c:pt idx="743">
                  <c:v>41775.632928032406</c:v>
                </c:pt>
                <c:pt idx="744">
                  <c:v>41775.64230388889</c:v>
                </c:pt>
                <c:pt idx="745">
                  <c:v>41775.651679745373</c:v>
                </c:pt>
                <c:pt idx="746">
                  <c:v>41775.66105560185</c:v>
                </c:pt>
                <c:pt idx="747">
                  <c:v>41775.670431458333</c:v>
                </c:pt>
                <c:pt idx="748">
                  <c:v>41775.679807314817</c:v>
                </c:pt>
                <c:pt idx="749">
                  <c:v>41775.689183171293</c:v>
                </c:pt>
                <c:pt idx="750">
                  <c:v>41775.698559027776</c:v>
                </c:pt>
                <c:pt idx="751">
                  <c:v>41775.70793488426</c:v>
                </c:pt>
                <c:pt idx="752">
                  <c:v>41775.717310740743</c:v>
                </c:pt>
                <c:pt idx="753">
                  <c:v>41775.72668659722</c:v>
                </c:pt>
                <c:pt idx="754">
                  <c:v>41775.736062453703</c:v>
                </c:pt>
                <c:pt idx="755">
                  <c:v>41775.745438310187</c:v>
                </c:pt>
                <c:pt idx="756">
                  <c:v>41775.75481416667</c:v>
                </c:pt>
                <c:pt idx="757">
                  <c:v>41775.764190023147</c:v>
                </c:pt>
                <c:pt idx="758">
                  <c:v>41775.77356587963</c:v>
                </c:pt>
                <c:pt idx="759">
                  <c:v>41775.782941736114</c:v>
                </c:pt>
                <c:pt idx="760">
                  <c:v>41775.79231759259</c:v>
                </c:pt>
                <c:pt idx="761">
                  <c:v>41775.801693449073</c:v>
                </c:pt>
                <c:pt idx="762">
                  <c:v>41775.811069305557</c:v>
                </c:pt>
                <c:pt idx="763">
                  <c:v>41775.82044516204</c:v>
                </c:pt>
                <c:pt idx="764">
                  <c:v>41775.829821018517</c:v>
                </c:pt>
                <c:pt idx="765">
                  <c:v>41775.839196875</c:v>
                </c:pt>
                <c:pt idx="766">
                  <c:v>41775.848572731484</c:v>
                </c:pt>
                <c:pt idx="767">
                  <c:v>41775.85794858796</c:v>
                </c:pt>
                <c:pt idx="768">
                  <c:v>41775.867324444444</c:v>
                </c:pt>
                <c:pt idx="769">
                  <c:v>41775.876700300927</c:v>
                </c:pt>
                <c:pt idx="770">
                  <c:v>41775.886076157411</c:v>
                </c:pt>
                <c:pt idx="771">
                  <c:v>41775.895452013887</c:v>
                </c:pt>
                <c:pt idx="772">
                  <c:v>41775.90482787037</c:v>
                </c:pt>
                <c:pt idx="773">
                  <c:v>41775.914203726854</c:v>
                </c:pt>
                <c:pt idx="774">
                  <c:v>41775.92357958333</c:v>
                </c:pt>
                <c:pt idx="775">
                  <c:v>41775.932955439814</c:v>
                </c:pt>
                <c:pt idx="776">
                  <c:v>41775.942331296297</c:v>
                </c:pt>
                <c:pt idx="777">
                  <c:v>41775.951707152781</c:v>
                </c:pt>
                <c:pt idx="778">
                  <c:v>41775.961083009257</c:v>
                </c:pt>
                <c:pt idx="779">
                  <c:v>41775.970458865741</c:v>
                </c:pt>
                <c:pt idx="780">
                  <c:v>41775.979834722224</c:v>
                </c:pt>
                <c:pt idx="781">
                  <c:v>41775.9892105787</c:v>
                </c:pt>
                <c:pt idx="782">
                  <c:v>41775.998586435184</c:v>
                </c:pt>
                <c:pt idx="783">
                  <c:v>41776.007962291667</c:v>
                </c:pt>
                <c:pt idx="784">
                  <c:v>41776.017338148151</c:v>
                </c:pt>
                <c:pt idx="785">
                  <c:v>41776.026714004627</c:v>
                </c:pt>
                <c:pt idx="786">
                  <c:v>41776.036089861111</c:v>
                </c:pt>
                <c:pt idx="787">
                  <c:v>41776.045465717594</c:v>
                </c:pt>
                <c:pt idx="788">
                  <c:v>41776.05484157407</c:v>
                </c:pt>
                <c:pt idx="789">
                  <c:v>41776.064217430554</c:v>
                </c:pt>
                <c:pt idx="790">
                  <c:v>41776.073593287038</c:v>
                </c:pt>
                <c:pt idx="791">
                  <c:v>41776.082969143521</c:v>
                </c:pt>
                <c:pt idx="792">
                  <c:v>41776.092344999997</c:v>
                </c:pt>
                <c:pt idx="793">
                  <c:v>41776.101720856481</c:v>
                </c:pt>
                <c:pt idx="794">
                  <c:v>41776.111096712964</c:v>
                </c:pt>
                <c:pt idx="795">
                  <c:v>41776.120472569448</c:v>
                </c:pt>
                <c:pt idx="796">
                  <c:v>41776.129848425924</c:v>
                </c:pt>
                <c:pt idx="797">
                  <c:v>41776.139224282408</c:v>
                </c:pt>
                <c:pt idx="798">
                  <c:v>41776.148600138891</c:v>
                </c:pt>
                <c:pt idx="799">
                  <c:v>41776.157975995367</c:v>
                </c:pt>
                <c:pt idx="800">
                  <c:v>41776.167351851851</c:v>
                </c:pt>
              </c:numCache>
            </c:numRef>
          </c:xVal>
          <c:yVal>
            <c:numRef>
              <c:f>'Dataset 1'!$B$2:$B$802</c:f>
              <c:numCache>
                <c:formatCode>0</c:formatCode>
                <c:ptCount val="801"/>
                <c:pt idx="0">
                  <c:v>-11.25</c:v>
                </c:pt>
                <c:pt idx="1">
                  <c:v>-13.625</c:v>
                </c:pt>
                <c:pt idx="2">
                  <c:v>-16.125</c:v>
                </c:pt>
                <c:pt idx="3">
                  <c:v>-16.125</c:v>
                </c:pt>
                <c:pt idx="4">
                  <c:v>-16.25</c:v>
                </c:pt>
                <c:pt idx="5">
                  <c:v>-14.5</c:v>
                </c:pt>
                <c:pt idx="6">
                  <c:v>-15.15625</c:v>
                </c:pt>
                <c:pt idx="7">
                  <c:v>-18.125</c:v>
                </c:pt>
                <c:pt idx="8">
                  <c:v>-15.25</c:v>
                </c:pt>
                <c:pt idx="9">
                  <c:v>-14.479166666666666</c:v>
                </c:pt>
                <c:pt idx="10">
                  <c:v>-16.09375</c:v>
                </c:pt>
                <c:pt idx="11">
                  <c:v>-16</c:v>
                </c:pt>
                <c:pt idx="12">
                  <c:v>-15.48076923076923</c:v>
                </c:pt>
                <c:pt idx="13">
                  <c:v>-16.53846153846154</c:v>
                </c:pt>
                <c:pt idx="14">
                  <c:v>-17.083333333333332</c:v>
                </c:pt>
                <c:pt idx="15">
                  <c:v>-18.375</c:v>
                </c:pt>
                <c:pt idx="16">
                  <c:v>-17.5</c:v>
                </c:pt>
                <c:pt idx="17">
                  <c:v>-18.75</c:v>
                </c:pt>
                <c:pt idx="18">
                  <c:v>-23</c:v>
                </c:pt>
                <c:pt idx="19">
                  <c:v>-22.5</c:v>
                </c:pt>
                <c:pt idx="20">
                  <c:v>-22.34375</c:v>
                </c:pt>
                <c:pt idx="21">
                  <c:v>-24.0625</c:v>
                </c:pt>
                <c:pt idx="22">
                  <c:v>-23.125</c:v>
                </c:pt>
                <c:pt idx="23">
                  <c:v>-24.479166666666668</c:v>
                </c:pt>
                <c:pt idx="24">
                  <c:v>-24.464285714285715</c:v>
                </c:pt>
                <c:pt idx="25">
                  <c:v>-23.125</c:v>
                </c:pt>
                <c:pt idx="26">
                  <c:v>-24.375</c:v>
                </c:pt>
                <c:pt idx="27">
                  <c:v>-22.767857142857142</c:v>
                </c:pt>
                <c:pt idx="28">
                  <c:v>-14.75</c:v>
                </c:pt>
                <c:pt idx="29">
                  <c:v>-16.875</c:v>
                </c:pt>
                <c:pt idx="30">
                  <c:v>-17.946428571428573</c:v>
                </c:pt>
                <c:pt idx="31">
                  <c:v>-19.0625</c:v>
                </c:pt>
                <c:pt idx="32">
                  <c:v>-17.1875</c:v>
                </c:pt>
                <c:pt idx="33">
                  <c:v>-18.229166666666668</c:v>
                </c:pt>
                <c:pt idx="34">
                  <c:v>-17.125</c:v>
                </c:pt>
                <c:pt idx="35">
                  <c:v>-17.5</c:v>
                </c:pt>
                <c:pt idx="36">
                  <c:v>-17.65625</c:v>
                </c:pt>
                <c:pt idx="37">
                  <c:v>-16.875</c:v>
                </c:pt>
                <c:pt idx="38">
                  <c:v>-16.71875</c:v>
                </c:pt>
                <c:pt idx="39">
                  <c:v>-18.035714285714285</c:v>
                </c:pt>
                <c:pt idx="40">
                  <c:v>-16.041666666666668</c:v>
                </c:pt>
                <c:pt idx="41">
                  <c:v>-17</c:v>
                </c:pt>
                <c:pt idx="42">
                  <c:v>-17.708333333333332</c:v>
                </c:pt>
                <c:pt idx="43">
                  <c:v>-17.03125</c:v>
                </c:pt>
                <c:pt idx="44">
                  <c:v>-17.083333333333332</c:v>
                </c:pt>
                <c:pt idx="45">
                  <c:v>-16.5</c:v>
                </c:pt>
                <c:pt idx="46">
                  <c:v>-16.875</c:v>
                </c:pt>
                <c:pt idx="47">
                  <c:v>-18.125</c:v>
                </c:pt>
                <c:pt idx="48">
                  <c:v>-17.875</c:v>
                </c:pt>
                <c:pt idx="49">
                  <c:v>-17.75</c:v>
                </c:pt>
                <c:pt idx="50">
                  <c:v>-20.375</c:v>
                </c:pt>
                <c:pt idx="51">
                  <c:v>-20.625</c:v>
                </c:pt>
                <c:pt idx="52">
                  <c:v>-20.3125</c:v>
                </c:pt>
                <c:pt idx="53">
                  <c:v>-19.375</c:v>
                </c:pt>
                <c:pt idx="54">
                  <c:v>-18.4375</c:v>
                </c:pt>
                <c:pt idx="55">
                  <c:v>-18.5</c:v>
                </c:pt>
                <c:pt idx="56">
                  <c:v>-18.125</c:v>
                </c:pt>
                <c:pt idx="57">
                  <c:v>-18.4375</c:v>
                </c:pt>
                <c:pt idx="58">
                  <c:v>-20</c:v>
                </c:pt>
                <c:pt idx="59">
                  <c:v>-16.458333333333332</c:v>
                </c:pt>
                <c:pt idx="60">
                  <c:v>-19.375</c:v>
                </c:pt>
                <c:pt idx="61">
                  <c:v>-19.0625</c:v>
                </c:pt>
                <c:pt idx="62">
                  <c:v>-18.4375</c:v>
                </c:pt>
                <c:pt idx="63">
                  <c:v>-19.0625</c:v>
                </c:pt>
                <c:pt idx="64">
                  <c:v>-18.75</c:v>
                </c:pt>
                <c:pt idx="65">
                  <c:v>-16.354166666666668</c:v>
                </c:pt>
                <c:pt idx="66">
                  <c:v>-15.75</c:v>
                </c:pt>
                <c:pt idx="67">
                  <c:v>-10.25</c:v>
                </c:pt>
                <c:pt idx="68">
                  <c:v>-8.375</c:v>
                </c:pt>
                <c:pt idx="69">
                  <c:v>-10.15625</c:v>
                </c:pt>
                <c:pt idx="70">
                  <c:v>-11.5</c:v>
                </c:pt>
                <c:pt idx="71">
                  <c:v>-12.125</c:v>
                </c:pt>
                <c:pt idx="72">
                  <c:v>-12.5</c:v>
                </c:pt>
                <c:pt idx="73">
                  <c:v>-14.375</c:v>
                </c:pt>
                <c:pt idx="74">
                  <c:v>-14.583333333333334</c:v>
                </c:pt>
                <c:pt idx="75">
                  <c:v>-14.285714285714286</c:v>
                </c:pt>
                <c:pt idx="76">
                  <c:v>-11.785714285714286</c:v>
                </c:pt>
                <c:pt idx="77">
                  <c:v>-12.857142857142858</c:v>
                </c:pt>
                <c:pt idx="78">
                  <c:v>-13.5</c:v>
                </c:pt>
                <c:pt idx="79">
                  <c:v>-12.916666666666666</c:v>
                </c:pt>
                <c:pt idx="80">
                  <c:v>-15.208333333333334</c:v>
                </c:pt>
                <c:pt idx="81">
                  <c:v>-13.958333333333334</c:v>
                </c:pt>
                <c:pt idx="82">
                  <c:v>-15.416666666666666</c:v>
                </c:pt>
                <c:pt idx="83">
                  <c:v>-16.25</c:v>
                </c:pt>
                <c:pt idx="84">
                  <c:v>-14.0625</c:v>
                </c:pt>
                <c:pt idx="85">
                  <c:v>-14.6875</c:v>
                </c:pt>
                <c:pt idx="86">
                  <c:v>-15</c:v>
                </c:pt>
                <c:pt idx="87">
                  <c:v>-16.75</c:v>
                </c:pt>
                <c:pt idx="88">
                  <c:v>-18.75</c:v>
                </c:pt>
                <c:pt idx="89">
                  <c:v>-17.272727272727273</c:v>
                </c:pt>
                <c:pt idx="90">
                  <c:v>-16.625</c:v>
                </c:pt>
                <c:pt idx="91">
                  <c:v>-16.022727272727273</c:v>
                </c:pt>
                <c:pt idx="92">
                  <c:v>-13.068181818181818</c:v>
                </c:pt>
                <c:pt idx="93">
                  <c:v>-9.625</c:v>
                </c:pt>
                <c:pt idx="94">
                  <c:v>-10.277777777777779</c:v>
                </c:pt>
                <c:pt idx="95">
                  <c:v>-9.134615384615385</c:v>
                </c:pt>
                <c:pt idx="96">
                  <c:v>-7.1875</c:v>
                </c:pt>
                <c:pt idx="97">
                  <c:v>-10.909090909090908</c:v>
                </c:pt>
                <c:pt idx="98">
                  <c:v>-8.4722222222222214</c:v>
                </c:pt>
                <c:pt idx="99">
                  <c:v>-11.041666666666666</c:v>
                </c:pt>
                <c:pt idx="100">
                  <c:v>-8.75</c:v>
                </c:pt>
                <c:pt idx="101">
                  <c:v>-11.136363636363637</c:v>
                </c:pt>
                <c:pt idx="102">
                  <c:v>-10.5</c:v>
                </c:pt>
                <c:pt idx="103">
                  <c:v>-9.25</c:v>
                </c:pt>
                <c:pt idx="104">
                  <c:v>-10.625</c:v>
                </c:pt>
                <c:pt idx="105">
                  <c:v>-7.291666666666667</c:v>
                </c:pt>
                <c:pt idx="106">
                  <c:v>-5.125</c:v>
                </c:pt>
                <c:pt idx="107">
                  <c:v>-7.03125</c:v>
                </c:pt>
                <c:pt idx="108">
                  <c:v>-10.178571428571429</c:v>
                </c:pt>
                <c:pt idx="109">
                  <c:v>-12.96875</c:v>
                </c:pt>
                <c:pt idx="110">
                  <c:v>-10.520833333333334</c:v>
                </c:pt>
                <c:pt idx="111">
                  <c:v>-10.729166666666666</c:v>
                </c:pt>
                <c:pt idx="112">
                  <c:v>-11.25</c:v>
                </c:pt>
                <c:pt idx="113">
                  <c:v>-11.875</c:v>
                </c:pt>
                <c:pt idx="114">
                  <c:v>-10.982142857142858</c:v>
                </c:pt>
                <c:pt idx="115">
                  <c:v>-9.5</c:v>
                </c:pt>
                <c:pt idx="116">
                  <c:v>-9.1666666666666661</c:v>
                </c:pt>
                <c:pt idx="117">
                  <c:v>-9.5833333333333339</c:v>
                </c:pt>
                <c:pt idx="118">
                  <c:v>-11.5625</c:v>
                </c:pt>
                <c:pt idx="119">
                  <c:v>-12.96875</c:v>
                </c:pt>
                <c:pt idx="120">
                  <c:v>-10.9375</c:v>
                </c:pt>
                <c:pt idx="121">
                  <c:v>-12.1875</c:v>
                </c:pt>
                <c:pt idx="122">
                  <c:v>-11.25</c:v>
                </c:pt>
                <c:pt idx="123">
                  <c:v>-11.25</c:v>
                </c:pt>
                <c:pt idx="124">
                  <c:v>-10.520833333333334</c:v>
                </c:pt>
                <c:pt idx="125">
                  <c:v>-9.84375</c:v>
                </c:pt>
                <c:pt idx="126">
                  <c:v>-10.46875</c:v>
                </c:pt>
                <c:pt idx="127">
                  <c:v>-11.25</c:v>
                </c:pt>
                <c:pt idx="128">
                  <c:v>-11.875</c:v>
                </c:pt>
                <c:pt idx="129">
                  <c:v>-10.625</c:v>
                </c:pt>
                <c:pt idx="130">
                  <c:v>-10.625</c:v>
                </c:pt>
                <c:pt idx="131">
                  <c:v>-11.875</c:v>
                </c:pt>
                <c:pt idx="132">
                  <c:v>-10.78125</c:v>
                </c:pt>
                <c:pt idx="133">
                  <c:v>-11.875</c:v>
                </c:pt>
                <c:pt idx="134">
                  <c:v>-11.875</c:v>
                </c:pt>
                <c:pt idx="135">
                  <c:v>-11.875</c:v>
                </c:pt>
                <c:pt idx="136">
                  <c:v>-11.875</c:v>
                </c:pt>
                <c:pt idx="137">
                  <c:v>-11.875</c:v>
                </c:pt>
                <c:pt idx="138">
                  <c:v>-11.875</c:v>
                </c:pt>
                <c:pt idx="139">
                  <c:v>-11.875</c:v>
                </c:pt>
                <c:pt idx="140">
                  <c:v>-12.5</c:v>
                </c:pt>
                <c:pt idx="141">
                  <c:v>-13.125</c:v>
                </c:pt>
                <c:pt idx="142">
                  <c:v>-12.291666666666666</c:v>
                </c:pt>
                <c:pt idx="143">
                  <c:v>-12.1875</c:v>
                </c:pt>
                <c:pt idx="144">
                  <c:v>-13.125</c:v>
                </c:pt>
                <c:pt idx="145">
                  <c:v>-13.125</c:v>
                </c:pt>
                <c:pt idx="146">
                  <c:v>-12.5</c:v>
                </c:pt>
                <c:pt idx="147">
                  <c:v>-11.923076923076923</c:v>
                </c:pt>
                <c:pt idx="148">
                  <c:v>-11.875</c:v>
                </c:pt>
                <c:pt idx="149">
                  <c:v>-11.805555555555555</c:v>
                </c:pt>
                <c:pt idx="150">
                  <c:v>-12.361111111111111</c:v>
                </c:pt>
                <c:pt idx="151">
                  <c:v>-12.375</c:v>
                </c:pt>
                <c:pt idx="152">
                  <c:v>-13.214285714285714</c:v>
                </c:pt>
                <c:pt idx="153">
                  <c:v>-11.785714285714286</c:v>
                </c:pt>
                <c:pt idx="154">
                  <c:v>-11.875</c:v>
                </c:pt>
                <c:pt idx="155">
                  <c:v>-13.125</c:v>
                </c:pt>
                <c:pt idx="156">
                  <c:v>-12.5</c:v>
                </c:pt>
                <c:pt idx="157">
                  <c:v>-13.125</c:v>
                </c:pt>
                <c:pt idx="158">
                  <c:v>-13.125</c:v>
                </c:pt>
                <c:pt idx="159">
                  <c:v>-12.75</c:v>
                </c:pt>
                <c:pt idx="160">
                  <c:v>-13.75</c:v>
                </c:pt>
                <c:pt idx="161">
                  <c:v>-13.75</c:v>
                </c:pt>
                <c:pt idx="162">
                  <c:v>-13.125</c:v>
                </c:pt>
                <c:pt idx="163">
                  <c:v>-13.125</c:v>
                </c:pt>
                <c:pt idx="165">
                  <c:v>-12.083333333333334</c:v>
                </c:pt>
                <c:pt idx="166">
                  <c:v>-10.625</c:v>
                </c:pt>
                <c:pt idx="167">
                  <c:v>-11.5625</c:v>
                </c:pt>
                <c:pt idx="168">
                  <c:v>-12.1875</c:v>
                </c:pt>
                <c:pt idx="169">
                  <c:v>-11.875</c:v>
                </c:pt>
                <c:pt idx="170">
                  <c:v>-11.875</c:v>
                </c:pt>
                <c:pt idx="171">
                  <c:v>-11.041666666666666</c:v>
                </c:pt>
                <c:pt idx="172">
                  <c:v>-11.25</c:v>
                </c:pt>
                <c:pt idx="173">
                  <c:v>-8.75</c:v>
                </c:pt>
                <c:pt idx="174">
                  <c:v>-4.375</c:v>
                </c:pt>
                <c:pt idx="175">
                  <c:v>-6.25</c:v>
                </c:pt>
                <c:pt idx="176">
                  <c:v>-5.625</c:v>
                </c:pt>
                <c:pt idx="177">
                  <c:v>-5.625</c:v>
                </c:pt>
                <c:pt idx="178">
                  <c:v>-6.875</c:v>
                </c:pt>
                <c:pt idx="179">
                  <c:v>-6.875</c:v>
                </c:pt>
                <c:pt idx="180">
                  <c:v>-5.9821428571428568</c:v>
                </c:pt>
                <c:pt idx="181">
                  <c:v>-5.625</c:v>
                </c:pt>
                <c:pt idx="182">
                  <c:v>-6.875</c:v>
                </c:pt>
                <c:pt idx="183">
                  <c:v>-6.875</c:v>
                </c:pt>
                <c:pt idx="184">
                  <c:v>-6.875</c:v>
                </c:pt>
                <c:pt idx="185">
                  <c:v>-6.875</c:v>
                </c:pt>
                <c:pt idx="186">
                  <c:v>-4.84375</c:v>
                </c:pt>
                <c:pt idx="187">
                  <c:v>-6.875</c:v>
                </c:pt>
                <c:pt idx="188">
                  <c:v>-6.875</c:v>
                </c:pt>
                <c:pt idx="189">
                  <c:v>-5.416666666666667</c:v>
                </c:pt>
                <c:pt idx="190">
                  <c:v>-5.875</c:v>
                </c:pt>
                <c:pt idx="191">
                  <c:v>-6.25</c:v>
                </c:pt>
                <c:pt idx="192">
                  <c:v>-5.9375</c:v>
                </c:pt>
                <c:pt idx="193">
                  <c:v>-6.875</c:v>
                </c:pt>
                <c:pt idx="194">
                  <c:v>-5.625</c:v>
                </c:pt>
                <c:pt idx="195">
                  <c:v>-5</c:v>
                </c:pt>
                <c:pt idx="196">
                  <c:v>-6.09375</c:v>
                </c:pt>
                <c:pt idx="197">
                  <c:v>-6.25</c:v>
                </c:pt>
                <c:pt idx="198">
                  <c:v>-5.46875</c:v>
                </c:pt>
                <c:pt idx="199">
                  <c:v>-5.625</c:v>
                </c:pt>
                <c:pt idx="200">
                  <c:v>-5.625</c:v>
                </c:pt>
                <c:pt idx="201">
                  <c:v>-5.625</c:v>
                </c:pt>
                <c:pt idx="202">
                  <c:v>-5.625</c:v>
                </c:pt>
                <c:pt idx="203">
                  <c:v>-5.625</c:v>
                </c:pt>
                <c:pt idx="204">
                  <c:v>-4.583333333333333</c:v>
                </c:pt>
                <c:pt idx="205">
                  <c:v>-5</c:v>
                </c:pt>
                <c:pt idx="206">
                  <c:v>-6.875</c:v>
                </c:pt>
                <c:pt idx="207">
                  <c:v>-6.875</c:v>
                </c:pt>
                <c:pt idx="208">
                  <c:v>-5.208333333333333</c:v>
                </c:pt>
                <c:pt idx="209">
                  <c:v>-5.208333333333333</c:v>
                </c:pt>
                <c:pt idx="210">
                  <c:v>-5.625</c:v>
                </c:pt>
                <c:pt idx="211">
                  <c:v>-4.791666666666667</c:v>
                </c:pt>
                <c:pt idx="212">
                  <c:v>-5.625</c:v>
                </c:pt>
                <c:pt idx="213">
                  <c:v>-5.625</c:v>
                </c:pt>
                <c:pt idx="214">
                  <c:v>-5</c:v>
                </c:pt>
                <c:pt idx="215">
                  <c:v>-4.6875</c:v>
                </c:pt>
                <c:pt idx="216">
                  <c:v>-6.875</c:v>
                </c:pt>
                <c:pt idx="217">
                  <c:v>-6.5</c:v>
                </c:pt>
                <c:pt idx="218">
                  <c:v>-6.875</c:v>
                </c:pt>
                <c:pt idx="219">
                  <c:v>-7.5</c:v>
                </c:pt>
                <c:pt idx="220">
                  <c:v>-7.25</c:v>
                </c:pt>
                <c:pt idx="221">
                  <c:v>-7.916666666666667</c:v>
                </c:pt>
                <c:pt idx="222">
                  <c:v>-9.625</c:v>
                </c:pt>
                <c:pt idx="223">
                  <c:v>-11.875</c:v>
                </c:pt>
                <c:pt idx="224">
                  <c:v>-10.625</c:v>
                </c:pt>
                <c:pt idx="225">
                  <c:v>-11.875</c:v>
                </c:pt>
                <c:pt idx="226">
                  <c:v>-13.125</c:v>
                </c:pt>
                <c:pt idx="227">
                  <c:v>-12.8125</c:v>
                </c:pt>
                <c:pt idx="228">
                  <c:v>-11.875</c:v>
                </c:pt>
                <c:pt idx="229">
                  <c:v>-11.875</c:v>
                </c:pt>
                <c:pt idx="230">
                  <c:v>-13.59375</c:v>
                </c:pt>
                <c:pt idx="231">
                  <c:v>-13.75</c:v>
                </c:pt>
                <c:pt idx="232">
                  <c:v>-12.916666666666666</c:v>
                </c:pt>
                <c:pt idx="233">
                  <c:v>-12.875</c:v>
                </c:pt>
                <c:pt idx="234">
                  <c:v>-13.375</c:v>
                </c:pt>
                <c:pt idx="235">
                  <c:v>-12.96875</c:v>
                </c:pt>
                <c:pt idx="236">
                  <c:v>-12.708333333333334</c:v>
                </c:pt>
                <c:pt idx="237">
                  <c:v>-12.8125</c:v>
                </c:pt>
                <c:pt idx="238">
                  <c:v>-12.1875</c:v>
                </c:pt>
                <c:pt idx="239">
                  <c:v>-13.541666666666666</c:v>
                </c:pt>
                <c:pt idx="240">
                  <c:v>-14.375</c:v>
                </c:pt>
                <c:pt idx="241">
                  <c:v>-13.75</c:v>
                </c:pt>
                <c:pt idx="242">
                  <c:v>-14.375</c:v>
                </c:pt>
                <c:pt idx="243">
                  <c:v>-14.375</c:v>
                </c:pt>
                <c:pt idx="244">
                  <c:v>-14.375</c:v>
                </c:pt>
                <c:pt idx="245">
                  <c:v>-13.125</c:v>
                </c:pt>
                <c:pt idx="246">
                  <c:v>-14.375</c:v>
                </c:pt>
                <c:pt idx="247">
                  <c:v>-14.642857142857142</c:v>
                </c:pt>
                <c:pt idx="248">
                  <c:v>-14.583333333333334</c:v>
                </c:pt>
                <c:pt idx="249">
                  <c:v>-15.625</c:v>
                </c:pt>
                <c:pt idx="250">
                  <c:v>-15</c:v>
                </c:pt>
                <c:pt idx="251">
                  <c:v>-15.625</c:v>
                </c:pt>
                <c:pt idx="252">
                  <c:v>-16.25</c:v>
                </c:pt>
                <c:pt idx="253">
                  <c:v>-15.625</c:v>
                </c:pt>
                <c:pt idx="254">
                  <c:v>-14.6875</c:v>
                </c:pt>
                <c:pt idx="255">
                  <c:v>-14.375</c:v>
                </c:pt>
                <c:pt idx="256">
                  <c:v>-15.625</c:v>
                </c:pt>
                <c:pt idx="257">
                  <c:v>-16.25</c:v>
                </c:pt>
                <c:pt idx="258">
                  <c:v>-15.25</c:v>
                </c:pt>
                <c:pt idx="259">
                  <c:v>-15.625</c:v>
                </c:pt>
                <c:pt idx="260">
                  <c:v>-16.875</c:v>
                </c:pt>
                <c:pt idx="261">
                  <c:v>-16.875</c:v>
                </c:pt>
                <c:pt idx="262">
                  <c:v>-19.375</c:v>
                </c:pt>
                <c:pt idx="263">
                  <c:v>-18.125</c:v>
                </c:pt>
                <c:pt idx="264">
                  <c:v>-17.8125</c:v>
                </c:pt>
                <c:pt idx="265">
                  <c:v>-17.5</c:v>
                </c:pt>
                <c:pt idx="266">
                  <c:v>-18.75</c:v>
                </c:pt>
                <c:pt idx="267">
                  <c:v>-17.96875</c:v>
                </c:pt>
                <c:pt idx="268">
                  <c:v>-16.875</c:v>
                </c:pt>
                <c:pt idx="269">
                  <c:v>-17.5</c:v>
                </c:pt>
                <c:pt idx="270">
                  <c:v>-17.625</c:v>
                </c:pt>
                <c:pt idx="271">
                  <c:v>-17.1875</c:v>
                </c:pt>
                <c:pt idx="272">
                  <c:v>-12.1875</c:v>
                </c:pt>
                <c:pt idx="273">
                  <c:v>-11.875</c:v>
                </c:pt>
                <c:pt idx="274">
                  <c:v>-14.0625</c:v>
                </c:pt>
                <c:pt idx="275">
                  <c:v>-14.6875</c:v>
                </c:pt>
                <c:pt idx="276">
                  <c:v>-15.75</c:v>
                </c:pt>
                <c:pt idx="277">
                  <c:v>-15</c:v>
                </c:pt>
                <c:pt idx="278">
                  <c:v>-14.75</c:v>
                </c:pt>
                <c:pt idx="279">
                  <c:v>-15.3125</c:v>
                </c:pt>
                <c:pt idx="280">
                  <c:v>-12</c:v>
                </c:pt>
                <c:pt idx="281">
                  <c:v>-12.75</c:v>
                </c:pt>
                <c:pt idx="282">
                  <c:v>-12.916666666666666</c:v>
                </c:pt>
                <c:pt idx="283">
                  <c:v>-14.21875</c:v>
                </c:pt>
                <c:pt idx="284">
                  <c:v>-12.375</c:v>
                </c:pt>
                <c:pt idx="285">
                  <c:v>-14.875</c:v>
                </c:pt>
                <c:pt idx="286">
                  <c:v>-12.625</c:v>
                </c:pt>
                <c:pt idx="287">
                  <c:v>-13.59375</c:v>
                </c:pt>
                <c:pt idx="288">
                  <c:v>-14.166666666666666</c:v>
                </c:pt>
                <c:pt idx="289">
                  <c:v>-15</c:v>
                </c:pt>
                <c:pt idx="290">
                  <c:v>-13.25</c:v>
                </c:pt>
                <c:pt idx="291">
                  <c:v>-16.442307692307693</c:v>
                </c:pt>
                <c:pt idx="292">
                  <c:v>-14.431818181818182</c:v>
                </c:pt>
                <c:pt idx="293">
                  <c:v>-14.375</c:v>
                </c:pt>
                <c:pt idx="294">
                  <c:v>-12.1875</c:v>
                </c:pt>
                <c:pt idx="295">
                  <c:v>-12.410714285714286</c:v>
                </c:pt>
                <c:pt idx="296">
                  <c:v>-11</c:v>
                </c:pt>
                <c:pt idx="297">
                  <c:v>-10</c:v>
                </c:pt>
                <c:pt idx="298">
                  <c:v>-10.625</c:v>
                </c:pt>
                <c:pt idx="299">
                  <c:v>-11.625</c:v>
                </c:pt>
                <c:pt idx="300">
                  <c:v>-11.770833333333334</c:v>
                </c:pt>
                <c:pt idx="301">
                  <c:v>-14.895833333333334</c:v>
                </c:pt>
                <c:pt idx="302">
                  <c:v>-13.472222222222221</c:v>
                </c:pt>
                <c:pt idx="303">
                  <c:v>-12.321428571428571</c:v>
                </c:pt>
                <c:pt idx="304">
                  <c:v>-11.875</c:v>
                </c:pt>
                <c:pt idx="305">
                  <c:v>-12.375</c:v>
                </c:pt>
                <c:pt idx="306">
                  <c:v>-10.5</c:v>
                </c:pt>
                <c:pt idx="307">
                  <c:v>-11.875</c:v>
                </c:pt>
                <c:pt idx="308">
                  <c:v>-9.25</c:v>
                </c:pt>
                <c:pt idx="309">
                  <c:v>-11.875</c:v>
                </c:pt>
                <c:pt idx="310">
                  <c:v>-10.375</c:v>
                </c:pt>
                <c:pt idx="311">
                  <c:v>-10.3125</c:v>
                </c:pt>
                <c:pt idx="312">
                  <c:v>-11.625</c:v>
                </c:pt>
                <c:pt idx="313">
                  <c:v>-12.083333333333334</c:v>
                </c:pt>
                <c:pt idx="314">
                  <c:v>-12.083333333333334</c:v>
                </c:pt>
                <c:pt idx="315">
                  <c:v>-12.211538461538462</c:v>
                </c:pt>
                <c:pt idx="316">
                  <c:v>-10.535714285714286</c:v>
                </c:pt>
                <c:pt idx="317">
                  <c:v>-11.625</c:v>
                </c:pt>
                <c:pt idx="318">
                  <c:v>-10</c:v>
                </c:pt>
                <c:pt idx="319">
                  <c:v>-9.5</c:v>
                </c:pt>
                <c:pt idx="320">
                  <c:v>-8.4375</c:v>
                </c:pt>
                <c:pt idx="321">
                  <c:v>-12.5</c:v>
                </c:pt>
                <c:pt idx="322">
                  <c:v>-12.777777777777779</c:v>
                </c:pt>
                <c:pt idx="323">
                  <c:v>-12.96875</c:v>
                </c:pt>
                <c:pt idx="324">
                  <c:v>-11.477272727272727</c:v>
                </c:pt>
                <c:pt idx="325">
                  <c:v>-15.673076923076923</c:v>
                </c:pt>
                <c:pt idx="326">
                  <c:v>-16.59090909090909</c:v>
                </c:pt>
                <c:pt idx="327">
                  <c:v>-12.291666666666666</c:v>
                </c:pt>
                <c:pt idx="328">
                  <c:v>-12.954545454545455</c:v>
                </c:pt>
                <c:pt idx="329">
                  <c:v>-12.115384615384615</c:v>
                </c:pt>
                <c:pt idx="330">
                  <c:v>-16.25</c:v>
                </c:pt>
                <c:pt idx="331">
                  <c:v>-13.75</c:v>
                </c:pt>
                <c:pt idx="332">
                  <c:v>-15.909090909090908</c:v>
                </c:pt>
                <c:pt idx="333">
                  <c:v>-17.8125</c:v>
                </c:pt>
                <c:pt idx="334">
                  <c:v>-17.625</c:v>
                </c:pt>
                <c:pt idx="335">
                  <c:v>-21.5625</c:v>
                </c:pt>
                <c:pt idx="336">
                  <c:v>-17.75</c:v>
                </c:pt>
                <c:pt idx="337">
                  <c:v>-18.625</c:v>
                </c:pt>
                <c:pt idx="338">
                  <c:v>-18.035714285714285</c:v>
                </c:pt>
                <c:pt idx="339">
                  <c:v>-19.375</c:v>
                </c:pt>
                <c:pt idx="340">
                  <c:v>-18.59375</c:v>
                </c:pt>
                <c:pt idx="341">
                  <c:v>-19.375</c:v>
                </c:pt>
                <c:pt idx="342">
                  <c:v>-18.4375</c:v>
                </c:pt>
                <c:pt idx="343">
                  <c:v>-17.875</c:v>
                </c:pt>
                <c:pt idx="344">
                  <c:v>-17.5</c:v>
                </c:pt>
                <c:pt idx="345">
                  <c:v>-17.708333333333332</c:v>
                </c:pt>
                <c:pt idx="346">
                  <c:v>-17.15909090909091</c:v>
                </c:pt>
                <c:pt idx="347">
                  <c:v>-16.964285714285715</c:v>
                </c:pt>
                <c:pt idx="348">
                  <c:v>-12.5</c:v>
                </c:pt>
                <c:pt idx="349">
                  <c:v>-12.613636363636363</c:v>
                </c:pt>
                <c:pt idx="350">
                  <c:v>-13.333333333333334</c:v>
                </c:pt>
                <c:pt idx="351">
                  <c:v>-12.65625</c:v>
                </c:pt>
                <c:pt idx="352">
                  <c:v>-13.068181818181818</c:v>
                </c:pt>
                <c:pt idx="353">
                  <c:v>-12.777777777777779</c:v>
                </c:pt>
                <c:pt idx="354">
                  <c:v>-12.1875</c:v>
                </c:pt>
                <c:pt idx="355">
                  <c:v>-8.4375</c:v>
                </c:pt>
                <c:pt idx="356">
                  <c:v>-2.7083333333333335</c:v>
                </c:pt>
                <c:pt idx="357">
                  <c:v>-1.875</c:v>
                </c:pt>
                <c:pt idx="358">
                  <c:v>-10.208333333333334</c:v>
                </c:pt>
                <c:pt idx="359">
                  <c:v>-13.958333333333334</c:v>
                </c:pt>
                <c:pt idx="360">
                  <c:v>-12.65625</c:v>
                </c:pt>
                <c:pt idx="361">
                  <c:v>-13.125</c:v>
                </c:pt>
                <c:pt idx="362">
                  <c:v>-12.5</c:v>
                </c:pt>
                <c:pt idx="363">
                  <c:v>-13.125</c:v>
                </c:pt>
                <c:pt idx="364">
                  <c:v>-13.125</c:v>
                </c:pt>
                <c:pt idx="365">
                  <c:v>-13.125</c:v>
                </c:pt>
                <c:pt idx="366">
                  <c:v>-15</c:v>
                </c:pt>
                <c:pt idx="367">
                  <c:v>-14.875</c:v>
                </c:pt>
                <c:pt idx="368">
                  <c:v>-14.375</c:v>
                </c:pt>
                <c:pt idx="369">
                  <c:v>-13.75</c:v>
                </c:pt>
                <c:pt idx="370">
                  <c:v>-14</c:v>
                </c:pt>
                <c:pt idx="371">
                  <c:v>-14.375</c:v>
                </c:pt>
                <c:pt idx="372">
                  <c:v>-14.5</c:v>
                </c:pt>
                <c:pt idx="373">
                  <c:v>-13.125</c:v>
                </c:pt>
                <c:pt idx="374">
                  <c:v>-12.1875</c:v>
                </c:pt>
                <c:pt idx="375">
                  <c:v>-14.0625</c:v>
                </c:pt>
                <c:pt idx="376">
                  <c:v>-15</c:v>
                </c:pt>
                <c:pt idx="377">
                  <c:v>-15</c:v>
                </c:pt>
                <c:pt idx="378">
                  <c:v>-14.0625</c:v>
                </c:pt>
                <c:pt idx="379">
                  <c:v>-10.208333333333334</c:v>
                </c:pt>
                <c:pt idx="380">
                  <c:v>-9.375</c:v>
                </c:pt>
                <c:pt idx="381">
                  <c:v>-12.5</c:v>
                </c:pt>
                <c:pt idx="382">
                  <c:v>-12.916666666666666</c:v>
                </c:pt>
                <c:pt idx="383">
                  <c:v>-11.875</c:v>
                </c:pt>
                <c:pt idx="384">
                  <c:v>-10.9375</c:v>
                </c:pt>
                <c:pt idx="385">
                  <c:v>-10.15625</c:v>
                </c:pt>
                <c:pt idx="386">
                  <c:v>-9.6875</c:v>
                </c:pt>
                <c:pt idx="387">
                  <c:v>-8.125</c:v>
                </c:pt>
                <c:pt idx="388">
                  <c:v>-6.9318181818181817</c:v>
                </c:pt>
                <c:pt idx="389">
                  <c:v>-5.5681818181818183</c:v>
                </c:pt>
                <c:pt idx="390">
                  <c:v>-6.875</c:v>
                </c:pt>
                <c:pt idx="391">
                  <c:v>-5</c:v>
                </c:pt>
                <c:pt idx="392">
                  <c:v>-5.3125</c:v>
                </c:pt>
                <c:pt idx="393">
                  <c:v>-5.625</c:v>
                </c:pt>
                <c:pt idx="394">
                  <c:v>-5.9375</c:v>
                </c:pt>
                <c:pt idx="395">
                  <c:v>-6.875</c:v>
                </c:pt>
                <c:pt idx="396">
                  <c:v>-6.875</c:v>
                </c:pt>
                <c:pt idx="397">
                  <c:v>-8.125</c:v>
                </c:pt>
                <c:pt idx="398">
                  <c:v>-8.125</c:v>
                </c:pt>
                <c:pt idx="399">
                  <c:v>-7.1875</c:v>
                </c:pt>
                <c:pt idx="400">
                  <c:v>-7.083333333333333</c:v>
                </c:pt>
                <c:pt idx="401">
                  <c:v>-6.770833333333333</c:v>
                </c:pt>
                <c:pt idx="402">
                  <c:v>-7.25</c:v>
                </c:pt>
                <c:pt idx="403">
                  <c:v>-6.5625</c:v>
                </c:pt>
                <c:pt idx="404">
                  <c:v>-5.208333333333333</c:v>
                </c:pt>
                <c:pt idx="405">
                  <c:v>-5.625</c:v>
                </c:pt>
                <c:pt idx="406">
                  <c:v>-5.3125</c:v>
                </c:pt>
                <c:pt idx="407">
                  <c:v>-6.09375</c:v>
                </c:pt>
                <c:pt idx="408">
                  <c:v>-5</c:v>
                </c:pt>
                <c:pt idx="409">
                  <c:v>-5.25</c:v>
                </c:pt>
                <c:pt idx="410">
                  <c:v>-5.9375</c:v>
                </c:pt>
                <c:pt idx="411">
                  <c:v>-6.5625</c:v>
                </c:pt>
                <c:pt idx="412">
                  <c:v>-7.96875</c:v>
                </c:pt>
                <c:pt idx="413">
                  <c:v>-5.416666666666667</c:v>
                </c:pt>
                <c:pt idx="414">
                  <c:v>-5.75</c:v>
                </c:pt>
                <c:pt idx="415">
                  <c:v>-6.354166666666667</c:v>
                </c:pt>
                <c:pt idx="416">
                  <c:v>-6.40625</c:v>
                </c:pt>
                <c:pt idx="417">
                  <c:v>-7.5</c:v>
                </c:pt>
                <c:pt idx="418">
                  <c:v>-6.75</c:v>
                </c:pt>
                <c:pt idx="419">
                  <c:v>-5.78125</c:v>
                </c:pt>
                <c:pt idx="420">
                  <c:v>-5.375</c:v>
                </c:pt>
                <c:pt idx="421">
                  <c:v>-3.625</c:v>
                </c:pt>
                <c:pt idx="422">
                  <c:v>-4.0625</c:v>
                </c:pt>
                <c:pt idx="423">
                  <c:v>-4.25</c:v>
                </c:pt>
                <c:pt idx="424">
                  <c:v>-4.375</c:v>
                </c:pt>
                <c:pt idx="425">
                  <c:v>-6.5625</c:v>
                </c:pt>
                <c:pt idx="426">
                  <c:v>-6.25</c:v>
                </c:pt>
                <c:pt idx="427">
                  <c:v>-6.9642857142857144</c:v>
                </c:pt>
                <c:pt idx="428">
                  <c:v>-6.5</c:v>
                </c:pt>
                <c:pt idx="429">
                  <c:v>-7.875</c:v>
                </c:pt>
                <c:pt idx="430">
                  <c:v>-8.28125</c:v>
                </c:pt>
                <c:pt idx="431">
                  <c:v>-7.25</c:v>
                </c:pt>
                <c:pt idx="432">
                  <c:v>-6.40625</c:v>
                </c:pt>
                <c:pt idx="433">
                  <c:v>-8.75</c:v>
                </c:pt>
                <c:pt idx="434">
                  <c:v>-8.125</c:v>
                </c:pt>
                <c:pt idx="435">
                  <c:v>-7.916666666666667</c:v>
                </c:pt>
                <c:pt idx="436">
                  <c:v>-8.125</c:v>
                </c:pt>
                <c:pt idx="437">
                  <c:v>-10</c:v>
                </c:pt>
                <c:pt idx="438">
                  <c:v>-7.5</c:v>
                </c:pt>
                <c:pt idx="439">
                  <c:v>-9.84375</c:v>
                </c:pt>
                <c:pt idx="440">
                  <c:v>-10.625</c:v>
                </c:pt>
                <c:pt idx="441">
                  <c:v>-10.625</c:v>
                </c:pt>
                <c:pt idx="442">
                  <c:v>-9.53125</c:v>
                </c:pt>
                <c:pt idx="443">
                  <c:v>-10.15625</c:v>
                </c:pt>
                <c:pt idx="444">
                  <c:v>-14.625</c:v>
                </c:pt>
                <c:pt idx="445">
                  <c:v>-16.979166666666668</c:v>
                </c:pt>
                <c:pt idx="446">
                  <c:v>-16.875</c:v>
                </c:pt>
                <c:pt idx="447">
                  <c:v>-15.9375</c:v>
                </c:pt>
                <c:pt idx="448">
                  <c:v>-17.25</c:v>
                </c:pt>
                <c:pt idx="449">
                  <c:v>-16.71875</c:v>
                </c:pt>
                <c:pt idx="450">
                  <c:v>-15.375</c:v>
                </c:pt>
                <c:pt idx="451">
                  <c:v>-17.708333333333332</c:v>
                </c:pt>
                <c:pt idx="452">
                  <c:v>-17.5</c:v>
                </c:pt>
                <c:pt idx="453">
                  <c:v>-16.25</c:v>
                </c:pt>
                <c:pt idx="454">
                  <c:v>-14.375</c:v>
                </c:pt>
                <c:pt idx="455">
                  <c:v>-11.25</c:v>
                </c:pt>
                <c:pt idx="456">
                  <c:v>-10.520833333333334</c:v>
                </c:pt>
                <c:pt idx="457">
                  <c:v>-10.625</c:v>
                </c:pt>
                <c:pt idx="458">
                  <c:v>-11.25</c:v>
                </c:pt>
                <c:pt idx="459">
                  <c:v>-10.625</c:v>
                </c:pt>
                <c:pt idx="460">
                  <c:v>-12.708333333333334</c:v>
                </c:pt>
                <c:pt idx="461">
                  <c:v>-11.5625</c:v>
                </c:pt>
                <c:pt idx="462">
                  <c:v>-11.25</c:v>
                </c:pt>
                <c:pt idx="463">
                  <c:v>-13.125</c:v>
                </c:pt>
                <c:pt idx="464">
                  <c:v>-12.5</c:v>
                </c:pt>
                <c:pt idx="465">
                  <c:v>-11.25</c:v>
                </c:pt>
                <c:pt idx="466">
                  <c:v>-12.625</c:v>
                </c:pt>
                <c:pt idx="467">
                  <c:v>-13.125</c:v>
                </c:pt>
                <c:pt idx="468">
                  <c:v>-11.964285714285714</c:v>
                </c:pt>
                <c:pt idx="469">
                  <c:v>-11.944444444444445</c:v>
                </c:pt>
                <c:pt idx="470">
                  <c:v>-11.875</c:v>
                </c:pt>
                <c:pt idx="471">
                  <c:v>-12.5</c:v>
                </c:pt>
                <c:pt idx="472">
                  <c:v>-12.916666666666666</c:v>
                </c:pt>
                <c:pt idx="473">
                  <c:v>-13.958333333333334</c:v>
                </c:pt>
                <c:pt idx="474">
                  <c:v>-13.125</c:v>
                </c:pt>
                <c:pt idx="475">
                  <c:v>-12.5</c:v>
                </c:pt>
                <c:pt idx="478">
                  <c:v>-13.472222222222221</c:v>
                </c:pt>
                <c:pt idx="479">
                  <c:v>-12.25</c:v>
                </c:pt>
                <c:pt idx="480">
                  <c:v>-12.125</c:v>
                </c:pt>
                <c:pt idx="481">
                  <c:v>-14.166666666666666</c:v>
                </c:pt>
                <c:pt idx="482">
                  <c:v>-12.8125</c:v>
                </c:pt>
                <c:pt idx="483">
                  <c:v>-13.625</c:v>
                </c:pt>
                <c:pt idx="484">
                  <c:v>-12.083333333333334</c:v>
                </c:pt>
                <c:pt idx="485">
                  <c:v>-10</c:v>
                </c:pt>
                <c:pt idx="486">
                  <c:v>-7.708333333333333</c:v>
                </c:pt>
                <c:pt idx="487">
                  <c:v>-7.75</c:v>
                </c:pt>
                <c:pt idx="488">
                  <c:v>-12.708333333333334</c:v>
                </c:pt>
                <c:pt idx="489">
                  <c:v>-14.0625</c:v>
                </c:pt>
                <c:pt idx="490">
                  <c:v>-13.875</c:v>
                </c:pt>
                <c:pt idx="491">
                  <c:v>-11.25</c:v>
                </c:pt>
                <c:pt idx="492">
                  <c:v>-9.0625</c:v>
                </c:pt>
                <c:pt idx="497">
                  <c:v>-10</c:v>
                </c:pt>
                <c:pt idx="498">
                  <c:v>-10.208333333333334</c:v>
                </c:pt>
                <c:pt idx="500">
                  <c:v>-8.75</c:v>
                </c:pt>
                <c:pt idx="503">
                  <c:v>-8.75</c:v>
                </c:pt>
                <c:pt idx="504">
                  <c:v>-6.666666666666667</c:v>
                </c:pt>
                <c:pt idx="505">
                  <c:v>-8.0208333333333339</c:v>
                </c:pt>
                <c:pt idx="506">
                  <c:v>-9.1666666666666661</c:v>
                </c:pt>
                <c:pt idx="507">
                  <c:v>-10.625</c:v>
                </c:pt>
                <c:pt idx="508">
                  <c:v>-7.8125</c:v>
                </c:pt>
                <c:pt idx="509">
                  <c:v>-9</c:v>
                </c:pt>
                <c:pt idx="510">
                  <c:v>-10.875</c:v>
                </c:pt>
                <c:pt idx="511">
                  <c:v>-9.7321428571428577</c:v>
                </c:pt>
                <c:pt idx="512">
                  <c:v>-9.6875</c:v>
                </c:pt>
                <c:pt idx="513">
                  <c:v>-9.4791666666666661</c:v>
                </c:pt>
                <c:pt idx="514">
                  <c:v>-7.25</c:v>
                </c:pt>
                <c:pt idx="515">
                  <c:v>-8.75</c:v>
                </c:pt>
                <c:pt idx="516">
                  <c:v>-7.8125</c:v>
                </c:pt>
                <c:pt idx="517">
                  <c:v>-7.3863636363636367</c:v>
                </c:pt>
                <c:pt idx="518">
                  <c:v>-9.7727272727272734</c:v>
                </c:pt>
                <c:pt idx="519">
                  <c:v>-8.625</c:v>
                </c:pt>
                <c:pt idx="520">
                  <c:v>-5.875</c:v>
                </c:pt>
                <c:pt idx="521">
                  <c:v>-7.2321428571428568</c:v>
                </c:pt>
                <c:pt idx="522">
                  <c:v>-10</c:v>
                </c:pt>
                <c:pt idx="523">
                  <c:v>-7.3863636363636367</c:v>
                </c:pt>
                <c:pt idx="524">
                  <c:v>-6.9444444444444446</c:v>
                </c:pt>
                <c:pt idx="525">
                  <c:v>-6.875</c:v>
                </c:pt>
                <c:pt idx="526">
                  <c:v>-7.5</c:v>
                </c:pt>
                <c:pt idx="527">
                  <c:v>-7.4107142857142856</c:v>
                </c:pt>
                <c:pt idx="528">
                  <c:v>-6.5625</c:v>
                </c:pt>
                <c:pt idx="529">
                  <c:v>-5.9375</c:v>
                </c:pt>
                <c:pt idx="530">
                  <c:v>-2.2916666666666665</c:v>
                </c:pt>
                <c:pt idx="531">
                  <c:v>-7.1875</c:v>
                </c:pt>
                <c:pt idx="532">
                  <c:v>-9.5833333333333339</c:v>
                </c:pt>
                <c:pt idx="533">
                  <c:v>-6.354166666666667</c:v>
                </c:pt>
                <c:pt idx="534">
                  <c:v>-7.5</c:v>
                </c:pt>
                <c:pt idx="535">
                  <c:v>-6.979166666666667</c:v>
                </c:pt>
                <c:pt idx="536">
                  <c:v>-8.125</c:v>
                </c:pt>
                <c:pt idx="537">
                  <c:v>-9.0625</c:v>
                </c:pt>
                <c:pt idx="538">
                  <c:v>-8.25</c:v>
                </c:pt>
                <c:pt idx="539">
                  <c:v>-8.75</c:v>
                </c:pt>
                <c:pt idx="540">
                  <c:v>-10.3125</c:v>
                </c:pt>
                <c:pt idx="541">
                  <c:v>-11.458333333333334</c:v>
                </c:pt>
                <c:pt idx="542">
                  <c:v>-9.4791666666666661</c:v>
                </c:pt>
                <c:pt idx="543">
                  <c:v>-10.46875</c:v>
                </c:pt>
                <c:pt idx="544">
                  <c:v>-11.625</c:v>
                </c:pt>
                <c:pt idx="545">
                  <c:v>-10.9375</c:v>
                </c:pt>
                <c:pt idx="546">
                  <c:v>-10.78125</c:v>
                </c:pt>
                <c:pt idx="547">
                  <c:v>-12.125</c:v>
                </c:pt>
                <c:pt idx="548">
                  <c:v>-14.375</c:v>
                </c:pt>
                <c:pt idx="549">
                  <c:v>-14.375</c:v>
                </c:pt>
                <c:pt idx="550">
                  <c:v>-14.75</c:v>
                </c:pt>
                <c:pt idx="551">
                  <c:v>-18.375</c:v>
                </c:pt>
                <c:pt idx="552">
                  <c:v>-20.625</c:v>
                </c:pt>
                <c:pt idx="553">
                  <c:v>-19.6875</c:v>
                </c:pt>
                <c:pt idx="554">
                  <c:v>-19.5</c:v>
                </c:pt>
                <c:pt idx="555">
                  <c:v>-19.625</c:v>
                </c:pt>
                <c:pt idx="556">
                  <c:v>-19.0625</c:v>
                </c:pt>
                <c:pt idx="557">
                  <c:v>-21.875</c:v>
                </c:pt>
                <c:pt idx="558">
                  <c:v>-21.875</c:v>
                </c:pt>
                <c:pt idx="559">
                  <c:v>-19.375</c:v>
                </c:pt>
                <c:pt idx="560">
                  <c:v>-21.40625</c:v>
                </c:pt>
                <c:pt idx="561">
                  <c:v>-18.75</c:v>
                </c:pt>
                <c:pt idx="562">
                  <c:v>-16.875</c:v>
                </c:pt>
                <c:pt idx="563">
                  <c:v>-15.9375</c:v>
                </c:pt>
                <c:pt idx="564">
                  <c:v>-16.25</c:v>
                </c:pt>
                <c:pt idx="565">
                  <c:v>-17.8125</c:v>
                </c:pt>
                <c:pt idx="566">
                  <c:v>-18.125</c:v>
                </c:pt>
                <c:pt idx="567">
                  <c:v>-16.875</c:v>
                </c:pt>
                <c:pt idx="568">
                  <c:v>-16.875</c:v>
                </c:pt>
                <c:pt idx="569">
                  <c:v>-16.25</c:v>
                </c:pt>
                <c:pt idx="570">
                  <c:v>-16.875</c:v>
                </c:pt>
                <c:pt idx="571">
                  <c:v>-17.96875</c:v>
                </c:pt>
                <c:pt idx="572">
                  <c:v>-16.875</c:v>
                </c:pt>
                <c:pt idx="573">
                  <c:v>-17.5</c:v>
                </c:pt>
                <c:pt idx="574">
                  <c:v>-17.083333333333332</c:v>
                </c:pt>
                <c:pt idx="575">
                  <c:v>-17.5</c:v>
                </c:pt>
                <c:pt idx="576">
                  <c:v>-16.25</c:v>
                </c:pt>
                <c:pt idx="577">
                  <c:v>-16.25</c:v>
                </c:pt>
                <c:pt idx="578">
                  <c:v>-17.083333333333332</c:v>
                </c:pt>
                <c:pt idx="579">
                  <c:v>-18.75</c:v>
                </c:pt>
                <c:pt idx="580">
                  <c:v>-19.25</c:v>
                </c:pt>
                <c:pt idx="581">
                  <c:v>-19.583333333333332</c:v>
                </c:pt>
                <c:pt idx="582">
                  <c:v>-19.375</c:v>
                </c:pt>
                <c:pt idx="583">
                  <c:v>-20.625</c:v>
                </c:pt>
                <c:pt idx="584">
                  <c:v>-19.84375</c:v>
                </c:pt>
                <c:pt idx="585">
                  <c:v>-19.375</c:v>
                </c:pt>
                <c:pt idx="586">
                  <c:v>-20.208333333333332</c:v>
                </c:pt>
                <c:pt idx="587">
                  <c:v>-19.375</c:v>
                </c:pt>
                <c:pt idx="588">
                  <c:v>-20.208333333333332</c:v>
                </c:pt>
                <c:pt idx="589">
                  <c:v>-19.375</c:v>
                </c:pt>
                <c:pt idx="590">
                  <c:v>-20</c:v>
                </c:pt>
                <c:pt idx="591">
                  <c:v>-19.375</c:v>
                </c:pt>
                <c:pt idx="592">
                  <c:v>-16.25</c:v>
                </c:pt>
                <c:pt idx="593">
                  <c:v>-11.625</c:v>
                </c:pt>
                <c:pt idx="594">
                  <c:v>-14.166666666666666</c:v>
                </c:pt>
                <c:pt idx="595">
                  <c:v>-17.916666666666668</c:v>
                </c:pt>
                <c:pt idx="596">
                  <c:v>-17.5</c:v>
                </c:pt>
                <c:pt idx="597">
                  <c:v>-16.666666666666668</c:v>
                </c:pt>
                <c:pt idx="598">
                  <c:v>-17.125</c:v>
                </c:pt>
                <c:pt idx="599">
                  <c:v>-14.6875</c:v>
                </c:pt>
                <c:pt idx="600">
                  <c:v>-13.958333333333334</c:v>
                </c:pt>
                <c:pt idx="601">
                  <c:v>-14.375</c:v>
                </c:pt>
                <c:pt idx="602">
                  <c:v>-11.75</c:v>
                </c:pt>
                <c:pt idx="603">
                  <c:v>-12.375</c:v>
                </c:pt>
                <c:pt idx="604">
                  <c:v>-12.03125</c:v>
                </c:pt>
                <c:pt idx="605">
                  <c:v>-14.6875</c:v>
                </c:pt>
                <c:pt idx="606">
                  <c:v>-14.166666666666666</c:v>
                </c:pt>
                <c:pt idx="607">
                  <c:v>-15.208333333333334</c:v>
                </c:pt>
                <c:pt idx="608">
                  <c:v>-14.53125</c:v>
                </c:pt>
                <c:pt idx="609">
                  <c:v>-13.125</c:v>
                </c:pt>
                <c:pt idx="610">
                  <c:v>-13.75</c:v>
                </c:pt>
                <c:pt idx="611">
                  <c:v>-11.875</c:v>
                </c:pt>
                <c:pt idx="612">
                  <c:v>-13.4375</c:v>
                </c:pt>
                <c:pt idx="613">
                  <c:v>-12.604166666666666</c:v>
                </c:pt>
                <c:pt idx="614">
                  <c:v>-13.25</c:v>
                </c:pt>
                <c:pt idx="615">
                  <c:v>-12.03125</c:v>
                </c:pt>
                <c:pt idx="616">
                  <c:v>-11.125</c:v>
                </c:pt>
                <c:pt idx="617">
                  <c:v>-13.125</c:v>
                </c:pt>
                <c:pt idx="618">
                  <c:v>-14.5</c:v>
                </c:pt>
                <c:pt idx="619">
                  <c:v>-16.964285714285715</c:v>
                </c:pt>
                <c:pt idx="620">
                  <c:v>-15.520833333333334</c:v>
                </c:pt>
                <c:pt idx="621">
                  <c:v>-17.625</c:v>
                </c:pt>
                <c:pt idx="622">
                  <c:v>-15.625</c:v>
                </c:pt>
                <c:pt idx="623">
                  <c:v>-13.854166666666666</c:v>
                </c:pt>
                <c:pt idx="624">
                  <c:v>-11.25</c:v>
                </c:pt>
                <c:pt idx="625">
                  <c:v>-9.125</c:v>
                </c:pt>
                <c:pt idx="626">
                  <c:v>-7.1875</c:v>
                </c:pt>
                <c:pt idx="627">
                  <c:v>-8.4375</c:v>
                </c:pt>
                <c:pt idx="628">
                  <c:v>-9.53125</c:v>
                </c:pt>
                <c:pt idx="629">
                  <c:v>-9.4791666666666661</c:v>
                </c:pt>
                <c:pt idx="630">
                  <c:v>-7.916666666666667</c:v>
                </c:pt>
                <c:pt idx="631">
                  <c:v>-8.3333333333333339</c:v>
                </c:pt>
                <c:pt idx="632">
                  <c:v>-7.0535714285714288</c:v>
                </c:pt>
                <c:pt idx="633">
                  <c:v>-7.375</c:v>
                </c:pt>
                <c:pt idx="634">
                  <c:v>-8.125</c:v>
                </c:pt>
                <c:pt idx="635">
                  <c:v>-7.5</c:v>
                </c:pt>
                <c:pt idx="636">
                  <c:v>-7.1875</c:v>
                </c:pt>
                <c:pt idx="637">
                  <c:v>-8.3333333333333339</c:v>
                </c:pt>
                <c:pt idx="638">
                  <c:v>-9.6875</c:v>
                </c:pt>
                <c:pt idx="639">
                  <c:v>-9.0625</c:v>
                </c:pt>
                <c:pt idx="640">
                  <c:v>-8.4375</c:v>
                </c:pt>
                <c:pt idx="641">
                  <c:v>-10.625</c:v>
                </c:pt>
                <c:pt idx="642">
                  <c:v>-9.6875</c:v>
                </c:pt>
                <c:pt idx="643">
                  <c:v>-9.4444444444444446</c:v>
                </c:pt>
                <c:pt idx="644">
                  <c:v>-10.625</c:v>
                </c:pt>
                <c:pt idx="645">
                  <c:v>-10</c:v>
                </c:pt>
                <c:pt idx="646">
                  <c:v>-11.25</c:v>
                </c:pt>
                <c:pt idx="647">
                  <c:v>-11.875</c:v>
                </c:pt>
                <c:pt idx="648">
                  <c:v>-11.458333333333334</c:v>
                </c:pt>
                <c:pt idx="649">
                  <c:v>-11.875</c:v>
                </c:pt>
                <c:pt idx="650">
                  <c:v>-12.375</c:v>
                </c:pt>
                <c:pt idx="651">
                  <c:v>-12.708333333333334</c:v>
                </c:pt>
                <c:pt idx="652">
                  <c:v>-12.291666666666666</c:v>
                </c:pt>
                <c:pt idx="653">
                  <c:v>-12.678571428571429</c:v>
                </c:pt>
                <c:pt idx="654">
                  <c:v>-13.020833333333334</c:v>
                </c:pt>
                <c:pt idx="655">
                  <c:v>-14.5</c:v>
                </c:pt>
                <c:pt idx="656">
                  <c:v>-12.916666666666666</c:v>
                </c:pt>
                <c:pt idx="657">
                  <c:v>-15.833333333333334</c:v>
                </c:pt>
                <c:pt idx="658">
                  <c:v>-18.75</c:v>
                </c:pt>
                <c:pt idx="659">
                  <c:v>-20.208333333333332</c:v>
                </c:pt>
                <c:pt idx="660">
                  <c:v>-19.125</c:v>
                </c:pt>
                <c:pt idx="661">
                  <c:v>-19.0625</c:v>
                </c:pt>
                <c:pt idx="662">
                  <c:v>-20.375</c:v>
                </c:pt>
                <c:pt idx="663">
                  <c:v>-21.625</c:v>
                </c:pt>
                <c:pt idx="664">
                  <c:v>-21.041666666666668</c:v>
                </c:pt>
                <c:pt idx="665">
                  <c:v>-21.40625</c:v>
                </c:pt>
                <c:pt idx="666">
                  <c:v>-22.125</c:v>
                </c:pt>
                <c:pt idx="667">
                  <c:v>-18.75</c:v>
                </c:pt>
                <c:pt idx="668">
                  <c:v>-19.0625</c:v>
                </c:pt>
                <c:pt idx="669">
                  <c:v>-17.083333333333332</c:v>
                </c:pt>
                <c:pt idx="670">
                  <c:v>-20.3125</c:v>
                </c:pt>
                <c:pt idx="671">
                  <c:v>-19</c:v>
                </c:pt>
                <c:pt idx="672">
                  <c:v>-19.375</c:v>
                </c:pt>
                <c:pt idx="673">
                  <c:v>-18.75</c:v>
                </c:pt>
                <c:pt idx="674">
                  <c:v>-19.84375</c:v>
                </c:pt>
                <c:pt idx="675">
                  <c:v>-20</c:v>
                </c:pt>
                <c:pt idx="676">
                  <c:v>-20.681818181818183</c:v>
                </c:pt>
                <c:pt idx="677">
                  <c:v>-20.5</c:v>
                </c:pt>
                <c:pt idx="678">
                  <c:v>-20.208333333333332</c:v>
                </c:pt>
                <c:pt idx="679">
                  <c:v>-18.75</c:v>
                </c:pt>
                <c:pt idx="680">
                  <c:v>-19.375</c:v>
                </c:pt>
                <c:pt idx="681">
                  <c:v>-19.375</c:v>
                </c:pt>
                <c:pt idx="682">
                  <c:v>-19.375</c:v>
                </c:pt>
                <c:pt idx="683">
                  <c:v>-19.375</c:v>
                </c:pt>
                <c:pt idx="684">
                  <c:v>-19.375</c:v>
                </c:pt>
                <c:pt idx="685">
                  <c:v>-19.375</c:v>
                </c:pt>
                <c:pt idx="686">
                  <c:v>-19.375</c:v>
                </c:pt>
                <c:pt idx="687">
                  <c:v>-20</c:v>
                </c:pt>
                <c:pt idx="688">
                  <c:v>-19.375</c:v>
                </c:pt>
                <c:pt idx="689">
                  <c:v>-18.75</c:v>
                </c:pt>
                <c:pt idx="690">
                  <c:v>-19.375</c:v>
                </c:pt>
                <c:pt idx="691">
                  <c:v>-20</c:v>
                </c:pt>
                <c:pt idx="692">
                  <c:v>-20.178571428571427</c:v>
                </c:pt>
                <c:pt idx="693">
                  <c:v>-20.625</c:v>
                </c:pt>
                <c:pt idx="694">
                  <c:v>-20</c:v>
                </c:pt>
                <c:pt idx="695">
                  <c:v>-20.625</c:v>
                </c:pt>
                <c:pt idx="696">
                  <c:v>-21.25</c:v>
                </c:pt>
                <c:pt idx="697">
                  <c:v>-22.5</c:v>
                </c:pt>
                <c:pt idx="698">
                  <c:v>-22.291666666666668</c:v>
                </c:pt>
                <c:pt idx="699">
                  <c:v>-16.041666666666668</c:v>
                </c:pt>
                <c:pt idx="700">
                  <c:v>-15.5</c:v>
                </c:pt>
                <c:pt idx="701">
                  <c:v>-13.75</c:v>
                </c:pt>
                <c:pt idx="702">
                  <c:v>-21.666666666666668</c:v>
                </c:pt>
                <c:pt idx="703">
                  <c:v>-19.84375</c:v>
                </c:pt>
                <c:pt idx="704">
                  <c:v>-19.375</c:v>
                </c:pt>
                <c:pt idx="705">
                  <c:v>-19.25</c:v>
                </c:pt>
                <c:pt idx="706">
                  <c:v>-18.214285714285715</c:v>
                </c:pt>
                <c:pt idx="707">
                  <c:v>-16.25</c:v>
                </c:pt>
                <c:pt idx="708">
                  <c:v>-16.826923076923077</c:v>
                </c:pt>
                <c:pt idx="709">
                  <c:v>-14.791666666666666</c:v>
                </c:pt>
                <c:pt idx="710">
                  <c:v>-14.642857142857142</c:v>
                </c:pt>
                <c:pt idx="711">
                  <c:v>-14.722222222222221</c:v>
                </c:pt>
                <c:pt idx="712">
                  <c:v>-15.875</c:v>
                </c:pt>
                <c:pt idx="713">
                  <c:v>-17.5</c:v>
                </c:pt>
                <c:pt idx="714">
                  <c:v>-16.25</c:v>
                </c:pt>
                <c:pt idx="715">
                  <c:v>-19</c:v>
                </c:pt>
                <c:pt idx="716">
                  <c:v>-15</c:v>
                </c:pt>
                <c:pt idx="717">
                  <c:v>-20.729166666666668</c:v>
                </c:pt>
                <c:pt idx="718">
                  <c:v>-23.5</c:v>
                </c:pt>
                <c:pt idx="719">
                  <c:v>-20.625</c:v>
                </c:pt>
                <c:pt idx="720">
                  <c:v>-17.767857142857142</c:v>
                </c:pt>
                <c:pt idx="721">
                  <c:v>-20.625</c:v>
                </c:pt>
                <c:pt idx="722">
                  <c:v>-19.791666666666668</c:v>
                </c:pt>
                <c:pt idx="723">
                  <c:v>-17.5</c:v>
                </c:pt>
                <c:pt idx="724">
                  <c:v>-16</c:v>
                </c:pt>
                <c:pt idx="725">
                  <c:v>-32.395833333333336</c:v>
                </c:pt>
                <c:pt idx="726">
                  <c:v>-27.946428571428573</c:v>
                </c:pt>
                <c:pt idx="727">
                  <c:v>-21.666666666666668</c:v>
                </c:pt>
                <c:pt idx="728">
                  <c:v>-17.8125</c:v>
                </c:pt>
                <c:pt idx="729">
                  <c:v>-18.214285714285715</c:v>
                </c:pt>
                <c:pt idx="730">
                  <c:v>-16.25</c:v>
                </c:pt>
                <c:pt idx="731">
                  <c:v>-14.791666666666666</c:v>
                </c:pt>
                <c:pt idx="732">
                  <c:v>-13.125</c:v>
                </c:pt>
                <c:pt idx="733">
                  <c:v>-21.785714285714285</c:v>
                </c:pt>
                <c:pt idx="734">
                  <c:v>-22.083333333333332</c:v>
                </c:pt>
                <c:pt idx="735">
                  <c:v>-24.479166666666668</c:v>
                </c:pt>
                <c:pt idx="736">
                  <c:v>-17.98076923076923</c:v>
                </c:pt>
                <c:pt idx="737">
                  <c:v>-11.057692307692308</c:v>
                </c:pt>
                <c:pt idx="738">
                  <c:v>-13.5</c:v>
                </c:pt>
                <c:pt idx="739">
                  <c:v>-18.875</c:v>
                </c:pt>
                <c:pt idx="740">
                  <c:v>-20.714285714285715</c:v>
                </c:pt>
                <c:pt idx="741">
                  <c:v>-16.458333333333332</c:v>
                </c:pt>
                <c:pt idx="742">
                  <c:v>-9.2857142857142865</c:v>
                </c:pt>
                <c:pt idx="743">
                  <c:v>-15.25</c:v>
                </c:pt>
                <c:pt idx="744">
                  <c:v>-14.444444444444445</c:v>
                </c:pt>
                <c:pt idx="745">
                  <c:v>-13.125</c:v>
                </c:pt>
                <c:pt idx="746">
                  <c:v>-15.972222222222221</c:v>
                </c:pt>
                <c:pt idx="747">
                  <c:v>-14.51923076923077</c:v>
                </c:pt>
                <c:pt idx="748">
                  <c:v>-12.596153846153847</c:v>
                </c:pt>
                <c:pt idx="749">
                  <c:v>-14.5</c:v>
                </c:pt>
                <c:pt idx="750">
                  <c:v>-18.035714285714285</c:v>
                </c:pt>
                <c:pt idx="751">
                  <c:v>-20.416666666666668</c:v>
                </c:pt>
                <c:pt idx="752">
                  <c:v>-20.416666666666668</c:v>
                </c:pt>
                <c:pt idx="753">
                  <c:v>-17.708333333333332</c:v>
                </c:pt>
                <c:pt idx="754">
                  <c:v>-16.339285714285715</c:v>
                </c:pt>
                <c:pt idx="755">
                  <c:v>-16.25</c:v>
                </c:pt>
                <c:pt idx="756">
                  <c:v>-17</c:v>
                </c:pt>
                <c:pt idx="757">
                  <c:v>-15.625</c:v>
                </c:pt>
                <c:pt idx="758">
                  <c:v>-19.479166666666668</c:v>
                </c:pt>
                <c:pt idx="759">
                  <c:v>-19.5</c:v>
                </c:pt>
                <c:pt idx="760">
                  <c:v>-16.09375</c:v>
                </c:pt>
                <c:pt idx="761">
                  <c:v>-14.75</c:v>
                </c:pt>
                <c:pt idx="762">
                  <c:v>-15.729166666666666</c:v>
                </c:pt>
                <c:pt idx="763">
                  <c:v>-14.625</c:v>
                </c:pt>
                <c:pt idx="764">
                  <c:v>-19.166666666666668</c:v>
                </c:pt>
                <c:pt idx="765">
                  <c:v>-19.821428571428573</c:v>
                </c:pt>
                <c:pt idx="766">
                  <c:v>-19.027777777777779</c:v>
                </c:pt>
                <c:pt idx="767">
                  <c:v>-19.6875</c:v>
                </c:pt>
                <c:pt idx="768">
                  <c:v>-20</c:v>
                </c:pt>
                <c:pt idx="769">
                  <c:v>-19.791666666666668</c:v>
                </c:pt>
                <c:pt idx="770">
                  <c:v>-19.791666666666668</c:v>
                </c:pt>
                <c:pt idx="771">
                  <c:v>-18.125</c:v>
                </c:pt>
                <c:pt idx="772">
                  <c:v>-20.104166666666668</c:v>
                </c:pt>
                <c:pt idx="773">
                  <c:v>-18.75</c:v>
                </c:pt>
                <c:pt idx="774">
                  <c:v>-16.25</c:v>
                </c:pt>
                <c:pt idx="775">
                  <c:v>-14.5</c:v>
                </c:pt>
                <c:pt idx="776">
                  <c:v>-14.375</c:v>
                </c:pt>
                <c:pt idx="777">
                  <c:v>-13.125</c:v>
                </c:pt>
                <c:pt idx="778">
                  <c:v>-13.75</c:v>
                </c:pt>
                <c:pt idx="779">
                  <c:v>-14.583333333333334</c:v>
                </c:pt>
                <c:pt idx="780">
                  <c:v>-13.181818181818182</c:v>
                </c:pt>
                <c:pt idx="781">
                  <c:v>-15.625</c:v>
                </c:pt>
                <c:pt idx="782">
                  <c:v>-14.6875</c:v>
                </c:pt>
                <c:pt idx="783">
                  <c:v>-15</c:v>
                </c:pt>
                <c:pt idx="784">
                  <c:v>-13.75</c:v>
                </c:pt>
                <c:pt idx="785">
                  <c:v>-14.75</c:v>
                </c:pt>
                <c:pt idx="786">
                  <c:v>-14.5</c:v>
                </c:pt>
                <c:pt idx="787">
                  <c:v>-14.375</c:v>
                </c:pt>
                <c:pt idx="789">
                  <c:v>-13.75</c:v>
                </c:pt>
                <c:pt idx="790">
                  <c:v>-14.375</c:v>
                </c:pt>
                <c:pt idx="791">
                  <c:v>-13.75</c:v>
                </c:pt>
                <c:pt idx="792">
                  <c:v>-13.75</c:v>
                </c:pt>
                <c:pt idx="793">
                  <c:v>-14.166666666666666</c:v>
                </c:pt>
                <c:pt idx="794">
                  <c:v>-14.375</c:v>
                </c:pt>
                <c:pt idx="795">
                  <c:v>-14.75</c:v>
                </c:pt>
                <c:pt idx="796">
                  <c:v>-14.25</c:v>
                </c:pt>
                <c:pt idx="797">
                  <c:v>-14.583333333333334</c:v>
                </c:pt>
                <c:pt idx="798">
                  <c:v>-13.958333333333334</c:v>
                </c:pt>
                <c:pt idx="799">
                  <c:v>-13.125</c:v>
                </c:pt>
                <c:pt idx="800">
                  <c:v>-14.375</c:v>
                </c:pt>
              </c:numCache>
            </c:numRef>
          </c:yVal>
          <c:smooth val="1"/>
        </c:ser>
        <c:ser>
          <c:idx val="1"/>
          <c:order val="1"/>
          <c:tx>
            <c:strRef>
              <c:f>'Dataset 1'!$C$1</c:f>
              <c:strCache>
                <c:ptCount val="1"/>
                <c:pt idx="0">
                  <c:v>Huone 173, Paine-ero, kanaali</c:v>
                </c:pt>
              </c:strCache>
            </c:strRef>
          </c:tx>
          <c:spPr>
            <a:ln w="19050" cap="rnd">
              <a:solidFill>
                <a:srgbClr val="FF0000"/>
              </a:solidFill>
              <a:round/>
            </a:ln>
            <a:effectLst/>
          </c:spPr>
          <c:marker>
            <c:symbol val="none"/>
          </c:marker>
          <c:xVal>
            <c:numRef>
              <c:f>'Dataset 1'!$A$2:$A$802</c:f>
              <c:numCache>
                <c:formatCode>d\.m\.yy\ h:mm;@</c:formatCode>
                <c:ptCount val="801"/>
                <c:pt idx="0">
                  <c:v>41768.666666666664</c:v>
                </c:pt>
                <c:pt idx="1">
                  <c:v>41768.676042523148</c:v>
                </c:pt>
                <c:pt idx="2">
                  <c:v>41768.685418379631</c:v>
                </c:pt>
                <c:pt idx="3">
                  <c:v>41768.694794236108</c:v>
                </c:pt>
                <c:pt idx="4">
                  <c:v>41768.704170092591</c:v>
                </c:pt>
                <c:pt idx="5">
                  <c:v>41768.713545949075</c:v>
                </c:pt>
                <c:pt idx="6">
                  <c:v>41768.722921805558</c:v>
                </c:pt>
                <c:pt idx="7">
                  <c:v>41768.732297662034</c:v>
                </c:pt>
                <c:pt idx="8">
                  <c:v>41768.741673518518</c:v>
                </c:pt>
                <c:pt idx="9">
                  <c:v>41768.751049375001</c:v>
                </c:pt>
                <c:pt idx="10">
                  <c:v>41768.760425231485</c:v>
                </c:pt>
                <c:pt idx="11">
                  <c:v>41768.769801087961</c:v>
                </c:pt>
                <c:pt idx="12">
                  <c:v>41768.779176944445</c:v>
                </c:pt>
                <c:pt idx="13">
                  <c:v>41768.788552800928</c:v>
                </c:pt>
                <c:pt idx="14">
                  <c:v>41768.797928657405</c:v>
                </c:pt>
                <c:pt idx="15">
                  <c:v>41768.807304513888</c:v>
                </c:pt>
                <c:pt idx="16">
                  <c:v>41768.816680370372</c:v>
                </c:pt>
                <c:pt idx="17">
                  <c:v>41768.826056226855</c:v>
                </c:pt>
                <c:pt idx="18">
                  <c:v>41768.835432083331</c:v>
                </c:pt>
                <c:pt idx="19">
                  <c:v>41768.844807939815</c:v>
                </c:pt>
                <c:pt idx="20">
                  <c:v>41768.854183796298</c:v>
                </c:pt>
                <c:pt idx="21">
                  <c:v>41768.863559652775</c:v>
                </c:pt>
                <c:pt idx="22">
                  <c:v>41768.872935509258</c:v>
                </c:pt>
                <c:pt idx="23">
                  <c:v>41768.882311365742</c:v>
                </c:pt>
                <c:pt idx="24">
                  <c:v>41768.891687222225</c:v>
                </c:pt>
                <c:pt idx="25">
                  <c:v>41768.901063078702</c:v>
                </c:pt>
                <c:pt idx="26">
                  <c:v>41768.910438935185</c:v>
                </c:pt>
                <c:pt idx="27">
                  <c:v>41768.919814791669</c:v>
                </c:pt>
                <c:pt idx="28">
                  <c:v>41768.929190648145</c:v>
                </c:pt>
                <c:pt idx="29">
                  <c:v>41768.938566504628</c:v>
                </c:pt>
                <c:pt idx="30">
                  <c:v>41768.947942361112</c:v>
                </c:pt>
                <c:pt idx="31">
                  <c:v>41768.957318217595</c:v>
                </c:pt>
                <c:pt idx="32">
                  <c:v>41768.966694074072</c:v>
                </c:pt>
                <c:pt idx="33">
                  <c:v>41768.976069930555</c:v>
                </c:pt>
                <c:pt idx="34">
                  <c:v>41768.985445787039</c:v>
                </c:pt>
                <c:pt idx="35">
                  <c:v>41768.994821643515</c:v>
                </c:pt>
                <c:pt idx="36">
                  <c:v>41769.004197499999</c:v>
                </c:pt>
                <c:pt idx="37">
                  <c:v>41769.013573356482</c:v>
                </c:pt>
                <c:pt idx="38">
                  <c:v>41769.022949212966</c:v>
                </c:pt>
                <c:pt idx="39">
                  <c:v>41769.032325069442</c:v>
                </c:pt>
                <c:pt idx="40">
                  <c:v>41769.041700925925</c:v>
                </c:pt>
                <c:pt idx="41">
                  <c:v>41769.051076782409</c:v>
                </c:pt>
                <c:pt idx="42">
                  <c:v>41769.060452638892</c:v>
                </c:pt>
                <c:pt idx="43">
                  <c:v>41769.069828495369</c:v>
                </c:pt>
                <c:pt idx="44">
                  <c:v>41769.079204351852</c:v>
                </c:pt>
                <c:pt idx="45">
                  <c:v>41769.088580208336</c:v>
                </c:pt>
                <c:pt idx="46">
                  <c:v>41769.097956064812</c:v>
                </c:pt>
                <c:pt idx="47">
                  <c:v>41769.107331921296</c:v>
                </c:pt>
                <c:pt idx="48">
                  <c:v>41769.116707777779</c:v>
                </c:pt>
                <c:pt idx="49">
                  <c:v>41769.126083634263</c:v>
                </c:pt>
                <c:pt idx="50">
                  <c:v>41769.135459490739</c:v>
                </c:pt>
                <c:pt idx="51">
                  <c:v>41769.144835347222</c:v>
                </c:pt>
                <c:pt idx="52">
                  <c:v>41769.154211203706</c:v>
                </c:pt>
                <c:pt idx="53">
                  <c:v>41769.163587060182</c:v>
                </c:pt>
                <c:pt idx="54">
                  <c:v>41769.172962916666</c:v>
                </c:pt>
                <c:pt idx="55">
                  <c:v>41769.182338773149</c:v>
                </c:pt>
                <c:pt idx="56">
                  <c:v>41769.191714629633</c:v>
                </c:pt>
                <c:pt idx="57">
                  <c:v>41769.201090486109</c:v>
                </c:pt>
                <c:pt idx="58">
                  <c:v>41769.210466342593</c:v>
                </c:pt>
                <c:pt idx="59">
                  <c:v>41769.219842199076</c:v>
                </c:pt>
                <c:pt idx="60">
                  <c:v>41769.229218055552</c:v>
                </c:pt>
                <c:pt idx="61">
                  <c:v>41769.238593912036</c:v>
                </c:pt>
                <c:pt idx="62">
                  <c:v>41769.247969768519</c:v>
                </c:pt>
                <c:pt idx="63">
                  <c:v>41769.257345625003</c:v>
                </c:pt>
                <c:pt idx="64">
                  <c:v>41769.266721481479</c:v>
                </c:pt>
                <c:pt idx="65">
                  <c:v>41769.276097337963</c:v>
                </c:pt>
                <c:pt idx="66">
                  <c:v>41769.285473194446</c:v>
                </c:pt>
                <c:pt idx="67">
                  <c:v>41769.294849050922</c:v>
                </c:pt>
                <c:pt idx="68">
                  <c:v>41769.304224907406</c:v>
                </c:pt>
                <c:pt idx="69">
                  <c:v>41769.31360076389</c:v>
                </c:pt>
                <c:pt idx="70">
                  <c:v>41769.322976620373</c:v>
                </c:pt>
                <c:pt idx="71">
                  <c:v>41769.332352476849</c:v>
                </c:pt>
                <c:pt idx="72">
                  <c:v>41769.341728333333</c:v>
                </c:pt>
                <c:pt idx="73">
                  <c:v>41769.351104189816</c:v>
                </c:pt>
                <c:pt idx="74">
                  <c:v>41769.3604800463</c:v>
                </c:pt>
                <c:pt idx="75">
                  <c:v>41769.369855902776</c:v>
                </c:pt>
                <c:pt idx="76">
                  <c:v>41769.37923175926</c:v>
                </c:pt>
                <c:pt idx="77">
                  <c:v>41769.388607615743</c:v>
                </c:pt>
                <c:pt idx="78">
                  <c:v>41769.397983472219</c:v>
                </c:pt>
                <c:pt idx="79">
                  <c:v>41769.407359328703</c:v>
                </c:pt>
                <c:pt idx="80">
                  <c:v>41769.416735185187</c:v>
                </c:pt>
                <c:pt idx="81">
                  <c:v>41769.42611104167</c:v>
                </c:pt>
                <c:pt idx="82">
                  <c:v>41769.435486898146</c:v>
                </c:pt>
                <c:pt idx="83">
                  <c:v>41769.44486275463</c:v>
                </c:pt>
                <c:pt idx="84">
                  <c:v>41769.454238611113</c:v>
                </c:pt>
                <c:pt idx="85">
                  <c:v>41769.46361446759</c:v>
                </c:pt>
                <c:pt idx="86">
                  <c:v>41769.472990324073</c:v>
                </c:pt>
                <c:pt idx="87">
                  <c:v>41769.482366180557</c:v>
                </c:pt>
                <c:pt idx="88">
                  <c:v>41769.49174203704</c:v>
                </c:pt>
                <c:pt idx="89">
                  <c:v>41769.501117893516</c:v>
                </c:pt>
                <c:pt idx="90">
                  <c:v>41769.51049375</c:v>
                </c:pt>
                <c:pt idx="91">
                  <c:v>41769.519869606484</c:v>
                </c:pt>
                <c:pt idx="92">
                  <c:v>41769.52924546296</c:v>
                </c:pt>
                <c:pt idx="93">
                  <c:v>41769.538621319443</c:v>
                </c:pt>
                <c:pt idx="94">
                  <c:v>41769.547997175927</c:v>
                </c:pt>
                <c:pt idx="95">
                  <c:v>41769.55737303241</c:v>
                </c:pt>
                <c:pt idx="96">
                  <c:v>41769.566748888887</c:v>
                </c:pt>
                <c:pt idx="97">
                  <c:v>41769.57612474537</c:v>
                </c:pt>
                <c:pt idx="98">
                  <c:v>41769.585500601854</c:v>
                </c:pt>
                <c:pt idx="99">
                  <c:v>41769.59487645833</c:v>
                </c:pt>
                <c:pt idx="100">
                  <c:v>41769.604252314813</c:v>
                </c:pt>
                <c:pt idx="101">
                  <c:v>41769.613628171297</c:v>
                </c:pt>
                <c:pt idx="102">
                  <c:v>41769.623004027781</c:v>
                </c:pt>
                <c:pt idx="103">
                  <c:v>41769.632379884257</c:v>
                </c:pt>
                <c:pt idx="104">
                  <c:v>41769.64175574074</c:v>
                </c:pt>
                <c:pt idx="105">
                  <c:v>41769.651131597224</c:v>
                </c:pt>
                <c:pt idx="106">
                  <c:v>41769.6605074537</c:v>
                </c:pt>
                <c:pt idx="107">
                  <c:v>41769.669883310184</c:v>
                </c:pt>
                <c:pt idx="108">
                  <c:v>41769.679259166667</c:v>
                </c:pt>
                <c:pt idx="109">
                  <c:v>41769.688635023151</c:v>
                </c:pt>
                <c:pt idx="110">
                  <c:v>41769.698010879627</c:v>
                </c:pt>
                <c:pt idx="111">
                  <c:v>41769.70738673611</c:v>
                </c:pt>
                <c:pt idx="112">
                  <c:v>41769.716762592594</c:v>
                </c:pt>
                <c:pt idx="113">
                  <c:v>41769.726138449078</c:v>
                </c:pt>
                <c:pt idx="114">
                  <c:v>41769.735514305554</c:v>
                </c:pt>
                <c:pt idx="115">
                  <c:v>41769.744890162037</c:v>
                </c:pt>
                <c:pt idx="116">
                  <c:v>41769.754266018521</c:v>
                </c:pt>
                <c:pt idx="117">
                  <c:v>41769.763641874997</c:v>
                </c:pt>
                <c:pt idx="118">
                  <c:v>41769.773017731481</c:v>
                </c:pt>
                <c:pt idx="119">
                  <c:v>41769.782393587964</c:v>
                </c:pt>
                <c:pt idx="120">
                  <c:v>41769.791769444448</c:v>
                </c:pt>
                <c:pt idx="121">
                  <c:v>41769.801145300924</c:v>
                </c:pt>
                <c:pt idx="122">
                  <c:v>41769.810521157407</c:v>
                </c:pt>
                <c:pt idx="123">
                  <c:v>41769.819897013891</c:v>
                </c:pt>
                <c:pt idx="124">
                  <c:v>41769.829272870367</c:v>
                </c:pt>
                <c:pt idx="125">
                  <c:v>41769.838648726851</c:v>
                </c:pt>
                <c:pt idx="126">
                  <c:v>41769.848024583334</c:v>
                </c:pt>
                <c:pt idx="127">
                  <c:v>41769.857400439818</c:v>
                </c:pt>
                <c:pt idx="128">
                  <c:v>41769.866776296294</c:v>
                </c:pt>
                <c:pt idx="129">
                  <c:v>41769.876152152778</c:v>
                </c:pt>
                <c:pt idx="130">
                  <c:v>41769.885528009261</c:v>
                </c:pt>
                <c:pt idx="131">
                  <c:v>41769.894903865737</c:v>
                </c:pt>
                <c:pt idx="132">
                  <c:v>41769.904279722221</c:v>
                </c:pt>
                <c:pt idx="133">
                  <c:v>41769.913655578704</c:v>
                </c:pt>
                <c:pt idx="134">
                  <c:v>41769.923031435188</c:v>
                </c:pt>
                <c:pt idx="135">
                  <c:v>41769.932407291664</c:v>
                </c:pt>
                <c:pt idx="136">
                  <c:v>41769.941783148148</c:v>
                </c:pt>
                <c:pt idx="137">
                  <c:v>41769.951159004631</c:v>
                </c:pt>
                <c:pt idx="138">
                  <c:v>41769.960534861108</c:v>
                </c:pt>
                <c:pt idx="139">
                  <c:v>41769.969910717591</c:v>
                </c:pt>
                <c:pt idx="140">
                  <c:v>41769.979286574075</c:v>
                </c:pt>
                <c:pt idx="141">
                  <c:v>41769.988662430558</c:v>
                </c:pt>
                <c:pt idx="142">
                  <c:v>41769.998038287034</c:v>
                </c:pt>
                <c:pt idx="143">
                  <c:v>41770.007414143518</c:v>
                </c:pt>
                <c:pt idx="144">
                  <c:v>41770.016790000001</c:v>
                </c:pt>
                <c:pt idx="145">
                  <c:v>41770.026165856485</c:v>
                </c:pt>
                <c:pt idx="146">
                  <c:v>41770.035541712961</c:v>
                </c:pt>
                <c:pt idx="147">
                  <c:v>41770.044917569445</c:v>
                </c:pt>
                <c:pt idx="148">
                  <c:v>41770.054293425928</c:v>
                </c:pt>
                <c:pt idx="149">
                  <c:v>41770.063669282405</c:v>
                </c:pt>
                <c:pt idx="150">
                  <c:v>41770.073045138888</c:v>
                </c:pt>
                <c:pt idx="151">
                  <c:v>41770.082420995372</c:v>
                </c:pt>
                <c:pt idx="152">
                  <c:v>41770.091796851855</c:v>
                </c:pt>
                <c:pt idx="153">
                  <c:v>41770.101172708331</c:v>
                </c:pt>
                <c:pt idx="154">
                  <c:v>41770.110548564815</c:v>
                </c:pt>
                <c:pt idx="155">
                  <c:v>41770.119924421298</c:v>
                </c:pt>
                <c:pt idx="156">
                  <c:v>41770.129300277775</c:v>
                </c:pt>
                <c:pt idx="157">
                  <c:v>41770.138676134258</c:v>
                </c:pt>
                <c:pt idx="158">
                  <c:v>41770.148051990742</c:v>
                </c:pt>
                <c:pt idx="159">
                  <c:v>41770.157427847225</c:v>
                </c:pt>
                <c:pt idx="160">
                  <c:v>41770.166803703702</c:v>
                </c:pt>
                <c:pt idx="161">
                  <c:v>41770.176179560185</c:v>
                </c:pt>
                <c:pt idx="162">
                  <c:v>41770.185555416669</c:v>
                </c:pt>
                <c:pt idx="163">
                  <c:v>41770.194931273145</c:v>
                </c:pt>
                <c:pt idx="164">
                  <c:v>41770.204307129628</c:v>
                </c:pt>
                <c:pt idx="165">
                  <c:v>41770.213682986112</c:v>
                </c:pt>
                <c:pt idx="166">
                  <c:v>41770.223058842595</c:v>
                </c:pt>
                <c:pt idx="167">
                  <c:v>41770.232434699072</c:v>
                </c:pt>
                <c:pt idx="168">
                  <c:v>41770.241810555555</c:v>
                </c:pt>
                <c:pt idx="169">
                  <c:v>41770.251186412039</c:v>
                </c:pt>
                <c:pt idx="170">
                  <c:v>41770.260562268515</c:v>
                </c:pt>
                <c:pt idx="171">
                  <c:v>41770.269938124999</c:v>
                </c:pt>
                <c:pt idx="172">
                  <c:v>41770.279313981482</c:v>
                </c:pt>
                <c:pt idx="173">
                  <c:v>41770.288689837966</c:v>
                </c:pt>
                <c:pt idx="174">
                  <c:v>41770.298065694442</c:v>
                </c:pt>
                <c:pt idx="175">
                  <c:v>41770.307441550925</c:v>
                </c:pt>
                <c:pt idx="176">
                  <c:v>41770.316817407409</c:v>
                </c:pt>
                <c:pt idx="177">
                  <c:v>41770.326193263892</c:v>
                </c:pt>
                <c:pt idx="178">
                  <c:v>41770.335569120369</c:v>
                </c:pt>
                <c:pt idx="179">
                  <c:v>41770.344944976852</c:v>
                </c:pt>
                <c:pt idx="180">
                  <c:v>41770.354320833336</c:v>
                </c:pt>
                <c:pt idx="181">
                  <c:v>41770.363696689812</c:v>
                </c:pt>
                <c:pt idx="182">
                  <c:v>41770.373072546296</c:v>
                </c:pt>
                <c:pt idx="183">
                  <c:v>41770.382448402779</c:v>
                </c:pt>
                <c:pt idx="184">
                  <c:v>41770.391824259263</c:v>
                </c:pt>
                <c:pt idx="185">
                  <c:v>41770.401200115739</c:v>
                </c:pt>
                <c:pt idx="186">
                  <c:v>41770.410575972222</c:v>
                </c:pt>
                <c:pt idx="187">
                  <c:v>41770.419951828706</c:v>
                </c:pt>
                <c:pt idx="188">
                  <c:v>41770.429327685182</c:v>
                </c:pt>
                <c:pt idx="189">
                  <c:v>41770.438703541666</c:v>
                </c:pt>
                <c:pt idx="190">
                  <c:v>41770.448079398149</c:v>
                </c:pt>
                <c:pt idx="191">
                  <c:v>41770.457455254633</c:v>
                </c:pt>
                <c:pt idx="192">
                  <c:v>41770.466831111109</c:v>
                </c:pt>
                <c:pt idx="193">
                  <c:v>41770.476206967593</c:v>
                </c:pt>
                <c:pt idx="194">
                  <c:v>41770.485582824076</c:v>
                </c:pt>
                <c:pt idx="195">
                  <c:v>41770.494958680552</c:v>
                </c:pt>
                <c:pt idx="196">
                  <c:v>41770.504334537036</c:v>
                </c:pt>
                <c:pt idx="197">
                  <c:v>41770.513710393519</c:v>
                </c:pt>
                <c:pt idx="198">
                  <c:v>41770.523086250003</c:v>
                </c:pt>
                <c:pt idx="199">
                  <c:v>41770.532462106479</c:v>
                </c:pt>
                <c:pt idx="200">
                  <c:v>41770.541837962963</c:v>
                </c:pt>
                <c:pt idx="201">
                  <c:v>41770.551213819446</c:v>
                </c:pt>
                <c:pt idx="202">
                  <c:v>41770.560589675923</c:v>
                </c:pt>
                <c:pt idx="203">
                  <c:v>41770.569965532406</c:v>
                </c:pt>
                <c:pt idx="204">
                  <c:v>41770.57934138889</c:v>
                </c:pt>
                <c:pt idx="205">
                  <c:v>41770.588717245373</c:v>
                </c:pt>
                <c:pt idx="206">
                  <c:v>41770.598093101849</c:v>
                </c:pt>
                <c:pt idx="207">
                  <c:v>41770.607468958333</c:v>
                </c:pt>
                <c:pt idx="208">
                  <c:v>41770.616844814816</c:v>
                </c:pt>
                <c:pt idx="209">
                  <c:v>41770.626220671293</c:v>
                </c:pt>
                <c:pt idx="210">
                  <c:v>41770.635596527776</c:v>
                </c:pt>
                <c:pt idx="211">
                  <c:v>41770.64497238426</c:v>
                </c:pt>
                <c:pt idx="212">
                  <c:v>41770.654348240743</c:v>
                </c:pt>
                <c:pt idx="213">
                  <c:v>41770.66372409722</c:v>
                </c:pt>
                <c:pt idx="214">
                  <c:v>41770.673099953703</c:v>
                </c:pt>
                <c:pt idx="215">
                  <c:v>41770.682475810187</c:v>
                </c:pt>
                <c:pt idx="216">
                  <c:v>41770.69185166667</c:v>
                </c:pt>
                <c:pt idx="217">
                  <c:v>41770.701227523146</c:v>
                </c:pt>
                <c:pt idx="218">
                  <c:v>41770.71060337963</c:v>
                </c:pt>
                <c:pt idx="219">
                  <c:v>41770.719979236113</c:v>
                </c:pt>
                <c:pt idx="220">
                  <c:v>41770.72935509259</c:v>
                </c:pt>
                <c:pt idx="221">
                  <c:v>41770.738730949073</c:v>
                </c:pt>
                <c:pt idx="222">
                  <c:v>41770.748106805557</c:v>
                </c:pt>
                <c:pt idx="223">
                  <c:v>41770.75748266204</c:v>
                </c:pt>
                <c:pt idx="224">
                  <c:v>41770.766858518517</c:v>
                </c:pt>
                <c:pt idx="225">
                  <c:v>41770.776234375</c:v>
                </c:pt>
                <c:pt idx="226">
                  <c:v>41770.785610231484</c:v>
                </c:pt>
                <c:pt idx="227">
                  <c:v>41770.79498608796</c:v>
                </c:pt>
                <c:pt idx="228">
                  <c:v>41770.804361944443</c:v>
                </c:pt>
                <c:pt idx="229">
                  <c:v>41770.813737800927</c:v>
                </c:pt>
                <c:pt idx="230">
                  <c:v>41770.82311365741</c:v>
                </c:pt>
                <c:pt idx="231">
                  <c:v>41770.832489513887</c:v>
                </c:pt>
                <c:pt idx="232">
                  <c:v>41770.84186537037</c:v>
                </c:pt>
                <c:pt idx="233">
                  <c:v>41770.851241226854</c:v>
                </c:pt>
                <c:pt idx="234">
                  <c:v>41770.86061708333</c:v>
                </c:pt>
                <c:pt idx="235">
                  <c:v>41770.869992939814</c:v>
                </c:pt>
                <c:pt idx="236">
                  <c:v>41770.879368796297</c:v>
                </c:pt>
                <c:pt idx="237">
                  <c:v>41770.888744652781</c:v>
                </c:pt>
                <c:pt idx="238">
                  <c:v>41770.898120509257</c:v>
                </c:pt>
                <c:pt idx="239">
                  <c:v>41770.90749636574</c:v>
                </c:pt>
                <c:pt idx="240">
                  <c:v>41770.916872222224</c:v>
                </c:pt>
                <c:pt idx="241">
                  <c:v>41770.9262480787</c:v>
                </c:pt>
                <c:pt idx="242">
                  <c:v>41770.935623935184</c:v>
                </c:pt>
                <c:pt idx="243">
                  <c:v>41770.944999791667</c:v>
                </c:pt>
                <c:pt idx="244">
                  <c:v>41770.954375648151</c:v>
                </c:pt>
                <c:pt idx="245">
                  <c:v>41770.963751504627</c:v>
                </c:pt>
                <c:pt idx="246">
                  <c:v>41770.973127361111</c:v>
                </c:pt>
                <c:pt idx="247">
                  <c:v>41770.982503217594</c:v>
                </c:pt>
                <c:pt idx="248">
                  <c:v>41770.991879074078</c:v>
                </c:pt>
                <c:pt idx="249">
                  <c:v>41771.001254930554</c:v>
                </c:pt>
                <c:pt idx="250">
                  <c:v>41771.010630787037</c:v>
                </c:pt>
                <c:pt idx="251">
                  <c:v>41771.020006643521</c:v>
                </c:pt>
                <c:pt idx="252">
                  <c:v>41771.029382499997</c:v>
                </c:pt>
                <c:pt idx="253">
                  <c:v>41771.038758356481</c:v>
                </c:pt>
                <c:pt idx="254">
                  <c:v>41771.048134212964</c:v>
                </c:pt>
                <c:pt idx="255">
                  <c:v>41771.057510069448</c:v>
                </c:pt>
                <c:pt idx="256">
                  <c:v>41771.066885925924</c:v>
                </c:pt>
                <c:pt idx="257">
                  <c:v>41771.076261782408</c:v>
                </c:pt>
                <c:pt idx="258">
                  <c:v>41771.085637638891</c:v>
                </c:pt>
                <c:pt idx="259">
                  <c:v>41771.095013495367</c:v>
                </c:pt>
                <c:pt idx="260">
                  <c:v>41771.104389351851</c:v>
                </c:pt>
                <c:pt idx="261">
                  <c:v>41771.113765208334</c:v>
                </c:pt>
                <c:pt idx="262">
                  <c:v>41771.123141064818</c:v>
                </c:pt>
                <c:pt idx="263">
                  <c:v>41771.132516921294</c:v>
                </c:pt>
                <c:pt idx="264">
                  <c:v>41771.141892777778</c:v>
                </c:pt>
                <c:pt idx="265">
                  <c:v>41771.151268634261</c:v>
                </c:pt>
                <c:pt idx="266">
                  <c:v>41771.160644490737</c:v>
                </c:pt>
                <c:pt idx="267">
                  <c:v>41771.170020347221</c:v>
                </c:pt>
                <c:pt idx="268">
                  <c:v>41771.179396203705</c:v>
                </c:pt>
                <c:pt idx="269">
                  <c:v>41771.188772060188</c:v>
                </c:pt>
                <c:pt idx="270">
                  <c:v>41771.198147916664</c:v>
                </c:pt>
                <c:pt idx="271">
                  <c:v>41771.207523773148</c:v>
                </c:pt>
                <c:pt idx="272">
                  <c:v>41771.216899629631</c:v>
                </c:pt>
                <c:pt idx="273">
                  <c:v>41771.226275486108</c:v>
                </c:pt>
                <c:pt idx="274">
                  <c:v>41771.235651342591</c:v>
                </c:pt>
                <c:pt idx="275">
                  <c:v>41771.245027199075</c:v>
                </c:pt>
                <c:pt idx="276">
                  <c:v>41771.254403055558</c:v>
                </c:pt>
                <c:pt idx="277">
                  <c:v>41771.263778912034</c:v>
                </c:pt>
                <c:pt idx="278">
                  <c:v>41771.273154768518</c:v>
                </c:pt>
                <c:pt idx="279">
                  <c:v>41771.282530625002</c:v>
                </c:pt>
                <c:pt idx="280">
                  <c:v>41771.291906481485</c:v>
                </c:pt>
                <c:pt idx="281">
                  <c:v>41771.301282337961</c:v>
                </c:pt>
                <c:pt idx="282">
                  <c:v>41771.310658194445</c:v>
                </c:pt>
                <c:pt idx="283">
                  <c:v>41771.320034050928</c:v>
                </c:pt>
                <c:pt idx="284">
                  <c:v>41771.329409907405</c:v>
                </c:pt>
                <c:pt idx="285">
                  <c:v>41771.338785763888</c:v>
                </c:pt>
                <c:pt idx="286">
                  <c:v>41771.348161620372</c:v>
                </c:pt>
                <c:pt idx="287">
                  <c:v>41771.357537476855</c:v>
                </c:pt>
                <c:pt idx="288">
                  <c:v>41771.366913333331</c:v>
                </c:pt>
                <c:pt idx="289">
                  <c:v>41771.376289189815</c:v>
                </c:pt>
                <c:pt idx="290">
                  <c:v>41771.385665046299</c:v>
                </c:pt>
                <c:pt idx="291">
                  <c:v>41771.395040902775</c:v>
                </c:pt>
                <c:pt idx="292">
                  <c:v>41771.404416759258</c:v>
                </c:pt>
                <c:pt idx="293">
                  <c:v>41771.413792615742</c:v>
                </c:pt>
                <c:pt idx="294">
                  <c:v>41771.423168472225</c:v>
                </c:pt>
                <c:pt idx="295">
                  <c:v>41771.432544328702</c:v>
                </c:pt>
                <c:pt idx="296">
                  <c:v>41771.441920185185</c:v>
                </c:pt>
                <c:pt idx="297">
                  <c:v>41771.451296041669</c:v>
                </c:pt>
                <c:pt idx="298">
                  <c:v>41771.460671898145</c:v>
                </c:pt>
                <c:pt idx="299">
                  <c:v>41771.470047754628</c:v>
                </c:pt>
                <c:pt idx="300">
                  <c:v>41771.479423611112</c:v>
                </c:pt>
                <c:pt idx="301">
                  <c:v>41771.488799467596</c:v>
                </c:pt>
                <c:pt idx="302">
                  <c:v>41771.498175324072</c:v>
                </c:pt>
                <c:pt idx="303">
                  <c:v>41771.507551180555</c:v>
                </c:pt>
                <c:pt idx="304">
                  <c:v>41771.516927037039</c:v>
                </c:pt>
                <c:pt idx="305">
                  <c:v>41771.526302893515</c:v>
                </c:pt>
                <c:pt idx="306">
                  <c:v>41771.535678749999</c:v>
                </c:pt>
                <c:pt idx="307">
                  <c:v>41771.545054606482</c:v>
                </c:pt>
                <c:pt idx="308">
                  <c:v>41771.554430462966</c:v>
                </c:pt>
                <c:pt idx="309">
                  <c:v>41771.563806319442</c:v>
                </c:pt>
                <c:pt idx="310">
                  <c:v>41771.573182175925</c:v>
                </c:pt>
                <c:pt idx="311">
                  <c:v>41771.582558032409</c:v>
                </c:pt>
                <c:pt idx="312">
                  <c:v>41771.591933888893</c:v>
                </c:pt>
                <c:pt idx="313">
                  <c:v>41771.601309745369</c:v>
                </c:pt>
                <c:pt idx="314">
                  <c:v>41771.610685601852</c:v>
                </c:pt>
                <c:pt idx="315">
                  <c:v>41771.620061458336</c:v>
                </c:pt>
                <c:pt idx="316">
                  <c:v>41771.629437314812</c:v>
                </c:pt>
                <c:pt idx="317">
                  <c:v>41771.638813171296</c:v>
                </c:pt>
                <c:pt idx="318">
                  <c:v>41771.648189027779</c:v>
                </c:pt>
                <c:pt idx="319">
                  <c:v>41771.657564884263</c:v>
                </c:pt>
                <c:pt idx="320">
                  <c:v>41771.666940740739</c:v>
                </c:pt>
                <c:pt idx="321">
                  <c:v>41771.676316597222</c:v>
                </c:pt>
                <c:pt idx="322">
                  <c:v>41771.685692453706</c:v>
                </c:pt>
                <c:pt idx="323">
                  <c:v>41771.695068310182</c:v>
                </c:pt>
                <c:pt idx="324">
                  <c:v>41771.704444166666</c:v>
                </c:pt>
                <c:pt idx="325">
                  <c:v>41771.713820023149</c:v>
                </c:pt>
                <c:pt idx="326">
                  <c:v>41771.723195879633</c:v>
                </c:pt>
                <c:pt idx="327">
                  <c:v>41771.732571736109</c:v>
                </c:pt>
                <c:pt idx="328">
                  <c:v>41771.741947592593</c:v>
                </c:pt>
                <c:pt idx="329">
                  <c:v>41771.751323449076</c:v>
                </c:pt>
                <c:pt idx="330">
                  <c:v>41771.760699305552</c:v>
                </c:pt>
                <c:pt idx="331">
                  <c:v>41771.770075162036</c:v>
                </c:pt>
                <c:pt idx="332">
                  <c:v>41771.779451018519</c:v>
                </c:pt>
                <c:pt idx="333">
                  <c:v>41771.788826875003</c:v>
                </c:pt>
                <c:pt idx="334">
                  <c:v>41771.798202731479</c:v>
                </c:pt>
                <c:pt idx="335">
                  <c:v>41771.807578587963</c:v>
                </c:pt>
                <c:pt idx="336">
                  <c:v>41771.816954444446</c:v>
                </c:pt>
                <c:pt idx="337">
                  <c:v>41771.826330300923</c:v>
                </c:pt>
                <c:pt idx="338">
                  <c:v>41771.835706157406</c:v>
                </c:pt>
                <c:pt idx="339">
                  <c:v>41771.84508201389</c:v>
                </c:pt>
                <c:pt idx="340">
                  <c:v>41771.854457870373</c:v>
                </c:pt>
                <c:pt idx="341">
                  <c:v>41771.863833726849</c:v>
                </c:pt>
                <c:pt idx="342">
                  <c:v>41771.873209583333</c:v>
                </c:pt>
                <c:pt idx="343">
                  <c:v>41771.882585439816</c:v>
                </c:pt>
                <c:pt idx="344">
                  <c:v>41771.891961296293</c:v>
                </c:pt>
                <c:pt idx="345">
                  <c:v>41771.901337152776</c:v>
                </c:pt>
                <c:pt idx="346">
                  <c:v>41771.91071300926</c:v>
                </c:pt>
                <c:pt idx="347">
                  <c:v>41771.920088865743</c:v>
                </c:pt>
                <c:pt idx="348">
                  <c:v>41771.92946472222</c:v>
                </c:pt>
                <c:pt idx="349">
                  <c:v>41771.938840578703</c:v>
                </c:pt>
                <c:pt idx="350">
                  <c:v>41771.948216435187</c:v>
                </c:pt>
                <c:pt idx="351">
                  <c:v>41771.95759229167</c:v>
                </c:pt>
                <c:pt idx="352">
                  <c:v>41771.966968148146</c:v>
                </c:pt>
                <c:pt idx="353">
                  <c:v>41771.97634400463</c:v>
                </c:pt>
                <c:pt idx="354">
                  <c:v>41771.985719861113</c:v>
                </c:pt>
                <c:pt idx="355">
                  <c:v>41771.99509571759</c:v>
                </c:pt>
                <c:pt idx="356">
                  <c:v>41772.004471574073</c:v>
                </c:pt>
                <c:pt idx="357">
                  <c:v>41772.013847430557</c:v>
                </c:pt>
                <c:pt idx="358">
                  <c:v>41772.02322328704</c:v>
                </c:pt>
                <c:pt idx="359">
                  <c:v>41772.032599143517</c:v>
                </c:pt>
                <c:pt idx="360">
                  <c:v>41772.041975</c:v>
                </c:pt>
                <c:pt idx="361">
                  <c:v>41772.051350856484</c:v>
                </c:pt>
                <c:pt idx="362">
                  <c:v>41772.06072671296</c:v>
                </c:pt>
                <c:pt idx="363">
                  <c:v>41772.070102569443</c:v>
                </c:pt>
                <c:pt idx="364">
                  <c:v>41772.079478425927</c:v>
                </c:pt>
                <c:pt idx="365">
                  <c:v>41772.08885428241</c:v>
                </c:pt>
                <c:pt idx="366">
                  <c:v>41772.098230138887</c:v>
                </c:pt>
                <c:pt idx="367">
                  <c:v>41772.10760599537</c:v>
                </c:pt>
                <c:pt idx="368">
                  <c:v>41772.116981851854</c:v>
                </c:pt>
                <c:pt idx="369">
                  <c:v>41772.12635770833</c:v>
                </c:pt>
                <c:pt idx="370">
                  <c:v>41772.135733564814</c:v>
                </c:pt>
                <c:pt idx="371">
                  <c:v>41772.145109421297</c:v>
                </c:pt>
                <c:pt idx="372">
                  <c:v>41772.154485277781</c:v>
                </c:pt>
                <c:pt idx="373">
                  <c:v>41772.163861134257</c:v>
                </c:pt>
                <c:pt idx="374">
                  <c:v>41772.17323699074</c:v>
                </c:pt>
                <c:pt idx="375">
                  <c:v>41772.182612847224</c:v>
                </c:pt>
                <c:pt idx="376">
                  <c:v>41772.1919887037</c:v>
                </c:pt>
                <c:pt idx="377">
                  <c:v>41772.201364560184</c:v>
                </c:pt>
                <c:pt idx="378">
                  <c:v>41772.210740416667</c:v>
                </c:pt>
                <c:pt idx="379">
                  <c:v>41772.220116273151</c:v>
                </c:pt>
                <c:pt idx="380">
                  <c:v>41772.229492129627</c:v>
                </c:pt>
                <c:pt idx="381">
                  <c:v>41772.238867986111</c:v>
                </c:pt>
                <c:pt idx="382">
                  <c:v>41772.248243842594</c:v>
                </c:pt>
                <c:pt idx="383">
                  <c:v>41772.257619699078</c:v>
                </c:pt>
                <c:pt idx="384">
                  <c:v>41772.266995555554</c:v>
                </c:pt>
                <c:pt idx="385">
                  <c:v>41772.276371412037</c:v>
                </c:pt>
                <c:pt idx="386">
                  <c:v>41772.285747268521</c:v>
                </c:pt>
                <c:pt idx="387">
                  <c:v>41772.295123124997</c:v>
                </c:pt>
                <c:pt idx="388">
                  <c:v>41772.304498981481</c:v>
                </c:pt>
                <c:pt idx="389">
                  <c:v>41772.313874837964</c:v>
                </c:pt>
                <c:pt idx="390">
                  <c:v>41772.323250694448</c:v>
                </c:pt>
                <c:pt idx="391">
                  <c:v>41772.332626550924</c:v>
                </c:pt>
                <c:pt idx="392">
                  <c:v>41772.342002407408</c:v>
                </c:pt>
                <c:pt idx="393">
                  <c:v>41772.351378263891</c:v>
                </c:pt>
                <c:pt idx="394">
                  <c:v>41772.360754120367</c:v>
                </c:pt>
                <c:pt idx="395">
                  <c:v>41772.370129976851</c:v>
                </c:pt>
                <c:pt idx="396">
                  <c:v>41772.379505833334</c:v>
                </c:pt>
                <c:pt idx="397">
                  <c:v>41772.388881689818</c:v>
                </c:pt>
                <c:pt idx="398">
                  <c:v>41772.398257546294</c:v>
                </c:pt>
                <c:pt idx="399">
                  <c:v>41772.407633402778</c:v>
                </c:pt>
                <c:pt idx="400">
                  <c:v>41772.417009259261</c:v>
                </c:pt>
                <c:pt idx="401">
                  <c:v>41772.426385115738</c:v>
                </c:pt>
                <c:pt idx="402">
                  <c:v>41772.435760972221</c:v>
                </c:pt>
                <c:pt idx="403">
                  <c:v>41772.445136828705</c:v>
                </c:pt>
                <c:pt idx="404">
                  <c:v>41772.454512685188</c:v>
                </c:pt>
                <c:pt idx="405">
                  <c:v>41772.463888541664</c:v>
                </c:pt>
                <c:pt idx="406">
                  <c:v>41772.473264398148</c:v>
                </c:pt>
                <c:pt idx="407">
                  <c:v>41772.482640254631</c:v>
                </c:pt>
                <c:pt idx="408">
                  <c:v>41772.492016111108</c:v>
                </c:pt>
                <c:pt idx="409">
                  <c:v>41772.501391967591</c:v>
                </c:pt>
                <c:pt idx="410">
                  <c:v>41772.510767824075</c:v>
                </c:pt>
                <c:pt idx="411">
                  <c:v>41772.520143680558</c:v>
                </c:pt>
                <c:pt idx="412">
                  <c:v>41772.529519537035</c:v>
                </c:pt>
                <c:pt idx="413">
                  <c:v>41772.538895393518</c:v>
                </c:pt>
                <c:pt idx="414">
                  <c:v>41772.548271250002</c:v>
                </c:pt>
                <c:pt idx="415">
                  <c:v>41772.557647106485</c:v>
                </c:pt>
                <c:pt idx="416">
                  <c:v>41772.567022962961</c:v>
                </c:pt>
                <c:pt idx="417">
                  <c:v>41772.576398819445</c:v>
                </c:pt>
                <c:pt idx="418">
                  <c:v>41772.585774675928</c:v>
                </c:pt>
                <c:pt idx="419">
                  <c:v>41772.595150532405</c:v>
                </c:pt>
                <c:pt idx="420">
                  <c:v>41772.604526388888</c:v>
                </c:pt>
                <c:pt idx="421">
                  <c:v>41772.613902245372</c:v>
                </c:pt>
                <c:pt idx="422">
                  <c:v>41772.623278101855</c:v>
                </c:pt>
                <c:pt idx="423">
                  <c:v>41772.632653958332</c:v>
                </c:pt>
                <c:pt idx="424">
                  <c:v>41772.642029814815</c:v>
                </c:pt>
                <c:pt idx="425">
                  <c:v>41772.651405671299</c:v>
                </c:pt>
                <c:pt idx="426">
                  <c:v>41772.660781527775</c:v>
                </c:pt>
                <c:pt idx="427">
                  <c:v>41772.670157384258</c:v>
                </c:pt>
                <c:pt idx="428">
                  <c:v>41772.679533240742</c:v>
                </c:pt>
                <c:pt idx="429">
                  <c:v>41772.688909097225</c:v>
                </c:pt>
                <c:pt idx="430">
                  <c:v>41772.698284953702</c:v>
                </c:pt>
                <c:pt idx="431">
                  <c:v>41772.707660810185</c:v>
                </c:pt>
                <c:pt idx="432">
                  <c:v>41772.717036666669</c:v>
                </c:pt>
                <c:pt idx="433">
                  <c:v>41772.726412523145</c:v>
                </c:pt>
                <c:pt idx="434">
                  <c:v>41772.735788379629</c:v>
                </c:pt>
                <c:pt idx="435">
                  <c:v>41772.745164236112</c:v>
                </c:pt>
                <c:pt idx="436">
                  <c:v>41772.754540092596</c:v>
                </c:pt>
                <c:pt idx="437">
                  <c:v>41772.763915949072</c:v>
                </c:pt>
                <c:pt idx="438">
                  <c:v>41772.773291805555</c:v>
                </c:pt>
                <c:pt idx="439">
                  <c:v>41772.782667662039</c:v>
                </c:pt>
                <c:pt idx="440">
                  <c:v>41772.792043518515</c:v>
                </c:pt>
                <c:pt idx="441">
                  <c:v>41772.801419374999</c:v>
                </c:pt>
                <c:pt idx="442">
                  <c:v>41772.810795231482</c:v>
                </c:pt>
                <c:pt idx="443">
                  <c:v>41772.820171087966</c:v>
                </c:pt>
                <c:pt idx="444">
                  <c:v>41772.829546944442</c:v>
                </c:pt>
                <c:pt idx="445">
                  <c:v>41772.838922800926</c:v>
                </c:pt>
                <c:pt idx="446">
                  <c:v>41772.848298657409</c:v>
                </c:pt>
                <c:pt idx="447">
                  <c:v>41772.857674513885</c:v>
                </c:pt>
                <c:pt idx="448">
                  <c:v>41772.867050370369</c:v>
                </c:pt>
                <c:pt idx="449">
                  <c:v>41772.876426226852</c:v>
                </c:pt>
                <c:pt idx="450">
                  <c:v>41772.885802083336</c:v>
                </c:pt>
                <c:pt idx="451">
                  <c:v>41772.895177939812</c:v>
                </c:pt>
                <c:pt idx="452">
                  <c:v>41772.904553796296</c:v>
                </c:pt>
                <c:pt idx="453">
                  <c:v>41772.913929652779</c:v>
                </c:pt>
                <c:pt idx="454">
                  <c:v>41772.923305509263</c:v>
                </c:pt>
                <c:pt idx="455">
                  <c:v>41772.932681365739</c:v>
                </c:pt>
                <c:pt idx="456">
                  <c:v>41772.942057222223</c:v>
                </c:pt>
                <c:pt idx="457">
                  <c:v>41772.951433078706</c:v>
                </c:pt>
                <c:pt idx="458">
                  <c:v>41772.960808935182</c:v>
                </c:pt>
                <c:pt idx="459">
                  <c:v>41772.970184791666</c:v>
                </c:pt>
                <c:pt idx="460">
                  <c:v>41772.979560648149</c:v>
                </c:pt>
                <c:pt idx="461">
                  <c:v>41772.988936504633</c:v>
                </c:pt>
                <c:pt idx="462">
                  <c:v>41772.998312361109</c:v>
                </c:pt>
                <c:pt idx="463">
                  <c:v>41773.007688217593</c:v>
                </c:pt>
                <c:pt idx="464">
                  <c:v>41773.017064074076</c:v>
                </c:pt>
                <c:pt idx="465">
                  <c:v>41773.026439930552</c:v>
                </c:pt>
                <c:pt idx="466">
                  <c:v>41773.035815787036</c:v>
                </c:pt>
                <c:pt idx="467">
                  <c:v>41773.04519164352</c:v>
                </c:pt>
                <c:pt idx="468">
                  <c:v>41773.054567500003</c:v>
                </c:pt>
                <c:pt idx="469">
                  <c:v>41773.063943356479</c:v>
                </c:pt>
                <c:pt idx="470">
                  <c:v>41773.073319212963</c:v>
                </c:pt>
                <c:pt idx="471">
                  <c:v>41773.082695069446</c:v>
                </c:pt>
                <c:pt idx="472">
                  <c:v>41773.092070925923</c:v>
                </c:pt>
                <c:pt idx="473">
                  <c:v>41773.101446782406</c:v>
                </c:pt>
                <c:pt idx="474">
                  <c:v>41773.11082263889</c:v>
                </c:pt>
                <c:pt idx="475">
                  <c:v>41773.120198495373</c:v>
                </c:pt>
                <c:pt idx="476">
                  <c:v>41773.129574351849</c:v>
                </c:pt>
                <c:pt idx="477">
                  <c:v>41773.138950208333</c:v>
                </c:pt>
                <c:pt idx="478">
                  <c:v>41773.148326064817</c:v>
                </c:pt>
                <c:pt idx="479">
                  <c:v>41773.157701921293</c:v>
                </c:pt>
                <c:pt idx="480">
                  <c:v>41773.167077777776</c:v>
                </c:pt>
                <c:pt idx="481">
                  <c:v>41773.17645363426</c:v>
                </c:pt>
                <c:pt idx="482">
                  <c:v>41773.185829490743</c:v>
                </c:pt>
                <c:pt idx="483">
                  <c:v>41773.19520534722</c:v>
                </c:pt>
                <c:pt idx="484">
                  <c:v>41773.204581203703</c:v>
                </c:pt>
                <c:pt idx="485">
                  <c:v>41773.213957060187</c:v>
                </c:pt>
                <c:pt idx="486">
                  <c:v>41773.22333291667</c:v>
                </c:pt>
                <c:pt idx="487">
                  <c:v>41773.232708773146</c:v>
                </c:pt>
                <c:pt idx="488">
                  <c:v>41773.24208462963</c:v>
                </c:pt>
                <c:pt idx="489">
                  <c:v>41773.251460486114</c:v>
                </c:pt>
                <c:pt idx="490">
                  <c:v>41773.26083634259</c:v>
                </c:pt>
                <c:pt idx="491">
                  <c:v>41773.270212199073</c:v>
                </c:pt>
                <c:pt idx="492">
                  <c:v>41773.279588055557</c:v>
                </c:pt>
                <c:pt idx="493">
                  <c:v>41773.28896391204</c:v>
                </c:pt>
                <c:pt idx="494">
                  <c:v>41773.298339768517</c:v>
                </c:pt>
                <c:pt idx="495">
                  <c:v>41773.307715625</c:v>
                </c:pt>
                <c:pt idx="496">
                  <c:v>41773.317091481484</c:v>
                </c:pt>
                <c:pt idx="497">
                  <c:v>41773.32646733796</c:v>
                </c:pt>
                <c:pt idx="498">
                  <c:v>41773.335843194443</c:v>
                </c:pt>
                <c:pt idx="499">
                  <c:v>41773.345219050927</c:v>
                </c:pt>
                <c:pt idx="500">
                  <c:v>41773.354594907411</c:v>
                </c:pt>
                <c:pt idx="501">
                  <c:v>41773.363970763887</c:v>
                </c:pt>
                <c:pt idx="502">
                  <c:v>41773.37334662037</c:v>
                </c:pt>
                <c:pt idx="503">
                  <c:v>41773.382722476854</c:v>
                </c:pt>
                <c:pt idx="504">
                  <c:v>41773.39209833333</c:v>
                </c:pt>
                <c:pt idx="505">
                  <c:v>41773.401474189814</c:v>
                </c:pt>
                <c:pt idx="506">
                  <c:v>41773.410850046297</c:v>
                </c:pt>
                <c:pt idx="507">
                  <c:v>41773.420225902781</c:v>
                </c:pt>
                <c:pt idx="508">
                  <c:v>41773.429601759257</c:v>
                </c:pt>
                <c:pt idx="509">
                  <c:v>41773.43897761574</c:v>
                </c:pt>
                <c:pt idx="510">
                  <c:v>41773.448353472224</c:v>
                </c:pt>
                <c:pt idx="511">
                  <c:v>41773.4577293287</c:v>
                </c:pt>
                <c:pt idx="512">
                  <c:v>41773.467105185184</c:v>
                </c:pt>
                <c:pt idx="513">
                  <c:v>41773.476481041667</c:v>
                </c:pt>
                <c:pt idx="514">
                  <c:v>41773.485856898151</c:v>
                </c:pt>
                <c:pt idx="515">
                  <c:v>41773.495232754627</c:v>
                </c:pt>
                <c:pt idx="516">
                  <c:v>41773.504608611111</c:v>
                </c:pt>
                <c:pt idx="517">
                  <c:v>41773.513984467594</c:v>
                </c:pt>
                <c:pt idx="518">
                  <c:v>41773.523360324078</c:v>
                </c:pt>
                <c:pt idx="519">
                  <c:v>41773.532736180554</c:v>
                </c:pt>
                <c:pt idx="520">
                  <c:v>41773.542112037037</c:v>
                </c:pt>
                <c:pt idx="521">
                  <c:v>41773.551487893521</c:v>
                </c:pt>
                <c:pt idx="522">
                  <c:v>41773.560863749997</c:v>
                </c:pt>
                <c:pt idx="523">
                  <c:v>41773.570239606481</c:v>
                </c:pt>
                <c:pt idx="524">
                  <c:v>41773.579615462964</c:v>
                </c:pt>
                <c:pt idx="525">
                  <c:v>41773.588991319448</c:v>
                </c:pt>
                <c:pt idx="526">
                  <c:v>41773.598367175924</c:v>
                </c:pt>
                <c:pt idx="527">
                  <c:v>41773.607743032408</c:v>
                </c:pt>
                <c:pt idx="528">
                  <c:v>41773.617118888891</c:v>
                </c:pt>
                <c:pt idx="529">
                  <c:v>41773.626494745367</c:v>
                </c:pt>
                <c:pt idx="530">
                  <c:v>41773.635870601851</c:v>
                </c:pt>
                <c:pt idx="531">
                  <c:v>41773.645246458334</c:v>
                </c:pt>
                <c:pt idx="532">
                  <c:v>41773.654622314818</c:v>
                </c:pt>
                <c:pt idx="533">
                  <c:v>41773.663998171294</c:v>
                </c:pt>
                <c:pt idx="534">
                  <c:v>41773.673374027778</c:v>
                </c:pt>
                <c:pt idx="535">
                  <c:v>41773.682749884261</c:v>
                </c:pt>
                <c:pt idx="536">
                  <c:v>41773.692125740738</c:v>
                </c:pt>
                <c:pt idx="537">
                  <c:v>41773.701501597221</c:v>
                </c:pt>
                <c:pt idx="538">
                  <c:v>41773.710877453705</c:v>
                </c:pt>
                <c:pt idx="539">
                  <c:v>41773.720253310188</c:v>
                </c:pt>
                <c:pt idx="540">
                  <c:v>41773.729629166664</c:v>
                </c:pt>
                <c:pt idx="541">
                  <c:v>41773.739005023148</c:v>
                </c:pt>
                <c:pt idx="542">
                  <c:v>41773.748380879631</c:v>
                </c:pt>
                <c:pt idx="543">
                  <c:v>41773.757756736108</c:v>
                </c:pt>
                <c:pt idx="544">
                  <c:v>41773.767132592591</c:v>
                </c:pt>
                <c:pt idx="545">
                  <c:v>41773.776508449075</c:v>
                </c:pt>
                <c:pt idx="546">
                  <c:v>41773.785884305558</c:v>
                </c:pt>
                <c:pt idx="547">
                  <c:v>41773.795260162035</c:v>
                </c:pt>
                <c:pt idx="548">
                  <c:v>41773.804636018518</c:v>
                </c:pt>
                <c:pt idx="549">
                  <c:v>41773.814011875002</c:v>
                </c:pt>
                <c:pt idx="550">
                  <c:v>41773.823387731478</c:v>
                </c:pt>
                <c:pt idx="551">
                  <c:v>41773.832763587961</c:v>
                </c:pt>
                <c:pt idx="552">
                  <c:v>41773.842139444445</c:v>
                </c:pt>
                <c:pt idx="553">
                  <c:v>41773.851515300928</c:v>
                </c:pt>
                <c:pt idx="554">
                  <c:v>41773.860891157405</c:v>
                </c:pt>
                <c:pt idx="555">
                  <c:v>41773.870267013888</c:v>
                </c:pt>
                <c:pt idx="556">
                  <c:v>41773.879642870372</c:v>
                </c:pt>
                <c:pt idx="557">
                  <c:v>41773.889018726855</c:v>
                </c:pt>
                <c:pt idx="558">
                  <c:v>41773.898394583332</c:v>
                </c:pt>
                <c:pt idx="559">
                  <c:v>41773.907770439815</c:v>
                </c:pt>
                <c:pt idx="560">
                  <c:v>41773.917146296299</c:v>
                </c:pt>
                <c:pt idx="561">
                  <c:v>41773.926522152775</c:v>
                </c:pt>
                <c:pt idx="562">
                  <c:v>41773.935898009258</c:v>
                </c:pt>
                <c:pt idx="563">
                  <c:v>41773.945273865742</c:v>
                </c:pt>
                <c:pt idx="564">
                  <c:v>41773.954649722225</c:v>
                </c:pt>
                <c:pt idx="565">
                  <c:v>41773.964025578702</c:v>
                </c:pt>
                <c:pt idx="566">
                  <c:v>41773.973401435185</c:v>
                </c:pt>
                <c:pt idx="567">
                  <c:v>41773.982777291669</c:v>
                </c:pt>
                <c:pt idx="568">
                  <c:v>41773.992153148145</c:v>
                </c:pt>
                <c:pt idx="569">
                  <c:v>41774.001529004629</c:v>
                </c:pt>
                <c:pt idx="570">
                  <c:v>41774.010904861112</c:v>
                </c:pt>
                <c:pt idx="571">
                  <c:v>41774.020280717596</c:v>
                </c:pt>
                <c:pt idx="572">
                  <c:v>41774.029656574072</c:v>
                </c:pt>
                <c:pt idx="573">
                  <c:v>41774.039032430555</c:v>
                </c:pt>
                <c:pt idx="574">
                  <c:v>41774.048408287039</c:v>
                </c:pt>
                <c:pt idx="575">
                  <c:v>41774.057784143515</c:v>
                </c:pt>
                <c:pt idx="576">
                  <c:v>41774.067159999999</c:v>
                </c:pt>
                <c:pt idx="577">
                  <c:v>41774.076535856482</c:v>
                </c:pt>
                <c:pt idx="578">
                  <c:v>41774.085911712966</c:v>
                </c:pt>
                <c:pt idx="579">
                  <c:v>41774.095287569442</c:v>
                </c:pt>
                <c:pt idx="580">
                  <c:v>41774.104663425926</c:v>
                </c:pt>
                <c:pt idx="581">
                  <c:v>41774.114039282409</c:v>
                </c:pt>
                <c:pt idx="582">
                  <c:v>41774.123415138885</c:v>
                </c:pt>
                <c:pt idx="583">
                  <c:v>41774.132790995369</c:v>
                </c:pt>
                <c:pt idx="584">
                  <c:v>41774.142166851852</c:v>
                </c:pt>
                <c:pt idx="585">
                  <c:v>41774.151542708336</c:v>
                </c:pt>
                <c:pt idx="586">
                  <c:v>41774.160918564812</c:v>
                </c:pt>
                <c:pt idx="587">
                  <c:v>41774.170294421296</c:v>
                </c:pt>
                <c:pt idx="588">
                  <c:v>41774.179670277779</c:v>
                </c:pt>
                <c:pt idx="589">
                  <c:v>41774.189046134263</c:v>
                </c:pt>
                <c:pt idx="590">
                  <c:v>41774.198421990739</c:v>
                </c:pt>
                <c:pt idx="591">
                  <c:v>41774.207797847223</c:v>
                </c:pt>
                <c:pt idx="592">
                  <c:v>41774.217173703706</c:v>
                </c:pt>
                <c:pt idx="593">
                  <c:v>41774.226549560182</c:v>
                </c:pt>
                <c:pt idx="594">
                  <c:v>41774.235925416666</c:v>
                </c:pt>
                <c:pt idx="595">
                  <c:v>41774.245301273149</c:v>
                </c:pt>
                <c:pt idx="596">
                  <c:v>41774.254677129633</c:v>
                </c:pt>
                <c:pt idx="597">
                  <c:v>41774.264052986109</c:v>
                </c:pt>
                <c:pt idx="598">
                  <c:v>41774.273428842593</c:v>
                </c:pt>
                <c:pt idx="599">
                  <c:v>41774.282804699076</c:v>
                </c:pt>
                <c:pt idx="600">
                  <c:v>41774.292180555552</c:v>
                </c:pt>
                <c:pt idx="601">
                  <c:v>41774.301556412036</c:v>
                </c:pt>
                <c:pt idx="602">
                  <c:v>41774.31093226852</c:v>
                </c:pt>
                <c:pt idx="603">
                  <c:v>41774.320308125003</c:v>
                </c:pt>
                <c:pt idx="604">
                  <c:v>41774.329683981479</c:v>
                </c:pt>
                <c:pt idx="605">
                  <c:v>41774.339059837963</c:v>
                </c:pt>
                <c:pt idx="606">
                  <c:v>41774.348435694446</c:v>
                </c:pt>
                <c:pt idx="607">
                  <c:v>41774.357811550923</c:v>
                </c:pt>
                <c:pt idx="608">
                  <c:v>41774.367187407406</c:v>
                </c:pt>
                <c:pt idx="609">
                  <c:v>41774.37656326389</c:v>
                </c:pt>
                <c:pt idx="610">
                  <c:v>41774.385939120373</c:v>
                </c:pt>
                <c:pt idx="611">
                  <c:v>41774.395314976849</c:v>
                </c:pt>
                <c:pt idx="612">
                  <c:v>41774.404690833333</c:v>
                </c:pt>
                <c:pt idx="613">
                  <c:v>41774.414066689817</c:v>
                </c:pt>
                <c:pt idx="614">
                  <c:v>41774.423442546293</c:v>
                </c:pt>
                <c:pt idx="615">
                  <c:v>41774.432818402776</c:v>
                </c:pt>
                <c:pt idx="616">
                  <c:v>41774.44219425926</c:v>
                </c:pt>
                <c:pt idx="617">
                  <c:v>41774.451570115743</c:v>
                </c:pt>
                <c:pt idx="618">
                  <c:v>41774.46094597222</c:v>
                </c:pt>
                <c:pt idx="619">
                  <c:v>41774.470321828703</c:v>
                </c:pt>
                <c:pt idx="620">
                  <c:v>41774.479697685187</c:v>
                </c:pt>
                <c:pt idx="621">
                  <c:v>41774.48907354167</c:v>
                </c:pt>
                <c:pt idx="622">
                  <c:v>41774.498449398146</c:v>
                </c:pt>
                <c:pt idx="623">
                  <c:v>41774.50782525463</c:v>
                </c:pt>
                <c:pt idx="624">
                  <c:v>41774.517201111114</c:v>
                </c:pt>
                <c:pt idx="625">
                  <c:v>41774.52657696759</c:v>
                </c:pt>
                <c:pt idx="626">
                  <c:v>41774.535952824073</c:v>
                </c:pt>
                <c:pt idx="627">
                  <c:v>41774.545328680557</c:v>
                </c:pt>
                <c:pt idx="628">
                  <c:v>41774.55470453704</c:v>
                </c:pt>
                <c:pt idx="629">
                  <c:v>41774.564080393517</c:v>
                </c:pt>
                <c:pt idx="630">
                  <c:v>41774.57345625</c:v>
                </c:pt>
                <c:pt idx="631">
                  <c:v>41774.582832106484</c:v>
                </c:pt>
                <c:pt idx="632">
                  <c:v>41774.59220796296</c:v>
                </c:pt>
                <c:pt idx="633">
                  <c:v>41774.601583819443</c:v>
                </c:pt>
                <c:pt idx="634">
                  <c:v>41774.610959675927</c:v>
                </c:pt>
                <c:pt idx="635">
                  <c:v>41774.620335532411</c:v>
                </c:pt>
                <c:pt idx="636">
                  <c:v>41774.629711388887</c:v>
                </c:pt>
                <c:pt idx="637">
                  <c:v>41774.63908724537</c:v>
                </c:pt>
                <c:pt idx="638">
                  <c:v>41774.648463101854</c:v>
                </c:pt>
                <c:pt idx="639">
                  <c:v>41774.65783895833</c:v>
                </c:pt>
                <c:pt idx="640">
                  <c:v>41774.667214814814</c:v>
                </c:pt>
                <c:pt idx="641">
                  <c:v>41774.676590671297</c:v>
                </c:pt>
                <c:pt idx="642">
                  <c:v>41774.685966527781</c:v>
                </c:pt>
                <c:pt idx="643">
                  <c:v>41774.695342384257</c:v>
                </c:pt>
                <c:pt idx="644">
                  <c:v>41774.70471824074</c:v>
                </c:pt>
                <c:pt idx="645">
                  <c:v>41774.714094097224</c:v>
                </c:pt>
                <c:pt idx="646">
                  <c:v>41774.7234699537</c:v>
                </c:pt>
                <c:pt idx="647">
                  <c:v>41774.732845810184</c:v>
                </c:pt>
                <c:pt idx="648">
                  <c:v>41774.742221666667</c:v>
                </c:pt>
                <c:pt idx="649">
                  <c:v>41774.751597523151</c:v>
                </c:pt>
                <c:pt idx="650">
                  <c:v>41774.760973379627</c:v>
                </c:pt>
                <c:pt idx="651">
                  <c:v>41774.770349236111</c:v>
                </c:pt>
                <c:pt idx="652">
                  <c:v>41774.779725092594</c:v>
                </c:pt>
                <c:pt idx="653">
                  <c:v>41774.789100949078</c:v>
                </c:pt>
                <c:pt idx="654">
                  <c:v>41774.798476805554</c:v>
                </c:pt>
                <c:pt idx="655">
                  <c:v>41774.807852662037</c:v>
                </c:pt>
                <c:pt idx="656">
                  <c:v>41774.817228518521</c:v>
                </c:pt>
                <c:pt idx="657">
                  <c:v>41774.826604374997</c:v>
                </c:pt>
                <c:pt idx="658">
                  <c:v>41774.835980231481</c:v>
                </c:pt>
                <c:pt idx="659">
                  <c:v>41774.845356087964</c:v>
                </c:pt>
                <c:pt idx="660">
                  <c:v>41774.854731944448</c:v>
                </c:pt>
                <c:pt idx="661">
                  <c:v>41774.864107800924</c:v>
                </c:pt>
                <c:pt idx="662">
                  <c:v>41774.873483657408</c:v>
                </c:pt>
                <c:pt idx="663">
                  <c:v>41774.882859513891</c:v>
                </c:pt>
                <c:pt idx="664">
                  <c:v>41774.892235370367</c:v>
                </c:pt>
                <c:pt idx="665">
                  <c:v>41774.901611226851</c:v>
                </c:pt>
                <c:pt idx="666">
                  <c:v>41774.910987083334</c:v>
                </c:pt>
                <c:pt idx="667">
                  <c:v>41774.920362939818</c:v>
                </c:pt>
                <c:pt idx="668">
                  <c:v>41774.929738796294</c:v>
                </c:pt>
                <c:pt idx="669">
                  <c:v>41774.939114652778</c:v>
                </c:pt>
                <c:pt idx="670">
                  <c:v>41774.948490509261</c:v>
                </c:pt>
                <c:pt idx="671">
                  <c:v>41774.957866365738</c:v>
                </c:pt>
                <c:pt idx="672">
                  <c:v>41774.967242222221</c:v>
                </c:pt>
                <c:pt idx="673">
                  <c:v>41774.976618078705</c:v>
                </c:pt>
                <c:pt idx="674">
                  <c:v>41774.985993935188</c:v>
                </c:pt>
                <c:pt idx="675">
                  <c:v>41774.995369791664</c:v>
                </c:pt>
                <c:pt idx="676">
                  <c:v>41775.004745648148</c:v>
                </c:pt>
                <c:pt idx="677">
                  <c:v>41775.014121504631</c:v>
                </c:pt>
                <c:pt idx="678">
                  <c:v>41775.023497361108</c:v>
                </c:pt>
                <c:pt idx="679">
                  <c:v>41775.032873217591</c:v>
                </c:pt>
                <c:pt idx="680">
                  <c:v>41775.042249074075</c:v>
                </c:pt>
                <c:pt idx="681">
                  <c:v>41775.051624930558</c:v>
                </c:pt>
                <c:pt idx="682">
                  <c:v>41775.061000787035</c:v>
                </c:pt>
                <c:pt idx="683">
                  <c:v>41775.070376643518</c:v>
                </c:pt>
                <c:pt idx="684">
                  <c:v>41775.079752500002</c:v>
                </c:pt>
                <c:pt idx="685">
                  <c:v>41775.089128356478</c:v>
                </c:pt>
                <c:pt idx="686">
                  <c:v>41775.098504212961</c:v>
                </c:pt>
                <c:pt idx="687">
                  <c:v>41775.107880069445</c:v>
                </c:pt>
                <c:pt idx="688">
                  <c:v>41775.117255925928</c:v>
                </c:pt>
                <c:pt idx="689">
                  <c:v>41775.126631782405</c:v>
                </c:pt>
                <c:pt idx="690">
                  <c:v>41775.136007638888</c:v>
                </c:pt>
                <c:pt idx="691">
                  <c:v>41775.145383495372</c:v>
                </c:pt>
                <c:pt idx="692">
                  <c:v>41775.154759351855</c:v>
                </c:pt>
                <c:pt idx="693">
                  <c:v>41775.164135208332</c:v>
                </c:pt>
                <c:pt idx="694">
                  <c:v>41775.173511064815</c:v>
                </c:pt>
                <c:pt idx="695">
                  <c:v>41775.182886921299</c:v>
                </c:pt>
                <c:pt idx="696">
                  <c:v>41775.192262777775</c:v>
                </c:pt>
                <c:pt idx="697">
                  <c:v>41775.201638634258</c:v>
                </c:pt>
                <c:pt idx="698">
                  <c:v>41775.211014490742</c:v>
                </c:pt>
                <c:pt idx="699">
                  <c:v>41775.220390347225</c:v>
                </c:pt>
                <c:pt idx="700">
                  <c:v>41775.229766203702</c:v>
                </c:pt>
                <c:pt idx="701">
                  <c:v>41775.239142060185</c:v>
                </c:pt>
                <c:pt idx="702">
                  <c:v>41775.248517916669</c:v>
                </c:pt>
                <c:pt idx="703">
                  <c:v>41775.257893773145</c:v>
                </c:pt>
                <c:pt idx="704">
                  <c:v>41775.267269629629</c:v>
                </c:pt>
                <c:pt idx="705">
                  <c:v>41775.276645486112</c:v>
                </c:pt>
                <c:pt idx="706">
                  <c:v>41775.286021342596</c:v>
                </c:pt>
                <c:pt idx="707">
                  <c:v>41775.295397199072</c:v>
                </c:pt>
                <c:pt idx="708">
                  <c:v>41775.304773055555</c:v>
                </c:pt>
                <c:pt idx="709">
                  <c:v>41775.314148912039</c:v>
                </c:pt>
                <c:pt idx="710">
                  <c:v>41775.323524768515</c:v>
                </c:pt>
                <c:pt idx="711">
                  <c:v>41775.332900624999</c:v>
                </c:pt>
                <c:pt idx="712">
                  <c:v>41775.342276481482</c:v>
                </c:pt>
                <c:pt idx="713">
                  <c:v>41775.351652337966</c:v>
                </c:pt>
                <c:pt idx="714">
                  <c:v>41775.361028194442</c:v>
                </c:pt>
                <c:pt idx="715">
                  <c:v>41775.370404050926</c:v>
                </c:pt>
                <c:pt idx="716">
                  <c:v>41775.379779907409</c:v>
                </c:pt>
                <c:pt idx="717">
                  <c:v>41775.389155763885</c:v>
                </c:pt>
                <c:pt idx="718">
                  <c:v>41775.398531620369</c:v>
                </c:pt>
                <c:pt idx="719">
                  <c:v>41775.407907476852</c:v>
                </c:pt>
                <c:pt idx="720">
                  <c:v>41775.417283333336</c:v>
                </c:pt>
                <c:pt idx="721">
                  <c:v>41775.426659189812</c:v>
                </c:pt>
                <c:pt idx="722">
                  <c:v>41775.436035046296</c:v>
                </c:pt>
                <c:pt idx="723">
                  <c:v>41775.445410902779</c:v>
                </c:pt>
                <c:pt idx="724">
                  <c:v>41775.454786759263</c:v>
                </c:pt>
                <c:pt idx="725">
                  <c:v>41775.464162615739</c:v>
                </c:pt>
                <c:pt idx="726">
                  <c:v>41775.473538472223</c:v>
                </c:pt>
                <c:pt idx="727">
                  <c:v>41775.482914328706</c:v>
                </c:pt>
                <c:pt idx="728">
                  <c:v>41775.492290185182</c:v>
                </c:pt>
                <c:pt idx="729">
                  <c:v>41775.501666041666</c:v>
                </c:pt>
                <c:pt idx="730">
                  <c:v>41775.511041898149</c:v>
                </c:pt>
                <c:pt idx="731">
                  <c:v>41775.520417754633</c:v>
                </c:pt>
                <c:pt idx="732">
                  <c:v>41775.529793611109</c:v>
                </c:pt>
                <c:pt idx="733">
                  <c:v>41775.539169467593</c:v>
                </c:pt>
                <c:pt idx="734">
                  <c:v>41775.548545324076</c:v>
                </c:pt>
                <c:pt idx="735">
                  <c:v>41775.557921180553</c:v>
                </c:pt>
                <c:pt idx="736">
                  <c:v>41775.567297037036</c:v>
                </c:pt>
                <c:pt idx="737">
                  <c:v>41775.57667289352</c:v>
                </c:pt>
                <c:pt idx="738">
                  <c:v>41775.586048750003</c:v>
                </c:pt>
                <c:pt idx="739">
                  <c:v>41775.595424606479</c:v>
                </c:pt>
                <c:pt idx="740">
                  <c:v>41775.604800462963</c:v>
                </c:pt>
                <c:pt idx="741">
                  <c:v>41775.614176319446</c:v>
                </c:pt>
                <c:pt idx="742">
                  <c:v>41775.623552175923</c:v>
                </c:pt>
                <c:pt idx="743">
                  <c:v>41775.632928032406</c:v>
                </c:pt>
                <c:pt idx="744">
                  <c:v>41775.64230388889</c:v>
                </c:pt>
                <c:pt idx="745">
                  <c:v>41775.651679745373</c:v>
                </c:pt>
                <c:pt idx="746">
                  <c:v>41775.66105560185</c:v>
                </c:pt>
                <c:pt idx="747">
                  <c:v>41775.670431458333</c:v>
                </c:pt>
                <c:pt idx="748">
                  <c:v>41775.679807314817</c:v>
                </c:pt>
                <c:pt idx="749">
                  <c:v>41775.689183171293</c:v>
                </c:pt>
                <c:pt idx="750">
                  <c:v>41775.698559027776</c:v>
                </c:pt>
                <c:pt idx="751">
                  <c:v>41775.70793488426</c:v>
                </c:pt>
                <c:pt idx="752">
                  <c:v>41775.717310740743</c:v>
                </c:pt>
                <c:pt idx="753">
                  <c:v>41775.72668659722</c:v>
                </c:pt>
                <c:pt idx="754">
                  <c:v>41775.736062453703</c:v>
                </c:pt>
                <c:pt idx="755">
                  <c:v>41775.745438310187</c:v>
                </c:pt>
                <c:pt idx="756">
                  <c:v>41775.75481416667</c:v>
                </c:pt>
                <c:pt idx="757">
                  <c:v>41775.764190023147</c:v>
                </c:pt>
                <c:pt idx="758">
                  <c:v>41775.77356587963</c:v>
                </c:pt>
                <c:pt idx="759">
                  <c:v>41775.782941736114</c:v>
                </c:pt>
                <c:pt idx="760">
                  <c:v>41775.79231759259</c:v>
                </c:pt>
                <c:pt idx="761">
                  <c:v>41775.801693449073</c:v>
                </c:pt>
                <c:pt idx="762">
                  <c:v>41775.811069305557</c:v>
                </c:pt>
                <c:pt idx="763">
                  <c:v>41775.82044516204</c:v>
                </c:pt>
                <c:pt idx="764">
                  <c:v>41775.829821018517</c:v>
                </c:pt>
                <c:pt idx="765">
                  <c:v>41775.839196875</c:v>
                </c:pt>
                <c:pt idx="766">
                  <c:v>41775.848572731484</c:v>
                </c:pt>
                <c:pt idx="767">
                  <c:v>41775.85794858796</c:v>
                </c:pt>
                <c:pt idx="768">
                  <c:v>41775.867324444444</c:v>
                </c:pt>
                <c:pt idx="769">
                  <c:v>41775.876700300927</c:v>
                </c:pt>
                <c:pt idx="770">
                  <c:v>41775.886076157411</c:v>
                </c:pt>
                <c:pt idx="771">
                  <c:v>41775.895452013887</c:v>
                </c:pt>
                <c:pt idx="772">
                  <c:v>41775.90482787037</c:v>
                </c:pt>
                <c:pt idx="773">
                  <c:v>41775.914203726854</c:v>
                </c:pt>
                <c:pt idx="774">
                  <c:v>41775.92357958333</c:v>
                </c:pt>
                <c:pt idx="775">
                  <c:v>41775.932955439814</c:v>
                </c:pt>
                <c:pt idx="776">
                  <c:v>41775.942331296297</c:v>
                </c:pt>
                <c:pt idx="777">
                  <c:v>41775.951707152781</c:v>
                </c:pt>
                <c:pt idx="778">
                  <c:v>41775.961083009257</c:v>
                </c:pt>
                <c:pt idx="779">
                  <c:v>41775.970458865741</c:v>
                </c:pt>
                <c:pt idx="780">
                  <c:v>41775.979834722224</c:v>
                </c:pt>
                <c:pt idx="781">
                  <c:v>41775.9892105787</c:v>
                </c:pt>
                <c:pt idx="782">
                  <c:v>41775.998586435184</c:v>
                </c:pt>
                <c:pt idx="783">
                  <c:v>41776.007962291667</c:v>
                </c:pt>
                <c:pt idx="784">
                  <c:v>41776.017338148151</c:v>
                </c:pt>
                <c:pt idx="785">
                  <c:v>41776.026714004627</c:v>
                </c:pt>
                <c:pt idx="786">
                  <c:v>41776.036089861111</c:v>
                </c:pt>
                <c:pt idx="787">
                  <c:v>41776.045465717594</c:v>
                </c:pt>
                <c:pt idx="788">
                  <c:v>41776.05484157407</c:v>
                </c:pt>
                <c:pt idx="789">
                  <c:v>41776.064217430554</c:v>
                </c:pt>
                <c:pt idx="790">
                  <c:v>41776.073593287038</c:v>
                </c:pt>
                <c:pt idx="791">
                  <c:v>41776.082969143521</c:v>
                </c:pt>
                <c:pt idx="792">
                  <c:v>41776.092344999997</c:v>
                </c:pt>
                <c:pt idx="793">
                  <c:v>41776.101720856481</c:v>
                </c:pt>
                <c:pt idx="794">
                  <c:v>41776.111096712964</c:v>
                </c:pt>
                <c:pt idx="795">
                  <c:v>41776.120472569448</c:v>
                </c:pt>
                <c:pt idx="796">
                  <c:v>41776.129848425924</c:v>
                </c:pt>
                <c:pt idx="797">
                  <c:v>41776.139224282408</c:v>
                </c:pt>
                <c:pt idx="798">
                  <c:v>41776.148600138891</c:v>
                </c:pt>
                <c:pt idx="799">
                  <c:v>41776.157975995367</c:v>
                </c:pt>
                <c:pt idx="800">
                  <c:v>41776.167351851851</c:v>
                </c:pt>
              </c:numCache>
            </c:numRef>
          </c:xVal>
          <c:yVal>
            <c:numRef>
              <c:f>'Dataset 1'!$C$2:$C$802</c:f>
              <c:numCache>
                <c:formatCode>0</c:formatCode>
                <c:ptCount val="801"/>
                <c:pt idx="0">
                  <c:v>-2.5</c:v>
                </c:pt>
                <c:pt idx="1">
                  <c:v>-6.458333333333333</c:v>
                </c:pt>
                <c:pt idx="2">
                  <c:v>-7.291666666666667</c:v>
                </c:pt>
                <c:pt idx="3">
                  <c:v>-7.1428571428571432</c:v>
                </c:pt>
                <c:pt idx="4">
                  <c:v>-6.25</c:v>
                </c:pt>
                <c:pt idx="5">
                  <c:v>-4.8214285714285712</c:v>
                </c:pt>
                <c:pt idx="6">
                  <c:v>-4.0625</c:v>
                </c:pt>
                <c:pt idx="7">
                  <c:v>-4.375</c:v>
                </c:pt>
                <c:pt idx="8">
                  <c:v>-3.9583333333333335</c:v>
                </c:pt>
                <c:pt idx="9">
                  <c:v>-5.416666666666667</c:v>
                </c:pt>
                <c:pt idx="10">
                  <c:v>-4.84375</c:v>
                </c:pt>
                <c:pt idx="11">
                  <c:v>-4.479166666666667</c:v>
                </c:pt>
                <c:pt idx="12">
                  <c:v>-4.7222222222222223</c:v>
                </c:pt>
                <c:pt idx="13">
                  <c:v>-4.8863636363636367</c:v>
                </c:pt>
                <c:pt idx="14">
                  <c:v>-3.90625</c:v>
                </c:pt>
                <c:pt idx="15">
                  <c:v>-5.625</c:v>
                </c:pt>
                <c:pt idx="16">
                  <c:v>-7.96875</c:v>
                </c:pt>
                <c:pt idx="17">
                  <c:v>-8.5</c:v>
                </c:pt>
                <c:pt idx="18">
                  <c:v>-8.9583333333333339</c:v>
                </c:pt>
                <c:pt idx="19">
                  <c:v>-9.6428571428571423</c:v>
                </c:pt>
                <c:pt idx="20">
                  <c:v>-10.625</c:v>
                </c:pt>
                <c:pt idx="21">
                  <c:v>-11.805555555555555</c:v>
                </c:pt>
                <c:pt idx="22">
                  <c:v>-11.388888888888889</c:v>
                </c:pt>
                <c:pt idx="23">
                  <c:v>-11.458333333333334</c:v>
                </c:pt>
                <c:pt idx="24">
                  <c:v>-11.666666666666666</c:v>
                </c:pt>
                <c:pt idx="25">
                  <c:v>-7.8125</c:v>
                </c:pt>
                <c:pt idx="26">
                  <c:v>-6.5</c:v>
                </c:pt>
                <c:pt idx="27">
                  <c:v>-9.75</c:v>
                </c:pt>
                <c:pt idx="28">
                  <c:v>-8.75</c:v>
                </c:pt>
                <c:pt idx="29">
                  <c:v>-9.5833333333333339</c:v>
                </c:pt>
                <c:pt idx="30">
                  <c:v>-8.75</c:v>
                </c:pt>
                <c:pt idx="31">
                  <c:v>-5.46875</c:v>
                </c:pt>
                <c:pt idx="32">
                  <c:v>-7.65625</c:v>
                </c:pt>
                <c:pt idx="33">
                  <c:v>-6.7857142857142856</c:v>
                </c:pt>
                <c:pt idx="34">
                  <c:v>-5.125</c:v>
                </c:pt>
                <c:pt idx="35">
                  <c:v>-6.5</c:v>
                </c:pt>
                <c:pt idx="36">
                  <c:v>-6.5</c:v>
                </c:pt>
                <c:pt idx="37">
                  <c:v>-5.625</c:v>
                </c:pt>
                <c:pt idx="38">
                  <c:v>-5.625</c:v>
                </c:pt>
                <c:pt idx="39">
                  <c:v>-4.375</c:v>
                </c:pt>
                <c:pt idx="40">
                  <c:v>-5.5</c:v>
                </c:pt>
                <c:pt idx="41">
                  <c:v>-5.3125</c:v>
                </c:pt>
                <c:pt idx="42">
                  <c:v>-5.625</c:v>
                </c:pt>
                <c:pt idx="43">
                  <c:v>-5.625</c:v>
                </c:pt>
                <c:pt idx="44">
                  <c:v>-6.5625</c:v>
                </c:pt>
                <c:pt idx="45">
                  <c:v>-8.125</c:v>
                </c:pt>
                <c:pt idx="46">
                  <c:v>-6.875</c:v>
                </c:pt>
                <c:pt idx="47">
                  <c:v>-6.666666666666667</c:v>
                </c:pt>
                <c:pt idx="48">
                  <c:v>-4.875</c:v>
                </c:pt>
                <c:pt idx="49">
                  <c:v>-6.375</c:v>
                </c:pt>
                <c:pt idx="50">
                  <c:v>-7.083333333333333</c:v>
                </c:pt>
                <c:pt idx="51">
                  <c:v>-11.354166666666666</c:v>
                </c:pt>
                <c:pt idx="52">
                  <c:v>-11.875</c:v>
                </c:pt>
                <c:pt idx="53">
                  <c:v>-10.625</c:v>
                </c:pt>
                <c:pt idx="54">
                  <c:v>-11.875</c:v>
                </c:pt>
                <c:pt idx="55">
                  <c:v>-6.25</c:v>
                </c:pt>
                <c:pt idx="56">
                  <c:v>-5</c:v>
                </c:pt>
                <c:pt idx="57">
                  <c:v>-5.75</c:v>
                </c:pt>
                <c:pt idx="58">
                  <c:v>-5.625</c:v>
                </c:pt>
                <c:pt idx="59">
                  <c:v>-4</c:v>
                </c:pt>
                <c:pt idx="60">
                  <c:v>-5.9375</c:v>
                </c:pt>
                <c:pt idx="61">
                  <c:v>-5.208333333333333</c:v>
                </c:pt>
                <c:pt idx="62">
                  <c:v>-4.375</c:v>
                </c:pt>
                <c:pt idx="63">
                  <c:v>-4.375</c:v>
                </c:pt>
                <c:pt idx="64">
                  <c:v>-8.125</c:v>
                </c:pt>
                <c:pt idx="65">
                  <c:v>-7.25</c:v>
                </c:pt>
                <c:pt idx="66">
                  <c:v>-4.791666666666667</c:v>
                </c:pt>
                <c:pt idx="67">
                  <c:v>-3.875</c:v>
                </c:pt>
                <c:pt idx="68">
                  <c:v>-3.125</c:v>
                </c:pt>
                <c:pt idx="69">
                  <c:v>-3.5416666666666665</c:v>
                </c:pt>
                <c:pt idx="70">
                  <c:v>-6.25</c:v>
                </c:pt>
                <c:pt idx="71">
                  <c:v>-6.5</c:v>
                </c:pt>
                <c:pt idx="72">
                  <c:v>-7.708333333333333</c:v>
                </c:pt>
                <c:pt idx="73">
                  <c:v>-7.5</c:v>
                </c:pt>
                <c:pt idx="74">
                  <c:v>-4.6875</c:v>
                </c:pt>
                <c:pt idx="75">
                  <c:v>-4.5</c:v>
                </c:pt>
                <c:pt idx="76">
                  <c:v>-3.9285714285714284</c:v>
                </c:pt>
                <c:pt idx="77">
                  <c:v>-6.25</c:v>
                </c:pt>
                <c:pt idx="78">
                  <c:v>-7.5</c:v>
                </c:pt>
                <c:pt idx="79">
                  <c:v>-7</c:v>
                </c:pt>
                <c:pt idx="80">
                  <c:v>-5.9821428571428568</c:v>
                </c:pt>
                <c:pt idx="81">
                  <c:v>-4.21875</c:v>
                </c:pt>
                <c:pt idx="82">
                  <c:v>-7.291666666666667</c:v>
                </c:pt>
                <c:pt idx="83">
                  <c:v>-7.1875</c:v>
                </c:pt>
                <c:pt idx="84">
                  <c:v>-7.375</c:v>
                </c:pt>
                <c:pt idx="85">
                  <c:v>-7</c:v>
                </c:pt>
                <c:pt idx="86">
                  <c:v>-5.625</c:v>
                </c:pt>
                <c:pt idx="87">
                  <c:v>-9.0625</c:v>
                </c:pt>
                <c:pt idx="88">
                  <c:v>-8.5</c:v>
                </c:pt>
                <c:pt idx="89">
                  <c:v>-7</c:v>
                </c:pt>
                <c:pt idx="90">
                  <c:v>-6.71875</c:v>
                </c:pt>
                <c:pt idx="91">
                  <c:v>-6.5625</c:v>
                </c:pt>
                <c:pt idx="92">
                  <c:v>-5.625</c:v>
                </c:pt>
                <c:pt idx="93">
                  <c:v>-6.75</c:v>
                </c:pt>
                <c:pt idx="94">
                  <c:v>-5</c:v>
                </c:pt>
                <c:pt idx="95">
                  <c:v>-5.5357142857142856</c:v>
                </c:pt>
                <c:pt idx="96">
                  <c:v>-4.375</c:v>
                </c:pt>
                <c:pt idx="97">
                  <c:v>-4.5454545454545459</c:v>
                </c:pt>
                <c:pt idx="98">
                  <c:v>-3.3333333333333335</c:v>
                </c:pt>
                <c:pt idx="99">
                  <c:v>-6.458333333333333</c:v>
                </c:pt>
                <c:pt idx="100">
                  <c:v>-5.75</c:v>
                </c:pt>
                <c:pt idx="101">
                  <c:v>-4.166666666666667</c:v>
                </c:pt>
                <c:pt idx="102">
                  <c:v>-5</c:v>
                </c:pt>
                <c:pt idx="103">
                  <c:v>-2.8125</c:v>
                </c:pt>
                <c:pt idx="104">
                  <c:v>-3</c:v>
                </c:pt>
                <c:pt idx="105">
                  <c:v>-4.791666666666667</c:v>
                </c:pt>
                <c:pt idx="106">
                  <c:v>-4.166666666666667</c:v>
                </c:pt>
                <c:pt idx="107">
                  <c:v>-3.75</c:v>
                </c:pt>
                <c:pt idx="108">
                  <c:v>-5.9375</c:v>
                </c:pt>
                <c:pt idx="109">
                  <c:v>-5.9375</c:v>
                </c:pt>
                <c:pt idx="110">
                  <c:v>-6.25</c:v>
                </c:pt>
                <c:pt idx="111">
                  <c:v>-4.84375</c:v>
                </c:pt>
                <c:pt idx="112">
                  <c:v>-4.375</c:v>
                </c:pt>
                <c:pt idx="113">
                  <c:v>-2.75</c:v>
                </c:pt>
                <c:pt idx="114">
                  <c:v>-4.75</c:v>
                </c:pt>
                <c:pt idx="115">
                  <c:v>-4.21875</c:v>
                </c:pt>
                <c:pt idx="116">
                  <c:v>-4.0625</c:v>
                </c:pt>
                <c:pt idx="117">
                  <c:v>-5.625</c:v>
                </c:pt>
                <c:pt idx="118">
                  <c:v>-6.5</c:v>
                </c:pt>
                <c:pt idx="119">
                  <c:v>-6.25</c:v>
                </c:pt>
                <c:pt idx="120">
                  <c:v>-5.9375</c:v>
                </c:pt>
                <c:pt idx="121">
                  <c:v>-5.416666666666667</c:v>
                </c:pt>
                <c:pt idx="122">
                  <c:v>-6.25</c:v>
                </c:pt>
                <c:pt idx="123">
                  <c:v>-6.666666666666667</c:v>
                </c:pt>
                <c:pt idx="124">
                  <c:v>-5.833333333333333</c:v>
                </c:pt>
                <c:pt idx="125">
                  <c:v>-7.708333333333333</c:v>
                </c:pt>
                <c:pt idx="126">
                  <c:v>-6.875</c:v>
                </c:pt>
                <c:pt idx="127">
                  <c:v>-6.875</c:v>
                </c:pt>
                <c:pt idx="128">
                  <c:v>-8.59375</c:v>
                </c:pt>
                <c:pt idx="129">
                  <c:v>-7.708333333333333</c:v>
                </c:pt>
                <c:pt idx="130">
                  <c:v>-6.25</c:v>
                </c:pt>
                <c:pt idx="131">
                  <c:v>-5</c:v>
                </c:pt>
                <c:pt idx="132">
                  <c:v>-6.09375</c:v>
                </c:pt>
                <c:pt idx="133">
                  <c:v>-8.4375</c:v>
                </c:pt>
                <c:pt idx="134">
                  <c:v>-8.875</c:v>
                </c:pt>
                <c:pt idx="135">
                  <c:v>-9.0625</c:v>
                </c:pt>
                <c:pt idx="136">
                  <c:v>-8.125</c:v>
                </c:pt>
                <c:pt idx="137">
                  <c:v>-9.375</c:v>
                </c:pt>
                <c:pt idx="138">
                  <c:v>-10.208333333333334</c:v>
                </c:pt>
                <c:pt idx="139">
                  <c:v>-9.375</c:v>
                </c:pt>
                <c:pt idx="140">
                  <c:v>-9.6875</c:v>
                </c:pt>
                <c:pt idx="141">
                  <c:v>-9.25</c:v>
                </c:pt>
                <c:pt idx="142">
                  <c:v>-9.625</c:v>
                </c:pt>
                <c:pt idx="143">
                  <c:v>-8.4375</c:v>
                </c:pt>
                <c:pt idx="144">
                  <c:v>-8.4375</c:v>
                </c:pt>
                <c:pt idx="145">
                  <c:v>-8.75</c:v>
                </c:pt>
                <c:pt idx="146">
                  <c:v>-9.5</c:v>
                </c:pt>
                <c:pt idx="147">
                  <c:v>-9.3181818181818183</c:v>
                </c:pt>
                <c:pt idx="148">
                  <c:v>-10</c:v>
                </c:pt>
                <c:pt idx="149">
                  <c:v>-10</c:v>
                </c:pt>
                <c:pt idx="150">
                  <c:v>-8.75</c:v>
                </c:pt>
                <c:pt idx="151">
                  <c:v>-8.125</c:v>
                </c:pt>
                <c:pt idx="152">
                  <c:v>-9.375</c:v>
                </c:pt>
                <c:pt idx="153">
                  <c:v>-6.25</c:v>
                </c:pt>
                <c:pt idx="154">
                  <c:v>-5.625</c:v>
                </c:pt>
                <c:pt idx="155">
                  <c:v>-4.0625</c:v>
                </c:pt>
                <c:pt idx="156">
                  <c:v>-4.6875</c:v>
                </c:pt>
                <c:pt idx="157">
                  <c:v>-5.125</c:v>
                </c:pt>
                <c:pt idx="158">
                  <c:v>-5.5</c:v>
                </c:pt>
                <c:pt idx="159">
                  <c:v>-5.9090909090909092</c:v>
                </c:pt>
                <c:pt idx="160">
                  <c:v>-3.3333333333333335</c:v>
                </c:pt>
                <c:pt idx="161">
                  <c:v>-4.7222222222222223</c:v>
                </c:pt>
                <c:pt idx="162">
                  <c:v>-4.583333333333333</c:v>
                </c:pt>
                <c:pt idx="165">
                  <c:v>-3.125</c:v>
                </c:pt>
                <c:pt idx="166">
                  <c:v>-5</c:v>
                </c:pt>
                <c:pt idx="167">
                  <c:v>-5.3125</c:v>
                </c:pt>
                <c:pt idx="168">
                  <c:v>-4</c:v>
                </c:pt>
                <c:pt idx="169">
                  <c:v>-5.104166666666667</c:v>
                </c:pt>
                <c:pt idx="170">
                  <c:v>-5</c:v>
                </c:pt>
                <c:pt idx="171">
                  <c:v>-4.375</c:v>
                </c:pt>
                <c:pt idx="172">
                  <c:v>-7.708333333333333</c:v>
                </c:pt>
                <c:pt idx="173">
                  <c:v>-8.28125</c:v>
                </c:pt>
                <c:pt idx="174">
                  <c:v>-6.7307692307692308</c:v>
                </c:pt>
                <c:pt idx="175">
                  <c:v>-6.666666666666667</c:v>
                </c:pt>
                <c:pt idx="176">
                  <c:v>-6.875</c:v>
                </c:pt>
                <c:pt idx="177">
                  <c:v>-6.875</c:v>
                </c:pt>
                <c:pt idx="178">
                  <c:v>-6.875</c:v>
                </c:pt>
                <c:pt idx="179">
                  <c:v>-6.875</c:v>
                </c:pt>
                <c:pt idx="180">
                  <c:v>-6.041666666666667</c:v>
                </c:pt>
                <c:pt idx="181">
                  <c:v>-6.875</c:v>
                </c:pt>
                <c:pt idx="182">
                  <c:v>-6.875</c:v>
                </c:pt>
                <c:pt idx="183">
                  <c:v>-6.875</c:v>
                </c:pt>
                <c:pt idx="184">
                  <c:v>-6.875</c:v>
                </c:pt>
                <c:pt idx="185">
                  <c:v>-6.875</c:v>
                </c:pt>
                <c:pt idx="186">
                  <c:v>-7.291666666666667</c:v>
                </c:pt>
                <c:pt idx="187">
                  <c:v>-6.875</c:v>
                </c:pt>
                <c:pt idx="188">
                  <c:v>-7.1875</c:v>
                </c:pt>
                <c:pt idx="189">
                  <c:v>-7.5</c:v>
                </c:pt>
                <c:pt idx="190">
                  <c:v>-5.9375</c:v>
                </c:pt>
                <c:pt idx="191">
                  <c:v>-6.875</c:v>
                </c:pt>
                <c:pt idx="192">
                  <c:v>-6.5</c:v>
                </c:pt>
                <c:pt idx="193">
                  <c:v>-7.5</c:v>
                </c:pt>
                <c:pt idx="194">
                  <c:v>-7.5</c:v>
                </c:pt>
                <c:pt idx="195">
                  <c:v>-6.875</c:v>
                </c:pt>
                <c:pt idx="196">
                  <c:v>-6.25</c:v>
                </c:pt>
                <c:pt idx="197">
                  <c:v>-6.875</c:v>
                </c:pt>
                <c:pt idx="198">
                  <c:v>-8.125</c:v>
                </c:pt>
                <c:pt idx="199">
                  <c:v>-7.708333333333333</c:v>
                </c:pt>
                <c:pt idx="200">
                  <c:v>-6.875</c:v>
                </c:pt>
                <c:pt idx="201">
                  <c:v>-5.625</c:v>
                </c:pt>
                <c:pt idx="202">
                  <c:v>-7.03125</c:v>
                </c:pt>
                <c:pt idx="203">
                  <c:v>-5</c:v>
                </c:pt>
                <c:pt idx="204">
                  <c:v>-7.8125</c:v>
                </c:pt>
                <c:pt idx="205">
                  <c:v>-5.9375</c:v>
                </c:pt>
                <c:pt idx="206">
                  <c:v>-7.708333333333333</c:v>
                </c:pt>
                <c:pt idx="207">
                  <c:v>-8.125</c:v>
                </c:pt>
                <c:pt idx="208">
                  <c:v>-7.34375</c:v>
                </c:pt>
                <c:pt idx="209">
                  <c:v>-4.75</c:v>
                </c:pt>
                <c:pt idx="210">
                  <c:v>-4.791666666666667</c:v>
                </c:pt>
                <c:pt idx="211">
                  <c:v>-5.9375</c:v>
                </c:pt>
                <c:pt idx="212">
                  <c:v>-6.041666666666667</c:v>
                </c:pt>
                <c:pt idx="213">
                  <c:v>-6.875</c:v>
                </c:pt>
                <c:pt idx="214">
                  <c:v>-7.875</c:v>
                </c:pt>
                <c:pt idx="215">
                  <c:v>-6.354166666666667</c:v>
                </c:pt>
                <c:pt idx="216">
                  <c:v>-5.5681818181818183</c:v>
                </c:pt>
                <c:pt idx="217">
                  <c:v>-5</c:v>
                </c:pt>
                <c:pt idx="218">
                  <c:v>-4.21875</c:v>
                </c:pt>
                <c:pt idx="219">
                  <c:v>-9.375</c:v>
                </c:pt>
                <c:pt idx="220">
                  <c:v>-7</c:v>
                </c:pt>
                <c:pt idx="221">
                  <c:v>-7.708333333333333</c:v>
                </c:pt>
                <c:pt idx="222">
                  <c:v>-8.75</c:v>
                </c:pt>
                <c:pt idx="223">
                  <c:v>-8.2291666666666661</c:v>
                </c:pt>
                <c:pt idx="224">
                  <c:v>-7.1875</c:v>
                </c:pt>
                <c:pt idx="225">
                  <c:v>-6.25</c:v>
                </c:pt>
                <c:pt idx="226">
                  <c:v>-7.34375</c:v>
                </c:pt>
                <c:pt idx="227">
                  <c:v>-8.28125</c:v>
                </c:pt>
                <c:pt idx="228">
                  <c:v>-8.5416666666666661</c:v>
                </c:pt>
                <c:pt idx="229">
                  <c:v>-7.1875</c:v>
                </c:pt>
                <c:pt idx="230">
                  <c:v>-8.90625</c:v>
                </c:pt>
                <c:pt idx="231">
                  <c:v>-9.375</c:v>
                </c:pt>
                <c:pt idx="232">
                  <c:v>-9.375</c:v>
                </c:pt>
                <c:pt idx="233">
                  <c:v>-8.125</c:v>
                </c:pt>
                <c:pt idx="234">
                  <c:v>-6.25</c:v>
                </c:pt>
                <c:pt idx="235">
                  <c:v>-7</c:v>
                </c:pt>
                <c:pt idx="236">
                  <c:v>-7.625</c:v>
                </c:pt>
                <c:pt idx="237">
                  <c:v>-8.5416666666666661</c:v>
                </c:pt>
                <c:pt idx="238">
                  <c:v>-6.25</c:v>
                </c:pt>
                <c:pt idx="239">
                  <c:v>-6.25</c:v>
                </c:pt>
                <c:pt idx="240">
                  <c:v>-5.625</c:v>
                </c:pt>
                <c:pt idx="241">
                  <c:v>-5.625</c:v>
                </c:pt>
                <c:pt idx="242">
                  <c:v>-5.833333333333333</c:v>
                </c:pt>
                <c:pt idx="243">
                  <c:v>-10</c:v>
                </c:pt>
                <c:pt idx="244">
                  <c:v>-9.375</c:v>
                </c:pt>
                <c:pt idx="245">
                  <c:v>-10</c:v>
                </c:pt>
                <c:pt idx="246">
                  <c:v>-7.5</c:v>
                </c:pt>
                <c:pt idx="247">
                  <c:v>-6.25</c:v>
                </c:pt>
                <c:pt idx="248">
                  <c:v>-10.625</c:v>
                </c:pt>
                <c:pt idx="249">
                  <c:v>-9.6875</c:v>
                </c:pt>
                <c:pt idx="250">
                  <c:v>-9.375</c:v>
                </c:pt>
                <c:pt idx="251">
                  <c:v>-9.375</c:v>
                </c:pt>
                <c:pt idx="252">
                  <c:v>-9.375</c:v>
                </c:pt>
                <c:pt idx="253">
                  <c:v>-10</c:v>
                </c:pt>
                <c:pt idx="254">
                  <c:v>-10.625</c:v>
                </c:pt>
                <c:pt idx="255">
                  <c:v>-10</c:v>
                </c:pt>
                <c:pt idx="256">
                  <c:v>-5.125</c:v>
                </c:pt>
                <c:pt idx="257">
                  <c:v>-3.125</c:v>
                </c:pt>
                <c:pt idx="258">
                  <c:v>-1.25</c:v>
                </c:pt>
                <c:pt idx="259">
                  <c:v>-4.375</c:v>
                </c:pt>
                <c:pt idx="260">
                  <c:v>-3.75</c:v>
                </c:pt>
                <c:pt idx="261">
                  <c:v>-3.125</c:v>
                </c:pt>
                <c:pt idx="262">
                  <c:v>-4.0625</c:v>
                </c:pt>
                <c:pt idx="263">
                  <c:v>-5.416666666666667</c:v>
                </c:pt>
                <c:pt idx="264">
                  <c:v>-5</c:v>
                </c:pt>
                <c:pt idx="265">
                  <c:v>-4.375</c:v>
                </c:pt>
                <c:pt idx="266">
                  <c:v>-4.375</c:v>
                </c:pt>
                <c:pt idx="267">
                  <c:v>-4.375</c:v>
                </c:pt>
                <c:pt idx="268">
                  <c:v>-4.375</c:v>
                </c:pt>
                <c:pt idx="269">
                  <c:v>-4.375</c:v>
                </c:pt>
                <c:pt idx="270">
                  <c:v>-3.75</c:v>
                </c:pt>
                <c:pt idx="271">
                  <c:v>-4.375</c:v>
                </c:pt>
                <c:pt idx="272">
                  <c:v>-3.90625</c:v>
                </c:pt>
                <c:pt idx="273">
                  <c:v>-1.5625</c:v>
                </c:pt>
                <c:pt idx="274">
                  <c:v>0.625</c:v>
                </c:pt>
                <c:pt idx="275">
                  <c:v>1.25</c:v>
                </c:pt>
                <c:pt idx="276">
                  <c:v>-0.625</c:v>
                </c:pt>
                <c:pt idx="277">
                  <c:v>-4.166666666666667</c:v>
                </c:pt>
                <c:pt idx="278">
                  <c:v>-4.375</c:v>
                </c:pt>
                <c:pt idx="279">
                  <c:v>-4.375</c:v>
                </c:pt>
                <c:pt idx="280">
                  <c:v>-5.208333333333333</c:v>
                </c:pt>
                <c:pt idx="281">
                  <c:v>-4.125</c:v>
                </c:pt>
                <c:pt idx="282">
                  <c:v>-3.875</c:v>
                </c:pt>
                <c:pt idx="283">
                  <c:v>-4.375</c:v>
                </c:pt>
                <c:pt idx="284">
                  <c:v>-5.625</c:v>
                </c:pt>
                <c:pt idx="285">
                  <c:v>-6.25</c:v>
                </c:pt>
                <c:pt idx="286">
                  <c:v>-5.625</c:v>
                </c:pt>
                <c:pt idx="287">
                  <c:v>-6.875</c:v>
                </c:pt>
                <c:pt idx="288">
                  <c:v>-6.875</c:v>
                </c:pt>
                <c:pt idx="289">
                  <c:v>-6.875</c:v>
                </c:pt>
                <c:pt idx="290">
                  <c:v>-6.375</c:v>
                </c:pt>
                <c:pt idx="291">
                  <c:v>-6.875</c:v>
                </c:pt>
                <c:pt idx="292">
                  <c:v>-6.875</c:v>
                </c:pt>
                <c:pt idx="293">
                  <c:v>-4.583333333333333</c:v>
                </c:pt>
                <c:pt idx="294">
                  <c:v>-5.9375</c:v>
                </c:pt>
                <c:pt idx="295">
                  <c:v>-6.375</c:v>
                </c:pt>
                <c:pt idx="296">
                  <c:v>-6.458333333333333</c:v>
                </c:pt>
                <c:pt idx="297">
                  <c:v>-5.833333333333333</c:v>
                </c:pt>
                <c:pt idx="298">
                  <c:v>-5.9375</c:v>
                </c:pt>
                <c:pt idx="299">
                  <c:v>-5.625</c:v>
                </c:pt>
                <c:pt idx="300">
                  <c:v>-5.625</c:v>
                </c:pt>
                <c:pt idx="301">
                  <c:v>-3.25</c:v>
                </c:pt>
                <c:pt idx="302">
                  <c:v>-5.25</c:v>
                </c:pt>
                <c:pt idx="303">
                  <c:v>-6.0714285714285712</c:v>
                </c:pt>
                <c:pt idx="304">
                  <c:v>-5</c:v>
                </c:pt>
                <c:pt idx="305">
                  <c:v>-5</c:v>
                </c:pt>
                <c:pt idx="306">
                  <c:v>-5.833333333333333</c:v>
                </c:pt>
                <c:pt idx="307">
                  <c:v>-5</c:v>
                </c:pt>
                <c:pt idx="308">
                  <c:v>-5.208333333333333</c:v>
                </c:pt>
                <c:pt idx="309">
                  <c:v>-4.75</c:v>
                </c:pt>
                <c:pt idx="310">
                  <c:v>-3.5</c:v>
                </c:pt>
                <c:pt idx="311">
                  <c:v>-3.125</c:v>
                </c:pt>
                <c:pt idx="312">
                  <c:v>-5.625</c:v>
                </c:pt>
                <c:pt idx="313">
                  <c:v>-5.625</c:v>
                </c:pt>
                <c:pt idx="314">
                  <c:v>-5.625</c:v>
                </c:pt>
                <c:pt idx="315">
                  <c:v>-3.75</c:v>
                </c:pt>
                <c:pt idx="316">
                  <c:v>-3.3333333333333335</c:v>
                </c:pt>
                <c:pt idx="317">
                  <c:v>-5.625</c:v>
                </c:pt>
                <c:pt idx="318">
                  <c:v>-5.625</c:v>
                </c:pt>
                <c:pt idx="319">
                  <c:v>-4.166666666666667</c:v>
                </c:pt>
                <c:pt idx="320">
                  <c:v>-3.125</c:v>
                </c:pt>
                <c:pt idx="321">
                  <c:v>-5</c:v>
                </c:pt>
                <c:pt idx="322">
                  <c:v>-6.4285714285714288</c:v>
                </c:pt>
                <c:pt idx="323">
                  <c:v>-5</c:v>
                </c:pt>
                <c:pt idx="324">
                  <c:v>-5.5</c:v>
                </c:pt>
                <c:pt idx="325">
                  <c:v>-5</c:v>
                </c:pt>
                <c:pt idx="326">
                  <c:v>-5.9090909090909092</c:v>
                </c:pt>
                <c:pt idx="327">
                  <c:v>-5.625</c:v>
                </c:pt>
                <c:pt idx="328">
                  <c:v>-5.5357142857142856</c:v>
                </c:pt>
                <c:pt idx="329">
                  <c:v>-5.6944444444444446</c:v>
                </c:pt>
                <c:pt idx="330">
                  <c:v>-7.708333333333333</c:v>
                </c:pt>
                <c:pt idx="331">
                  <c:v>-8.125</c:v>
                </c:pt>
                <c:pt idx="332">
                  <c:v>-6.5277777777777777</c:v>
                </c:pt>
                <c:pt idx="333">
                  <c:v>-8.125</c:v>
                </c:pt>
                <c:pt idx="334">
                  <c:v>-4.166666666666667</c:v>
                </c:pt>
                <c:pt idx="335">
                  <c:v>-8.1818181818181817</c:v>
                </c:pt>
                <c:pt idx="336">
                  <c:v>-8.125</c:v>
                </c:pt>
                <c:pt idx="337">
                  <c:v>-8.4375</c:v>
                </c:pt>
                <c:pt idx="338">
                  <c:v>-7.083333333333333</c:v>
                </c:pt>
                <c:pt idx="339">
                  <c:v>-5.78125</c:v>
                </c:pt>
                <c:pt idx="340">
                  <c:v>-8.875</c:v>
                </c:pt>
                <c:pt idx="341">
                  <c:v>-7.916666666666667</c:v>
                </c:pt>
                <c:pt idx="342">
                  <c:v>-7.375</c:v>
                </c:pt>
                <c:pt idx="343">
                  <c:v>-7.96875</c:v>
                </c:pt>
                <c:pt idx="344">
                  <c:v>-8.4375</c:v>
                </c:pt>
                <c:pt idx="345">
                  <c:v>-7.5</c:v>
                </c:pt>
                <c:pt idx="346">
                  <c:v>-4.5</c:v>
                </c:pt>
                <c:pt idx="347">
                  <c:v>-3.9285714285714284</c:v>
                </c:pt>
                <c:pt idx="348">
                  <c:v>-5.9375</c:v>
                </c:pt>
                <c:pt idx="349">
                  <c:v>-5.625</c:v>
                </c:pt>
                <c:pt idx="350">
                  <c:v>-6.5625</c:v>
                </c:pt>
                <c:pt idx="351">
                  <c:v>-7.5</c:v>
                </c:pt>
                <c:pt idx="352">
                  <c:v>-9.5833333333333339</c:v>
                </c:pt>
                <c:pt idx="353">
                  <c:v>-5.75</c:v>
                </c:pt>
                <c:pt idx="354">
                  <c:v>-5.3125</c:v>
                </c:pt>
                <c:pt idx="355">
                  <c:v>-3.875</c:v>
                </c:pt>
                <c:pt idx="356">
                  <c:v>0</c:v>
                </c:pt>
                <c:pt idx="357">
                  <c:v>-2.5</c:v>
                </c:pt>
                <c:pt idx="358">
                  <c:v>-6.145833333333333</c:v>
                </c:pt>
                <c:pt idx="359">
                  <c:v>-5.9375</c:v>
                </c:pt>
                <c:pt idx="360">
                  <c:v>-8.75</c:v>
                </c:pt>
                <c:pt idx="361">
                  <c:v>-6.09375</c:v>
                </c:pt>
                <c:pt idx="362">
                  <c:v>-5.625</c:v>
                </c:pt>
                <c:pt idx="363">
                  <c:v>-5.625</c:v>
                </c:pt>
                <c:pt idx="364">
                  <c:v>-5.625</c:v>
                </c:pt>
                <c:pt idx="365">
                  <c:v>-6.09375</c:v>
                </c:pt>
                <c:pt idx="366">
                  <c:v>-4.375</c:v>
                </c:pt>
                <c:pt idx="367">
                  <c:v>-5.625</c:v>
                </c:pt>
                <c:pt idx="368">
                  <c:v>-5.625</c:v>
                </c:pt>
                <c:pt idx="369">
                  <c:v>-4.791666666666667</c:v>
                </c:pt>
                <c:pt idx="370">
                  <c:v>-5.15625</c:v>
                </c:pt>
                <c:pt idx="371">
                  <c:v>-5.625</c:v>
                </c:pt>
                <c:pt idx="372">
                  <c:v>-5.625</c:v>
                </c:pt>
                <c:pt idx="373">
                  <c:v>-8.125</c:v>
                </c:pt>
                <c:pt idx="374">
                  <c:v>-9.375</c:v>
                </c:pt>
                <c:pt idx="375">
                  <c:v>-7.5</c:v>
                </c:pt>
                <c:pt idx="376">
                  <c:v>-5.625</c:v>
                </c:pt>
                <c:pt idx="377">
                  <c:v>-5.625</c:v>
                </c:pt>
                <c:pt idx="378">
                  <c:v>-5.625</c:v>
                </c:pt>
                <c:pt idx="379">
                  <c:v>-6.09375</c:v>
                </c:pt>
                <c:pt idx="380">
                  <c:v>-6.041666666666667</c:v>
                </c:pt>
                <c:pt idx="381">
                  <c:v>-6.25</c:v>
                </c:pt>
                <c:pt idx="382">
                  <c:v>-6.625</c:v>
                </c:pt>
                <c:pt idx="383">
                  <c:v>-7.5</c:v>
                </c:pt>
                <c:pt idx="384">
                  <c:v>-7.708333333333333</c:v>
                </c:pt>
                <c:pt idx="385">
                  <c:v>-7.34375</c:v>
                </c:pt>
                <c:pt idx="386">
                  <c:v>-6.875</c:v>
                </c:pt>
                <c:pt idx="387">
                  <c:v>-4.375</c:v>
                </c:pt>
                <c:pt idx="388">
                  <c:v>-3.8888888888888888</c:v>
                </c:pt>
                <c:pt idx="389">
                  <c:v>-5.5555555555555554</c:v>
                </c:pt>
                <c:pt idx="390">
                  <c:v>-4.875</c:v>
                </c:pt>
                <c:pt idx="391">
                  <c:v>-5.78125</c:v>
                </c:pt>
                <c:pt idx="392">
                  <c:v>-6.875</c:v>
                </c:pt>
                <c:pt idx="393">
                  <c:v>-6.875</c:v>
                </c:pt>
                <c:pt idx="394">
                  <c:v>-6.09375</c:v>
                </c:pt>
                <c:pt idx="395">
                  <c:v>-7</c:v>
                </c:pt>
                <c:pt idx="396">
                  <c:v>-7.291666666666667</c:v>
                </c:pt>
                <c:pt idx="397">
                  <c:v>-6</c:v>
                </c:pt>
                <c:pt idx="398">
                  <c:v>-6.125</c:v>
                </c:pt>
                <c:pt idx="399">
                  <c:v>-7.1875</c:v>
                </c:pt>
                <c:pt idx="400">
                  <c:v>-7.34375</c:v>
                </c:pt>
                <c:pt idx="401">
                  <c:v>-6.125</c:v>
                </c:pt>
                <c:pt idx="402">
                  <c:v>-4.6875</c:v>
                </c:pt>
                <c:pt idx="403">
                  <c:v>-5.15625</c:v>
                </c:pt>
                <c:pt idx="404">
                  <c:v>-6.125</c:v>
                </c:pt>
                <c:pt idx="405">
                  <c:v>-5.3125</c:v>
                </c:pt>
                <c:pt idx="406">
                  <c:v>-4.5</c:v>
                </c:pt>
                <c:pt idx="407">
                  <c:v>-5.208333333333333</c:v>
                </c:pt>
                <c:pt idx="408">
                  <c:v>-5.875</c:v>
                </c:pt>
                <c:pt idx="409">
                  <c:v>-4.895833333333333</c:v>
                </c:pt>
                <c:pt idx="410">
                  <c:v>-5.875</c:v>
                </c:pt>
                <c:pt idx="411">
                  <c:v>-5.625</c:v>
                </c:pt>
                <c:pt idx="412">
                  <c:v>-6.5625</c:v>
                </c:pt>
                <c:pt idx="413">
                  <c:v>-6.25</c:v>
                </c:pt>
                <c:pt idx="414">
                  <c:v>-5.5</c:v>
                </c:pt>
                <c:pt idx="415">
                  <c:v>-6.5625</c:v>
                </c:pt>
                <c:pt idx="416">
                  <c:v>-7.75</c:v>
                </c:pt>
                <c:pt idx="417">
                  <c:v>-8.125</c:v>
                </c:pt>
                <c:pt idx="418">
                  <c:v>-4.84375</c:v>
                </c:pt>
                <c:pt idx="419">
                  <c:v>-5.3125</c:v>
                </c:pt>
                <c:pt idx="420">
                  <c:v>-4.875</c:v>
                </c:pt>
                <c:pt idx="421">
                  <c:v>-5.833333333333333</c:v>
                </c:pt>
                <c:pt idx="422">
                  <c:v>-5</c:v>
                </c:pt>
                <c:pt idx="423">
                  <c:v>-5</c:v>
                </c:pt>
                <c:pt idx="424">
                  <c:v>-6.145833333333333</c:v>
                </c:pt>
                <c:pt idx="425">
                  <c:v>-7.5</c:v>
                </c:pt>
                <c:pt idx="426">
                  <c:v>-7.25</c:v>
                </c:pt>
                <c:pt idx="427">
                  <c:v>-6.25</c:v>
                </c:pt>
                <c:pt idx="428">
                  <c:v>-6.875</c:v>
                </c:pt>
                <c:pt idx="429">
                  <c:v>-6.875</c:v>
                </c:pt>
                <c:pt idx="430">
                  <c:v>-6.75</c:v>
                </c:pt>
                <c:pt idx="431">
                  <c:v>-6.25</c:v>
                </c:pt>
                <c:pt idx="432">
                  <c:v>-7.5</c:v>
                </c:pt>
                <c:pt idx="433">
                  <c:v>-7.0454545454545459</c:v>
                </c:pt>
                <c:pt idx="434">
                  <c:v>-7.125</c:v>
                </c:pt>
                <c:pt idx="435">
                  <c:v>-8.125</c:v>
                </c:pt>
                <c:pt idx="436">
                  <c:v>-8</c:v>
                </c:pt>
                <c:pt idx="437">
                  <c:v>-9.875</c:v>
                </c:pt>
                <c:pt idx="438">
                  <c:v>-10.25</c:v>
                </c:pt>
                <c:pt idx="439">
                  <c:v>-10</c:v>
                </c:pt>
                <c:pt idx="440">
                  <c:v>-7.875</c:v>
                </c:pt>
                <c:pt idx="441">
                  <c:v>-8.875</c:v>
                </c:pt>
                <c:pt idx="442">
                  <c:v>-10.9375</c:v>
                </c:pt>
                <c:pt idx="443">
                  <c:v>-9.5</c:v>
                </c:pt>
                <c:pt idx="444">
                  <c:v>-8</c:v>
                </c:pt>
                <c:pt idx="445">
                  <c:v>-6.875</c:v>
                </c:pt>
                <c:pt idx="446">
                  <c:v>-6.875</c:v>
                </c:pt>
                <c:pt idx="447">
                  <c:v>-7.375</c:v>
                </c:pt>
                <c:pt idx="448">
                  <c:v>-6</c:v>
                </c:pt>
                <c:pt idx="449">
                  <c:v>-7.083333333333333</c:v>
                </c:pt>
                <c:pt idx="450">
                  <c:v>-5.625</c:v>
                </c:pt>
                <c:pt idx="451">
                  <c:v>-6.375</c:v>
                </c:pt>
                <c:pt idx="452">
                  <c:v>-5.625</c:v>
                </c:pt>
                <c:pt idx="453">
                  <c:v>-3.90625</c:v>
                </c:pt>
                <c:pt idx="454">
                  <c:v>-5.25</c:v>
                </c:pt>
                <c:pt idx="455">
                  <c:v>-6.5625</c:v>
                </c:pt>
                <c:pt idx="456">
                  <c:v>-7.8125</c:v>
                </c:pt>
                <c:pt idx="457">
                  <c:v>-9.5833333333333339</c:v>
                </c:pt>
                <c:pt idx="458">
                  <c:v>-9.6875</c:v>
                </c:pt>
                <c:pt idx="459">
                  <c:v>-10.833333333333334</c:v>
                </c:pt>
                <c:pt idx="460">
                  <c:v>-11.125</c:v>
                </c:pt>
                <c:pt idx="461">
                  <c:v>-10</c:v>
                </c:pt>
                <c:pt idx="462">
                  <c:v>-11.041666666666666</c:v>
                </c:pt>
                <c:pt idx="463">
                  <c:v>-10.625</c:v>
                </c:pt>
                <c:pt idx="464">
                  <c:v>-9.7916666666666661</c:v>
                </c:pt>
                <c:pt idx="465">
                  <c:v>-9.375</c:v>
                </c:pt>
                <c:pt idx="466">
                  <c:v>-9.375</c:v>
                </c:pt>
                <c:pt idx="467">
                  <c:v>-9.375</c:v>
                </c:pt>
                <c:pt idx="468">
                  <c:v>-9.1666666666666661</c:v>
                </c:pt>
                <c:pt idx="469">
                  <c:v>-10</c:v>
                </c:pt>
                <c:pt idx="470">
                  <c:v>-9.0625</c:v>
                </c:pt>
                <c:pt idx="471">
                  <c:v>-7.5</c:v>
                </c:pt>
                <c:pt idx="472">
                  <c:v>-6.666666666666667</c:v>
                </c:pt>
                <c:pt idx="473">
                  <c:v>-5.375</c:v>
                </c:pt>
                <c:pt idx="474">
                  <c:v>-5.625</c:v>
                </c:pt>
                <c:pt idx="475">
                  <c:v>-8.9583333333333339</c:v>
                </c:pt>
                <c:pt idx="478">
                  <c:v>-8.0555555555555554</c:v>
                </c:pt>
                <c:pt idx="479">
                  <c:v>-11.25</c:v>
                </c:pt>
                <c:pt idx="480">
                  <c:v>-10.15625</c:v>
                </c:pt>
                <c:pt idx="481">
                  <c:v>-10.15625</c:v>
                </c:pt>
                <c:pt idx="482">
                  <c:v>-9.1666666666666661</c:v>
                </c:pt>
                <c:pt idx="483">
                  <c:v>-9.21875</c:v>
                </c:pt>
                <c:pt idx="484">
                  <c:v>-9.375</c:v>
                </c:pt>
                <c:pt idx="485">
                  <c:v>-9.375</c:v>
                </c:pt>
                <c:pt idx="486">
                  <c:v>-7.8125</c:v>
                </c:pt>
                <c:pt idx="487">
                  <c:v>-8.125</c:v>
                </c:pt>
                <c:pt idx="488">
                  <c:v>-8.8541666666666661</c:v>
                </c:pt>
                <c:pt idx="489">
                  <c:v>-10.125</c:v>
                </c:pt>
                <c:pt idx="490">
                  <c:v>-6.5</c:v>
                </c:pt>
                <c:pt idx="491">
                  <c:v>-5.5</c:v>
                </c:pt>
                <c:pt idx="492">
                  <c:v>-5.9375</c:v>
                </c:pt>
                <c:pt idx="497">
                  <c:v>-4.166666666666667</c:v>
                </c:pt>
                <c:pt idx="498">
                  <c:v>-3.75</c:v>
                </c:pt>
                <c:pt idx="500">
                  <c:v>-5</c:v>
                </c:pt>
                <c:pt idx="503">
                  <c:v>-4.5</c:v>
                </c:pt>
                <c:pt idx="504">
                  <c:v>-4.5</c:v>
                </c:pt>
                <c:pt idx="505">
                  <c:v>-4.6875</c:v>
                </c:pt>
                <c:pt idx="506">
                  <c:v>-6.71875</c:v>
                </c:pt>
                <c:pt idx="507">
                  <c:v>-6.5625</c:v>
                </c:pt>
                <c:pt idx="508">
                  <c:v>-4.25</c:v>
                </c:pt>
                <c:pt idx="509">
                  <c:v>-6.125</c:v>
                </c:pt>
                <c:pt idx="510">
                  <c:v>-6.125</c:v>
                </c:pt>
                <c:pt idx="511">
                  <c:v>-4</c:v>
                </c:pt>
                <c:pt idx="512">
                  <c:v>-3.90625</c:v>
                </c:pt>
                <c:pt idx="513">
                  <c:v>-4.25</c:v>
                </c:pt>
                <c:pt idx="514">
                  <c:v>-3.875</c:v>
                </c:pt>
                <c:pt idx="515">
                  <c:v>-5.625</c:v>
                </c:pt>
                <c:pt idx="516">
                  <c:v>-3.125</c:v>
                </c:pt>
                <c:pt idx="517">
                  <c:v>-3.75</c:v>
                </c:pt>
                <c:pt idx="518">
                  <c:v>-3.9285714285714284</c:v>
                </c:pt>
                <c:pt idx="519">
                  <c:v>-5</c:v>
                </c:pt>
                <c:pt idx="520">
                  <c:v>-6</c:v>
                </c:pt>
                <c:pt idx="521">
                  <c:v>-4.6875</c:v>
                </c:pt>
                <c:pt idx="522">
                  <c:v>-3.375</c:v>
                </c:pt>
                <c:pt idx="523">
                  <c:v>-3.9772727272727271</c:v>
                </c:pt>
                <c:pt idx="524">
                  <c:v>-5</c:v>
                </c:pt>
                <c:pt idx="525">
                  <c:v>-4.84375</c:v>
                </c:pt>
                <c:pt idx="526">
                  <c:v>-4.583333333333333</c:v>
                </c:pt>
                <c:pt idx="527">
                  <c:v>-4.84375</c:v>
                </c:pt>
                <c:pt idx="528">
                  <c:v>-5.625</c:v>
                </c:pt>
                <c:pt idx="529">
                  <c:v>-7.1875</c:v>
                </c:pt>
                <c:pt idx="530">
                  <c:v>-5.375</c:v>
                </c:pt>
                <c:pt idx="531">
                  <c:v>-5.625</c:v>
                </c:pt>
                <c:pt idx="532">
                  <c:v>-4.791666666666667</c:v>
                </c:pt>
                <c:pt idx="533">
                  <c:v>-4.84375</c:v>
                </c:pt>
                <c:pt idx="534">
                  <c:v>-7.03125</c:v>
                </c:pt>
                <c:pt idx="535">
                  <c:v>-6.041666666666667</c:v>
                </c:pt>
                <c:pt idx="536">
                  <c:v>-4.6875</c:v>
                </c:pt>
                <c:pt idx="537">
                  <c:v>-5</c:v>
                </c:pt>
                <c:pt idx="538">
                  <c:v>-6.25</c:v>
                </c:pt>
                <c:pt idx="539">
                  <c:v>-8.3333333333333339</c:v>
                </c:pt>
                <c:pt idx="540">
                  <c:v>-7.65625</c:v>
                </c:pt>
                <c:pt idx="541">
                  <c:v>-8.3333333333333339</c:v>
                </c:pt>
                <c:pt idx="542">
                  <c:v>-6.875</c:v>
                </c:pt>
                <c:pt idx="543">
                  <c:v>-8.9583333333333339</c:v>
                </c:pt>
                <c:pt idx="544">
                  <c:v>-8.28125</c:v>
                </c:pt>
                <c:pt idx="545">
                  <c:v>-9.375</c:v>
                </c:pt>
                <c:pt idx="546">
                  <c:v>-6.25</c:v>
                </c:pt>
                <c:pt idx="547">
                  <c:v>-9.375</c:v>
                </c:pt>
                <c:pt idx="548">
                  <c:v>-8.75</c:v>
                </c:pt>
                <c:pt idx="549">
                  <c:v>-8.4375</c:v>
                </c:pt>
                <c:pt idx="550">
                  <c:v>-10</c:v>
                </c:pt>
                <c:pt idx="551">
                  <c:v>-10.625</c:v>
                </c:pt>
                <c:pt idx="552">
                  <c:v>-11.458333333333334</c:v>
                </c:pt>
                <c:pt idx="553">
                  <c:v>-8.90625</c:v>
                </c:pt>
                <c:pt idx="554">
                  <c:v>-10.208333333333334</c:v>
                </c:pt>
                <c:pt idx="555">
                  <c:v>-10.9375</c:v>
                </c:pt>
                <c:pt idx="556">
                  <c:v>-8.25</c:v>
                </c:pt>
                <c:pt idx="557">
                  <c:v>-5.625</c:v>
                </c:pt>
                <c:pt idx="558">
                  <c:v>-5.625</c:v>
                </c:pt>
                <c:pt idx="559">
                  <c:v>-5.625</c:v>
                </c:pt>
                <c:pt idx="560">
                  <c:v>-6.09375</c:v>
                </c:pt>
                <c:pt idx="561">
                  <c:v>-10</c:v>
                </c:pt>
                <c:pt idx="562">
                  <c:v>-10</c:v>
                </c:pt>
                <c:pt idx="563">
                  <c:v>-10</c:v>
                </c:pt>
                <c:pt idx="564">
                  <c:v>-10</c:v>
                </c:pt>
                <c:pt idx="565">
                  <c:v>-10</c:v>
                </c:pt>
                <c:pt idx="566">
                  <c:v>-9.375</c:v>
                </c:pt>
                <c:pt idx="567">
                  <c:v>-10.625</c:v>
                </c:pt>
                <c:pt idx="568">
                  <c:v>-10</c:v>
                </c:pt>
                <c:pt idx="569">
                  <c:v>-10.625</c:v>
                </c:pt>
                <c:pt idx="570">
                  <c:v>-10.9375</c:v>
                </c:pt>
                <c:pt idx="571">
                  <c:v>-10.625</c:v>
                </c:pt>
                <c:pt idx="572">
                  <c:v>-11.875</c:v>
                </c:pt>
                <c:pt idx="573">
                  <c:v>-11.875</c:v>
                </c:pt>
                <c:pt idx="574">
                  <c:v>-11.875</c:v>
                </c:pt>
                <c:pt idx="575">
                  <c:v>-10.625</c:v>
                </c:pt>
                <c:pt idx="576">
                  <c:v>-11.875</c:v>
                </c:pt>
                <c:pt idx="577">
                  <c:v>-10.535714285714286</c:v>
                </c:pt>
                <c:pt idx="578">
                  <c:v>-10.833333333333334</c:v>
                </c:pt>
                <c:pt idx="579">
                  <c:v>-6.5625</c:v>
                </c:pt>
                <c:pt idx="580">
                  <c:v>-5.416666666666667</c:v>
                </c:pt>
                <c:pt idx="581">
                  <c:v>-6.25</c:v>
                </c:pt>
                <c:pt idx="582">
                  <c:v>-5.3125</c:v>
                </c:pt>
                <c:pt idx="583">
                  <c:v>-5.625</c:v>
                </c:pt>
                <c:pt idx="584">
                  <c:v>-5.625</c:v>
                </c:pt>
                <c:pt idx="585">
                  <c:v>-5.625</c:v>
                </c:pt>
                <c:pt idx="586">
                  <c:v>-5.625</c:v>
                </c:pt>
                <c:pt idx="587">
                  <c:v>-5.625</c:v>
                </c:pt>
                <c:pt idx="588">
                  <c:v>-6.25</c:v>
                </c:pt>
                <c:pt idx="589">
                  <c:v>-6.458333333333333</c:v>
                </c:pt>
                <c:pt idx="590">
                  <c:v>-6.458333333333333</c:v>
                </c:pt>
                <c:pt idx="591">
                  <c:v>1</c:v>
                </c:pt>
                <c:pt idx="592">
                  <c:v>1.4583333333333333</c:v>
                </c:pt>
                <c:pt idx="593">
                  <c:v>0.625</c:v>
                </c:pt>
                <c:pt idx="594">
                  <c:v>-3.4375</c:v>
                </c:pt>
                <c:pt idx="595">
                  <c:v>-2.5</c:v>
                </c:pt>
                <c:pt idx="596">
                  <c:v>-4.53125</c:v>
                </c:pt>
                <c:pt idx="597">
                  <c:v>-3.28125</c:v>
                </c:pt>
                <c:pt idx="598">
                  <c:v>-4.6875</c:v>
                </c:pt>
                <c:pt idx="599">
                  <c:v>-8.4375</c:v>
                </c:pt>
                <c:pt idx="600">
                  <c:v>-4.375</c:v>
                </c:pt>
                <c:pt idx="601">
                  <c:v>-3.75</c:v>
                </c:pt>
                <c:pt idx="602">
                  <c:v>-3.75</c:v>
                </c:pt>
                <c:pt idx="603">
                  <c:v>-5.625</c:v>
                </c:pt>
                <c:pt idx="604">
                  <c:v>-7.5</c:v>
                </c:pt>
                <c:pt idx="605">
                  <c:v>-6.041666666666667</c:v>
                </c:pt>
                <c:pt idx="606">
                  <c:v>-6.458333333333333</c:v>
                </c:pt>
                <c:pt idx="607">
                  <c:v>-6.3392857142857144</c:v>
                </c:pt>
                <c:pt idx="608">
                  <c:v>-3.75</c:v>
                </c:pt>
                <c:pt idx="609">
                  <c:v>-5</c:v>
                </c:pt>
                <c:pt idx="610">
                  <c:v>-3.125</c:v>
                </c:pt>
                <c:pt idx="611">
                  <c:v>-5</c:v>
                </c:pt>
                <c:pt idx="612">
                  <c:v>-6.666666666666667</c:v>
                </c:pt>
                <c:pt idx="613">
                  <c:v>-4.0625</c:v>
                </c:pt>
                <c:pt idx="614">
                  <c:v>-4.583333333333333</c:v>
                </c:pt>
                <c:pt idx="615">
                  <c:v>-3.9583333333333335</c:v>
                </c:pt>
                <c:pt idx="616">
                  <c:v>-5.2678571428571432</c:v>
                </c:pt>
                <c:pt idx="617">
                  <c:v>-7.03125</c:v>
                </c:pt>
                <c:pt idx="618">
                  <c:v>-3.9583333333333335</c:v>
                </c:pt>
                <c:pt idx="619">
                  <c:v>-3.0357142857142856</c:v>
                </c:pt>
                <c:pt idx="620">
                  <c:v>-4.895833333333333</c:v>
                </c:pt>
                <c:pt idx="621">
                  <c:v>-4.21875</c:v>
                </c:pt>
                <c:pt idx="622">
                  <c:v>-4.1071428571428568</c:v>
                </c:pt>
                <c:pt idx="623">
                  <c:v>-4.134615384615385</c:v>
                </c:pt>
                <c:pt idx="624">
                  <c:v>-3.375</c:v>
                </c:pt>
                <c:pt idx="625">
                  <c:v>-6.25</c:v>
                </c:pt>
                <c:pt idx="626">
                  <c:v>-6.1607142857142856</c:v>
                </c:pt>
                <c:pt idx="627">
                  <c:v>-5.833333333333333</c:v>
                </c:pt>
                <c:pt idx="628">
                  <c:v>-6.25</c:v>
                </c:pt>
                <c:pt idx="629">
                  <c:v>-5.208333333333333</c:v>
                </c:pt>
                <c:pt idx="630">
                  <c:v>-5</c:v>
                </c:pt>
                <c:pt idx="631">
                  <c:v>-7.03125</c:v>
                </c:pt>
                <c:pt idx="632">
                  <c:v>-5.625</c:v>
                </c:pt>
                <c:pt idx="633">
                  <c:v>-4.6875</c:v>
                </c:pt>
                <c:pt idx="634">
                  <c:v>-5.125</c:v>
                </c:pt>
                <c:pt idx="635">
                  <c:v>-5.875</c:v>
                </c:pt>
                <c:pt idx="636">
                  <c:v>-5.78125</c:v>
                </c:pt>
                <c:pt idx="637">
                  <c:v>-4.75</c:v>
                </c:pt>
                <c:pt idx="638">
                  <c:v>-5</c:v>
                </c:pt>
                <c:pt idx="639">
                  <c:v>-5.625</c:v>
                </c:pt>
                <c:pt idx="640">
                  <c:v>-5.416666666666667</c:v>
                </c:pt>
                <c:pt idx="641">
                  <c:v>-4.25</c:v>
                </c:pt>
                <c:pt idx="642">
                  <c:v>-5.9375</c:v>
                </c:pt>
                <c:pt idx="643">
                  <c:v>-5</c:v>
                </c:pt>
                <c:pt idx="644">
                  <c:v>-5.3125</c:v>
                </c:pt>
                <c:pt idx="645">
                  <c:v>-6.75</c:v>
                </c:pt>
                <c:pt idx="646">
                  <c:v>-7.1875</c:v>
                </c:pt>
                <c:pt idx="647">
                  <c:v>-6.09375</c:v>
                </c:pt>
                <c:pt idx="648">
                  <c:v>-6.40625</c:v>
                </c:pt>
                <c:pt idx="649">
                  <c:v>-7.5</c:v>
                </c:pt>
                <c:pt idx="650">
                  <c:v>-8.125</c:v>
                </c:pt>
                <c:pt idx="651">
                  <c:v>-7.083333333333333</c:v>
                </c:pt>
                <c:pt idx="652">
                  <c:v>-8.125</c:v>
                </c:pt>
                <c:pt idx="653">
                  <c:v>-8.25</c:v>
                </c:pt>
                <c:pt idx="654">
                  <c:v>-8.125</c:v>
                </c:pt>
                <c:pt idx="655">
                  <c:v>-8.4375</c:v>
                </c:pt>
                <c:pt idx="656">
                  <c:v>-7.96875</c:v>
                </c:pt>
                <c:pt idx="657">
                  <c:v>-6.875</c:v>
                </c:pt>
                <c:pt idx="658">
                  <c:v>-10.3125</c:v>
                </c:pt>
                <c:pt idx="659">
                  <c:v>-10.3125</c:v>
                </c:pt>
                <c:pt idx="660">
                  <c:v>-10.625</c:v>
                </c:pt>
                <c:pt idx="661">
                  <c:v>-10.625</c:v>
                </c:pt>
                <c:pt idx="662">
                  <c:v>-11.40625</c:v>
                </c:pt>
                <c:pt idx="663">
                  <c:v>-9.375</c:v>
                </c:pt>
                <c:pt idx="664">
                  <c:v>-7.5</c:v>
                </c:pt>
                <c:pt idx="665">
                  <c:v>-7.125</c:v>
                </c:pt>
                <c:pt idx="666">
                  <c:v>-11.71875</c:v>
                </c:pt>
                <c:pt idx="667">
                  <c:v>-11.5625</c:v>
                </c:pt>
                <c:pt idx="668">
                  <c:v>-11.875</c:v>
                </c:pt>
                <c:pt idx="669">
                  <c:v>-10.625</c:v>
                </c:pt>
                <c:pt idx="670">
                  <c:v>-11.875</c:v>
                </c:pt>
                <c:pt idx="671">
                  <c:v>-11.25</c:v>
                </c:pt>
                <c:pt idx="672">
                  <c:v>-11.666666666666666</c:v>
                </c:pt>
                <c:pt idx="673">
                  <c:v>-11.71875</c:v>
                </c:pt>
                <c:pt idx="674">
                  <c:v>-13.125</c:v>
                </c:pt>
                <c:pt idx="675">
                  <c:v>-11.875</c:v>
                </c:pt>
                <c:pt idx="676">
                  <c:v>-12</c:v>
                </c:pt>
                <c:pt idx="677">
                  <c:v>-6.9444444444444446</c:v>
                </c:pt>
                <c:pt idx="678">
                  <c:v>-11.25</c:v>
                </c:pt>
                <c:pt idx="679">
                  <c:v>-11.041666666666666</c:v>
                </c:pt>
                <c:pt idx="680">
                  <c:v>-11.875</c:v>
                </c:pt>
                <c:pt idx="681">
                  <c:v>-12.708333333333334</c:v>
                </c:pt>
                <c:pt idx="682">
                  <c:v>-10.833333333333334</c:v>
                </c:pt>
                <c:pt idx="683">
                  <c:v>-11.041666666666666</c:v>
                </c:pt>
                <c:pt idx="684">
                  <c:v>-10.9375</c:v>
                </c:pt>
                <c:pt idx="685">
                  <c:v>-12.5</c:v>
                </c:pt>
                <c:pt idx="686">
                  <c:v>-11.5</c:v>
                </c:pt>
                <c:pt idx="687">
                  <c:v>-11.875</c:v>
                </c:pt>
                <c:pt idx="688">
                  <c:v>-11.875</c:v>
                </c:pt>
                <c:pt idx="689">
                  <c:v>-11.875</c:v>
                </c:pt>
                <c:pt idx="690">
                  <c:v>-11.875</c:v>
                </c:pt>
                <c:pt idx="691">
                  <c:v>-12.5</c:v>
                </c:pt>
                <c:pt idx="692">
                  <c:v>-10.3125</c:v>
                </c:pt>
                <c:pt idx="693">
                  <c:v>-12.5</c:v>
                </c:pt>
                <c:pt idx="694">
                  <c:v>-10.9375</c:v>
                </c:pt>
                <c:pt idx="695">
                  <c:v>-11.40625</c:v>
                </c:pt>
                <c:pt idx="696">
                  <c:v>-11.875</c:v>
                </c:pt>
                <c:pt idx="697">
                  <c:v>-12.5</c:v>
                </c:pt>
                <c:pt idx="698">
                  <c:v>-11.75</c:v>
                </c:pt>
                <c:pt idx="699">
                  <c:v>-10</c:v>
                </c:pt>
                <c:pt idx="700">
                  <c:v>-6.25</c:v>
                </c:pt>
                <c:pt idx="701">
                  <c:v>-6.0714285714285712</c:v>
                </c:pt>
                <c:pt idx="702">
                  <c:v>-9.375</c:v>
                </c:pt>
                <c:pt idx="703">
                  <c:v>-10</c:v>
                </c:pt>
                <c:pt idx="704">
                  <c:v>-8.4375</c:v>
                </c:pt>
                <c:pt idx="705">
                  <c:v>-9</c:v>
                </c:pt>
                <c:pt idx="706">
                  <c:v>-9.2857142857142865</c:v>
                </c:pt>
                <c:pt idx="707">
                  <c:v>-9</c:v>
                </c:pt>
                <c:pt idx="708">
                  <c:v>-4.0384615384615383</c:v>
                </c:pt>
                <c:pt idx="709">
                  <c:v>-4</c:v>
                </c:pt>
                <c:pt idx="710">
                  <c:v>-7.5</c:v>
                </c:pt>
                <c:pt idx="711">
                  <c:v>-6.25</c:v>
                </c:pt>
                <c:pt idx="712">
                  <c:v>-7.5</c:v>
                </c:pt>
                <c:pt idx="713">
                  <c:v>-6.09375</c:v>
                </c:pt>
                <c:pt idx="714">
                  <c:v>-4.479166666666667</c:v>
                </c:pt>
                <c:pt idx="715">
                  <c:v>-4.75</c:v>
                </c:pt>
                <c:pt idx="716">
                  <c:v>-7.75</c:v>
                </c:pt>
                <c:pt idx="717">
                  <c:v>-6.458333333333333</c:v>
                </c:pt>
                <c:pt idx="718">
                  <c:v>-6.25</c:v>
                </c:pt>
                <c:pt idx="719">
                  <c:v>-3.75</c:v>
                </c:pt>
                <c:pt idx="720">
                  <c:v>-4</c:v>
                </c:pt>
                <c:pt idx="721">
                  <c:v>-6.25</c:v>
                </c:pt>
                <c:pt idx="722">
                  <c:v>-7.083333333333333</c:v>
                </c:pt>
                <c:pt idx="723">
                  <c:v>-6.875</c:v>
                </c:pt>
                <c:pt idx="724">
                  <c:v>-5.125</c:v>
                </c:pt>
                <c:pt idx="725">
                  <c:v>-4.583333333333333</c:v>
                </c:pt>
                <c:pt idx="726">
                  <c:v>-2.1428571428571428</c:v>
                </c:pt>
                <c:pt idx="727">
                  <c:v>-1.25</c:v>
                </c:pt>
                <c:pt idx="728">
                  <c:v>-3.375</c:v>
                </c:pt>
                <c:pt idx="729">
                  <c:v>-1.4285714285714286</c:v>
                </c:pt>
                <c:pt idx="730">
                  <c:v>-3.75</c:v>
                </c:pt>
                <c:pt idx="731">
                  <c:v>-1.5625</c:v>
                </c:pt>
                <c:pt idx="732">
                  <c:v>-2.2916666666666665</c:v>
                </c:pt>
                <c:pt idx="733">
                  <c:v>-5.833333333333333</c:v>
                </c:pt>
                <c:pt idx="734">
                  <c:v>-6.25</c:v>
                </c:pt>
                <c:pt idx="735">
                  <c:v>-1.625</c:v>
                </c:pt>
                <c:pt idx="736">
                  <c:v>-2.6041666666666665</c:v>
                </c:pt>
                <c:pt idx="737">
                  <c:v>-2.5</c:v>
                </c:pt>
                <c:pt idx="738">
                  <c:v>-6.125</c:v>
                </c:pt>
                <c:pt idx="739">
                  <c:v>-4.270833333333333</c:v>
                </c:pt>
                <c:pt idx="740">
                  <c:v>-4.1964285714285712</c:v>
                </c:pt>
                <c:pt idx="741">
                  <c:v>-2.9166666666666665</c:v>
                </c:pt>
                <c:pt idx="742">
                  <c:v>-2.5</c:v>
                </c:pt>
                <c:pt idx="743">
                  <c:v>-2.1875</c:v>
                </c:pt>
                <c:pt idx="744">
                  <c:v>-5.5357142857142856</c:v>
                </c:pt>
                <c:pt idx="745">
                  <c:v>-3.875</c:v>
                </c:pt>
                <c:pt idx="746">
                  <c:v>-6.25</c:v>
                </c:pt>
                <c:pt idx="747">
                  <c:v>-6.25</c:v>
                </c:pt>
                <c:pt idx="748">
                  <c:v>-6.25</c:v>
                </c:pt>
                <c:pt idx="749">
                  <c:v>-6.25</c:v>
                </c:pt>
                <c:pt idx="750">
                  <c:v>-6.7857142857142856</c:v>
                </c:pt>
                <c:pt idx="751">
                  <c:v>-6.25</c:v>
                </c:pt>
                <c:pt idx="752">
                  <c:v>-7.75</c:v>
                </c:pt>
                <c:pt idx="753">
                  <c:v>-7.5</c:v>
                </c:pt>
                <c:pt idx="754">
                  <c:v>-6.40625</c:v>
                </c:pt>
                <c:pt idx="755">
                  <c:v>-6.875</c:v>
                </c:pt>
                <c:pt idx="756">
                  <c:v>-5.1785714285714288</c:v>
                </c:pt>
                <c:pt idx="757">
                  <c:v>-5.3125</c:v>
                </c:pt>
                <c:pt idx="758">
                  <c:v>-5</c:v>
                </c:pt>
                <c:pt idx="759">
                  <c:v>-5.78125</c:v>
                </c:pt>
                <c:pt idx="760">
                  <c:v>-4.6875</c:v>
                </c:pt>
                <c:pt idx="761">
                  <c:v>-4.6428571428571432</c:v>
                </c:pt>
                <c:pt idx="762">
                  <c:v>-4.53125</c:v>
                </c:pt>
                <c:pt idx="763">
                  <c:v>-8.25</c:v>
                </c:pt>
                <c:pt idx="764">
                  <c:v>-7.5</c:v>
                </c:pt>
                <c:pt idx="765">
                  <c:v>-10</c:v>
                </c:pt>
                <c:pt idx="766">
                  <c:v>-9.2857142857142865</c:v>
                </c:pt>
                <c:pt idx="767">
                  <c:v>-9.375</c:v>
                </c:pt>
                <c:pt idx="768">
                  <c:v>-5.9722222222222223</c:v>
                </c:pt>
                <c:pt idx="769">
                  <c:v>-7.6388888888888893</c:v>
                </c:pt>
                <c:pt idx="770">
                  <c:v>-9.0625</c:v>
                </c:pt>
                <c:pt idx="771">
                  <c:v>-4.583333333333333</c:v>
                </c:pt>
                <c:pt idx="772">
                  <c:v>-4.21875</c:v>
                </c:pt>
                <c:pt idx="773">
                  <c:v>-7.875</c:v>
                </c:pt>
                <c:pt idx="774">
                  <c:v>-7.7272727272727275</c:v>
                </c:pt>
                <c:pt idx="775">
                  <c:v>-6.666666666666667</c:v>
                </c:pt>
                <c:pt idx="776">
                  <c:v>-10</c:v>
                </c:pt>
                <c:pt idx="777">
                  <c:v>-9.375</c:v>
                </c:pt>
                <c:pt idx="778">
                  <c:v>-9.375</c:v>
                </c:pt>
                <c:pt idx="779">
                  <c:v>-9.5</c:v>
                </c:pt>
                <c:pt idx="780">
                  <c:v>-8.5</c:v>
                </c:pt>
                <c:pt idx="781">
                  <c:v>-10</c:v>
                </c:pt>
                <c:pt idx="782">
                  <c:v>-10</c:v>
                </c:pt>
                <c:pt idx="783">
                  <c:v>-7.916666666666667</c:v>
                </c:pt>
                <c:pt idx="784">
                  <c:v>-7.8571428571428568</c:v>
                </c:pt>
                <c:pt idx="785">
                  <c:v>-8.75</c:v>
                </c:pt>
                <c:pt idx="786">
                  <c:v>-9.25</c:v>
                </c:pt>
                <c:pt idx="787">
                  <c:v>-8.125</c:v>
                </c:pt>
                <c:pt idx="788">
                  <c:v>-8.125</c:v>
                </c:pt>
                <c:pt idx="789">
                  <c:v>-8.75</c:v>
                </c:pt>
                <c:pt idx="790">
                  <c:v>-9.375</c:v>
                </c:pt>
                <c:pt idx="791">
                  <c:v>-9.375</c:v>
                </c:pt>
                <c:pt idx="792">
                  <c:v>-9.5833333333333339</c:v>
                </c:pt>
                <c:pt idx="793">
                  <c:v>-9</c:v>
                </c:pt>
                <c:pt idx="794">
                  <c:v>-9.0625</c:v>
                </c:pt>
                <c:pt idx="795">
                  <c:v>-8.75</c:v>
                </c:pt>
                <c:pt idx="796">
                  <c:v>-9.5833333333333339</c:v>
                </c:pt>
                <c:pt idx="797">
                  <c:v>-10</c:v>
                </c:pt>
                <c:pt idx="798">
                  <c:v>-9.25</c:v>
                </c:pt>
                <c:pt idx="799">
                  <c:v>-9.1666666666666661</c:v>
                </c:pt>
                <c:pt idx="800">
                  <c:v>-8.3333333333333339</c:v>
                </c:pt>
              </c:numCache>
            </c:numRef>
          </c:yVal>
          <c:smooth val="1"/>
        </c:ser>
        <c:dLbls>
          <c:showLegendKey val="0"/>
          <c:showVal val="0"/>
          <c:showCatName val="0"/>
          <c:showSerName val="0"/>
          <c:showPercent val="0"/>
          <c:showBubbleSize val="0"/>
        </c:dLbls>
        <c:axId val="429307000"/>
        <c:axId val="429308568"/>
      </c:scatterChart>
      <c:valAx>
        <c:axId val="429307000"/>
        <c:scaling>
          <c:orientation val="minMax"/>
        </c:scaling>
        <c:delete val="0"/>
        <c:axPos val="b"/>
        <c:majorGridlines>
          <c:spPr>
            <a:ln w="9525" cap="flat" cmpd="sng" algn="ctr">
              <a:solidFill>
                <a:schemeClr val="tx1">
                  <a:lumMod val="15000"/>
                  <a:lumOff val="85000"/>
                </a:schemeClr>
              </a:solidFill>
              <a:round/>
            </a:ln>
            <a:effectLst/>
          </c:spPr>
        </c:majorGridlines>
        <c:numFmt formatCode="d\.m\.yy\ h:mm;@" sourceLinked="1"/>
        <c:majorTickMark val="none"/>
        <c:minorTickMark val="none"/>
        <c:tickLblPos val="low"/>
        <c:spPr>
          <a:noFill/>
          <a:ln w="9525" cap="flat" cmpd="sng" algn="ctr">
            <a:solidFill>
              <a:schemeClr val="tx1">
                <a:lumMod val="25000"/>
                <a:lumOff val="7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429308568"/>
        <c:crosses val="autoZero"/>
        <c:crossBetween val="midCat"/>
        <c:majorUnit val="0.5"/>
      </c:valAx>
      <c:valAx>
        <c:axId val="429308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i-FI"/>
                  <a:t>Paine-ero (Pa)</a:t>
                </a:r>
              </a:p>
            </c:rich>
          </c:tx>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42930700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i-FI"/>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731"/>
          </a:xfrm>
          <a:prstGeom prst="rect">
            <a:avLst/>
          </a:prstGeom>
        </p:spPr>
        <p:txBody>
          <a:bodyPr vert="horz" lIns="99066" tIns="49533" rIns="99066" bIns="49533" rtlCol="0"/>
          <a:lstStyle>
            <a:lvl1pPr algn="l">
              <a:defRPr sz="1300"/>
            </a:lvl1pPr>
          </a:lstStyle>
          <a:p>
            <a:endParaRPr lang="fi-FI" sz="900" dirty="0">
              <a:latin typeface="Arial" pitchFamily="34" charset="0"/>
              <a:cs typeface="Arial" pitchFamily="34" charset="0"/>
            </a:endParaRPr>
          </a:p>
        </p:txBody>
      </p:sp>
      <p:sp>
        <p:nvSpPr>
          <p:cNvPr id="3" name="Date Placeholder 2"/>
          <p:cNvSpPr>
            <a:spLocks noGrp="1"/>
          </p:cNvSpPr>
          <p:nvPr>
            <p:ph type="dt" sz="quarter" idx="1"/>
          </p:nvPr>
        </p:nvSpPr>
        <p:spPr>
          <a:xfrm>
            <a:off x="4023092" y="0"/>
            <a:ext cx="3077739" cy="511731"/>
          </a:xfrm>
          <a:prstGeom prst="rect">
            <a:avLst/>
          </a:prstGeom>
        </p:spPr>
        <p:txBody>
          <a:bodyPr vert="horz" lIns="99066" tIns="49533" rIns="99066" bIns="49533" rtlCol="0"/>
          <a:lstStyle>
            <a:lvl1pPr algn="r">
              <a:defRPr sz="1300"/>
            </a:lvl1pPr>
          </a:lstStyle>
          <a:p>
            <a:fld id="{D2B8EB6F-D7BD-410C-AB1F-00269204D9C8}" type="datetimeFigureOut">
              <a:rPr lang="fi-FI" sz="900">
                <a:latin typeface="Arial" pitchFamily="34" charset="0"/>
                <a:cs typeface="Arial" pitchFamily="34" charset="0"/>
              </a:rPr>
              <a:pPr/>
              <a:t>23.6.2016</a:t>
            </a:fld>
            <a:endParaRPr lang="fi-FI" sz="900">
              <a:latin typeface="Arial" pitchFamily="34" charset="0"/>
              <a:cs typeface="Arial" pitchFamily="34" charset="0"/>
            </a:endParaRPr>
          </a:p>
        </p:txBody>
      </p:sp>
      <p:sp>
        <p:nvSpPr>
          <p:cNvPr id="4" name="Footer Placeholder 3"/>
          <p:cNvSpPr>
            <a:spLocks noGrp="1"/>
          </p:cNvSpPr>
          <p:nvPr>
            <p:ph type="ftr" sz="quarter" idx="2"/>
          </p:nvPr>
        </p:nvSpPr>
        <p:spPr>
          <a:xfrm>
            <a:off x="0" y="9721106"/>
            <a:ext cx="3077739" cy="511731"/>
          </a:xfrm>
          <a:prstGeom prst="rect">
            <a:avLst/>
          </a:prstGeom>
        </p:spPr>
        <p:txBody>
          <a:bodyPr vert="horz" lIns="99066" tIns="49533" rIns="99066" bIns="49533" rtlCol="0" anchor="b"/>
          <a:lstStyle>
            <a:lvl1pPr algn="l">
              <a:defRPr sz="1300"/>
            </a:lvl1pPr>
          </a:lstStyle>
          <a:p>
            <a:endParaRPr lang="fi-FI" sz="900">
              <a:latin typeface="Arial" pitchFamily="34" charset="0"/>
              <a:cs typeface="Arial" pitchFamily="34" charset="0"/>
            </a:endParaRPr>
          </a:p>
        </p:txBody>
      </p:sp>
      <p:sp>
        <p:nvSpPr>
          <p:cNvPr id="5" name="Slide Number Placeholder 4"/>
          <p:cNvSpPr>
            <a:spLocks noGrp="1"/>
          </p:cNvSpPr>
          <p:nvPr>
            <p:ph type="sldNum" sz="quarter" idx="3"/>
          </p:nvPr>
        </p:nvSpPr>
        <p:spPr>
          <a:xfrm>
            <a:off x="4023092" y="9721106"/>
            <a:ext cx="3077739" cy="511731"/>
          </a:xfrm>
          <a:prstGeom prst="rect">
            <a:avLst/>
          </a:prstGeom>
        </p:spPr>
        <p:txBody>
          <a:bodyPr vert="horz" lIns="99066" tIns="49533" rIns="99066" bIns="49533" rtlCol="0" anchor="b"/>
          <a:lstStyle>
            <a:lvl1pPr algn="r">
              <a:defRPr sz="1300"/>
            </a:lvl1pPr>
          </a:lstStyle>
          <a:p>
            <a:fld id="{C9829D03-198C-4FB6-BC3D-FF132E164A92}" type="slidenum">
              <a:rPr lang="fi-FI" sz="900">
                <a:latin typeface="Arial" pitchFamily="34" charset="0"/>
                <a:cs typeface="Arial" pitchFamily="34" charset="0"/>
              </a:rPr>
              <a:pPr/>
              <a:t>‹#›</a:t>
            </a:fld>
            <a:endParaRPr lang="fi-FI" sz="900">
              <a:latin typeface="Arial" pitchFamily="34" charset="0"/>
              <a:cs typeface="Arial" pitchFamily="34" charset="0"/>
            </a:endParaRPr>
          </a:p>
        </p:txBody>
      </p:sp>
    </p:spTree>
    <p:extLst>
      <p:ext uri="{BB962C8B-B14F-4D97-AF65-F5344CB8AC3E}">
        <p14:creationId xmlns:p14="http://schemas.microsoft.com/office/powerpoint/2010/main" val="534818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731"/>
          </a:xfrm>
          <a:prstGeom prst="rect">
            <a:avLst/>
          </a:prstGeom>
        </p:spPr>
        <p:txBody>
          <a:bodyPr vert="horz" lIns="99066" tIns="49533" rIns="99066" bIns="49533" rtlCol="0"/>
          <a:lstStyle>
            <a:lvl1pPr algn="l">
              <a:defRPr sz="900">
                <a:latin typeface="Arial" pitchFamily="34" charset="0"/>
                <a:cs typeface="Arial" pitchFamily="34" charset="0"/>
              </a:defRPr>
            </a:lvl1pPr>
          </a:lstStyle>
          <a:p>
            <a:endParaRPr lang="fi-FI" dirty="0"/>
          </a:p>
        </p:txBody>
      </p:sp>
      <p:sp>
        <p:nvSpPr>
          <p:cNvPr id="3" name="Date Placeholder 2"/>
          <p:cNvSpPr>
            <a:spLocks noGrp="1"/>
          </p:cNvSpPr>
          <p:nvPr>
            <p:ph type="dt" idx="1"/>
          </p:nvPr>
        </p:nvSpPr>
        <p:spPr>
          <a:xfrm>
            <a:off x="4023092" y="0"/>
            <a:ext cx="3077739" cy="511731"/>
          </a:xfrm>
          <a:prstGeom prst="rect">
            <a:avLst/>
          </a:prstGeom>
        </p:spPr>
        <p:txBody>
          <a:bodyPr vert="horz" lIns="99066" tIns="49533" rIns="99066" bIns="49533" rtlCol="0"/>
          <a:lstStyle>
            <a:lvl1pPr algn="r">
              <a:defRPr sz="900">
                <a:latin typeface="Arial" pitchFamily="34" charset="0"/>
                <a:cs typeface="Arial" pitchFamily="34" charset="0"/>
              </a:defRPr>
            </a:lvl1pPr>
          </a:lstStyle>
          <a:p>
            <a:fld id="{734323DC-88BF-4AB1-9A78-B974D90A807B}" type="datetimeFigureOut">
              <a:rPr lang="fi-FI" smtClean="0"/>
              <a:pPr/>
              <a:t>23.6.2016</a:t>
            </a:fld>
            <a:endParaRPr lang="fi-FI" dirty="0"/>
          </a:p>
        </p:txBody>
      </p:sp>
      <p:sp>
        <p:nvSpPr>
          <p:cNvPr id="4" name="Slide Image Placeholder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9066" tIns="49533" rIns="99066" bIns="49533" rtlCol="0" anchor="ctr"/>
          <a:lstStyle/>
          <a:p>
            <a:endParaRPr lang="fi-FI"/>
          </a:p>
        </p:txBody>
      </p:sp>
      <p:sp>
        <p:nvSpPr>
          <p:cNvPr id="5" name="Notes Placeholder 4"/>
          <p:cNvSpPr>
            <a:spLocks noGrp="1"/>
          </p:cNvSpPr>
          <p:nvPr>
            <p:ph type="body" sz="quarter" idx="3"/>
          </p:nvPr>
        </p:nvSpPr>
        <p:spPr>
          <a:xfrm>
            <a:off x="710248" y="4861441"/>
            <a:ext cx="5681980" cy="4605576"/>
          </a:xfrm>
          <a:prstGeom prst="rect">
            <a:avLst/>
          </a:prstGeom>
        </p:spPr>
        <p:txBody>
          <a:bodyPr vert="horz" lIns="99066" tIns="49533" rIns="99066" bIns="4953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FI" dirty="0"/>
          </a:p>
        </p:txBody>
      </p:sp>
      <p:sp>
        <p:nvSpPr>
          <p:cNvPr id="6" name="Footer Placeholder 5"/>
          <p:cNvSpPr>
            <a:spLocks noGrp="1"/>
          </p:cNvSpPr>
          <p:nvPr>
            <p:ph type="ftr" sz="quarter" idx="4"/>
          </p:nvPr>
        </p:nvSpPr>
        <p:spPr>
          <a:xfrm>
            <a:off x="0" y="9721106"/>
            <a:ext cx="3077739" cy="511731"/>
          </a:xfrm>
          <a:prstGeom prst="rect">
            <a:avLst/>
          </a:prstGeom>
        </p:spPr>
        <p:txBody>
          <a:bodyPr vert="horz" lIns="99066" tIns="49533" rIns="99066" bIns="49533" rtlCol="0" anchor="b"/>
          <a:lstStyle>
            <a:lvl1pPr algn="l">
              <a:defRPr sz="900">
                <a:latin typeface="Arial" pitchFamily="34" charset="0"/>
                <a:cs typeface="Arial" pitchFamily="34" charset="0"/>
              </a:defRPr>
            </a:lvl1pPr>
          </a:lstStyle>
          <a:p>
            <a:endParaRPr lang="fi-FI" dirty="0"/>
          </a:p>
        </p:txBody>
      </p:sp>
      <p:sp>
        <p:nvSpPr>
          <p:cNvPr id="7" name="Slide Number Placeholder 6"/>
          <p:cNvSpPr>
            <a:spLocks noGrp="1"/>
          </p:cNvSpPr>
          <p:nvPr>
            <p:ph type="sldNum" sz="quarter" idx="5"/>
          </p:nvPr>
        </p:nvSpPr>
        <p:spPr>
          <a:xfrm>
            <a:off x="4023092" y="9721106"/>
            <a:ext cx="3077739" cy="511731"/>
          </a:xfrm>
          <a:prstGeom prst="rect">
            <a:avLst/>
          </a:prstGeom>
        </p:spPr>
        <p:txBody>
          <a:bodyPr vert="horz" lIns="99066" tIns="49533" rIns="99066" bIns="49533" rtlCol="0" anchor="b"/>
          <a:lstStyle>
            <a:lvl1pPr algn="r">
              <a:defRPr sz="900">
                <a:latin typeface="Arial" pitchFamily="34" charset="0"/>
                <a:cs typeface="Arial" pitchFamily="34" charset="0"/>
              </a:defRPr>
            </a:lvl1pPr>
          </a:lstStyle>
          <a:p>
            <a:fld id="{BB9F18BF-E348-4EEC-9C4C-E41F855D7E30}" type="slidenum">
              <a:rPr lang="fi-FI" smtClean="0"/>
              <a:pPr/>
              <a:t>‹#›</a:t>
            </a:fld>
            <a:endParaRPr lang="fi-FI" dirty="0"/>
          </a:p>
        </p:txBody>
      </p:sp>
    </p:spTree>
    <p:extLst>
      <p:ext uri="{BB962C8B-B14F-4D97-AF65-F5344CB8AC3E}">
        <p14:creationId xmlns:p14="http://schemas.microsoft.com/office/powerpoint/2010/main" val="1062969084"/>
      </p:ext>
    </p:extLst>
  </p:cSld>
  <p:clrMap bg1="lt1" tx1="dk1" bg2="lt2" tx2="dk2" accent1="accent1" accent2="accent2" accent3="accent3" accent4="accent4" accent5="accent5" accent6="accent6" hlink="hlink" folHlink="folHlink"/>
  <p:hf hdr="0" ftr="0" dt="0"/>
  <p:notesStyle>
    <a:lvl1pPr marL="176213" indent="-176213" algn="l" defTabSz="914400" rtl="0" eaLnBrk="1" latinLnBrk="0" hangingPunct="1">
      <a:buFont typeface="Arial" pitchFamily="34" charset="0"/>
      <a:buChar char="•"/>
      <a:defRPr sz="1600" kern="1200">
        <a:solidFill>
          <a:schemeClr val="tx1"/>
        </a:solidFill>
        <a:latin typeface="Arial" pitchFamily="34" charset="0"/>
        <a:ea typeface="+mn-ea"/>
        <a:cs typeface="Arial" pitchFamily="34" charset="0"/>
      </a:defRPr>
    </a:lvl1pPr>
    <a:lvl2pPr marL="363538" indent="-187325" algn="l" defTabSz="914400" rtl="0" eaLnBrk="1" latinLnBrk="0" hangingPunct="1">
      <a:buFont typeface="Arial" pitchFamily="34" charset="0"/>
      <a:buChar char="•"/>
      <a:defRPr sz="1100" kern="1200">
        <a:solidFill>
          <a:schemeClr val="tx1"/>
        </a:solidFill>
        <a:latin typeface="Arial" pitchFamily="34" charset="0"/>
        <a:ea typeface="+mn-ea"/>
        <a:cs typeface="Arial" pitchFamily="34" charset="0"/>
      </a:defRPr>
    </a:lvl2pPr>
    <a:lvl3pPr marL="539750"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3pPr>
    <a:lvl4pPr marL="715963"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4pPr>
    <a:lvl5pPr marL="892175"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2</a:t>
            </a:fld>
            <a:endParaRPr lang="fi-FI" dirty="0"/>
          </a:p>
        </p:txBody>
      </p:sp>
    </p:spTree>
    <p:extLst>
      <p:ext uri="{BB962C8B-B14F-4D97-AF65-F5344CB8AC3E}">
        <p14:creationId xmlns:p14="http://schemas.microsoft.com/office/powerpoint/2010/main" val="1509775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15</a:t>
            </a:fld>
            <a:endParaRPr lang="fi-FI" dirty="0"/>
          </a:p>
        </p:txBody>
      </p:sp>
    </p:spTree>
    <p:extLst>
      <p:ext uri="{BB962C8B-B14F-4D97-AF65-F5344CB8AC3E}">
        <p14:creationId xmlns:p14="http://schemas.microsoft.com/office/powerpoint/2010/main" val="13687426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116</a:t>
            </a:fld>
            <a:endParaRPr lang="fi-FI" dirty="0"/>
          </a:p>
        </p:txBody>
      </p:sp>
    </p:spTree>
    <p:extLst>
      <p:ext uri="{BB962C8B-B14F-4D97-AF65-F5344CB8AC3E}">
        <p14:creationId xmlns:p14="http://schemas.microsoft.com/office/powerpoint/2010/main" val="26729403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117</a:t>
            </a:fld>
            <a:endParaRPr lang="fi-FI" dirty="0"/>
          </a:p>
        </p:txBody>
      </p:sp>
    </p:spTree>
    <p:extLst>
      <p:ext uri="{BB962C8B-B14F-4D97-AF65-F5344CB8AC3E}">
        <p14:creationId xmlns:p14="http://schemas.microsoft.com/office/powerpoint/2010/main" val="23118740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118</a:t>
            </a:fld>
            <a:endParaRPr lang="fi-FI" dirty="0"/>
          </a:p>
        </p:txBody>
      </p:sp>
    </p:spTree>
    <p:extLst>
      <p:ext uri="{BB962C8B-B14F-4D97-AF65-F5344CB8AC3E}">
        <p14:creationId xmlns:p14="http://schemas.microsoft.com/office/powerpoint/2010/main" val="18514451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119</a:t>
            </a:fld>
            <a:endParaRPr lang="fi-FI" dirty="0"/>
          </a:p>
        </p:txBody>
      </p:sp>
    </p:spTree>
    <p:extLst>
      <p:ext uri="{BB962C8B-B14F-4D97-AF65-F5344CB8AC3E}">
        <p14:creationId xmlns:p14="http://schemas.microsoft.com/office/powerpoint/2010/main" val="41350634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120</a:t>
            </a:fld>
            <a:endParaRPr lang="fi-FI" dirty="0"/>
          </a:p>
        </p:txBody>
      </p:sp>
    </p:spTree>
    <p:extLst>
      <p:ext uri="{BB962C8B-B14F-4D97-AF65-F5344CB8AC3E}">
        <p14:creationId xmlns:p14="http://schemas.microsoft.com/office/powerpoint/2010/main" val="16478088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a:noFill/>
        </p:spPr>
        <p:txBody>
          <a:bodyPr/>
          <a:lstStyle/>
          <a:p>
            <a:endParaRPr lang="en-US" altLang="en-US" smtClean="0"/>
          </a:p>
        </p:txBody>
      </p:sp>
      <p:sp>
        <p:nvSpPr>
          <p:cNvPr id="19460" name="Date Placeholder 3"/>
          <p:cNvSpPr>
            <a:spLocks noGrp="1"/>
          </p:cNvSpPr>
          <p:nvPr>
            <p:ph type="dt" sz="quarter" idx="1"/>
          </p:nvPr>
        </p:nvSpPr>
        <p:spPr>
          <a:noFill/>
        </p:spPr>
        <p:txBody>
          <a:bodyPr/>
          <a:lstStyle>
            <a:lvl1pPr defTabSz="497051" eaLnBrk="0" hangingPunct="0">
              <a:defRPr>
                <a:solidFill>
                  <a:schemeClr val="tx1"/>
                </a:solidFill>
                <a:latin typeface="Arial" charset="0"/>
              </a:defRPr>
            </a:lvl1pPr>
            <a:lvl2pPr marL="804912" indent="-309582" defTabSz="497051" eaLnBrk="0" hangingPunct="0">
              <a:defRPr>
                <a:solidFill>
                  <a:schemeClr val="tx1"/>
                </a:solidFill>
                <a:latin typeface="Arial" charset="0"/>
              </a:defRPr>
            </a:lvl2pPr>
            <a:lvl3pPr marL="1238326" indent="-247665" defTabSz="497051" eaLnBrk="0" hangingPunct="0">
              <a:defRPr>
                <a:solidFill>
                  <a:schemeClr val="tx1"/>
                </a:solidFill>
                <a:latin typeface="Arial" charset="0"/>
              </a:defRPr>
            </a:lvl3pPr>
            <a:lvl4pPr marL="1733657" indent="-247665" defTabSz="497051" eaLnBrk="0" hangingPunct="0">
              <a:defRPr>
                <a:solidFill>
                  <a:schemeClr val="tx1"/>
                </a:solidFill>
                <a:latin typeface="Arial" charset="0"/>
              </a:defRPr>
            </a:lvl4pPr>
            <a:lvl5pPr marL="2228987" indent="-247665" defTabSz="497051" eaLnBrk="0" hangingPunct="0">
              <a:defRPr>
                <a:solidFill>
                  <a:schemeClr val="tx1"/>
                </a:solidFill>
                <a:latin typeface="Arial" charset="0"/>
              </a:defRPr>
            </a:lvl5pPr>
            <a:lvl6pPr marL="2724318" indent="-247665" defTabSz="497051" eaLnBrk="0" fontAlgn="base" hangingPunct="0">
              <a:spcBef>
                <a:spcPct val="0"/>
              </a:spcBef>
              <a:spcAft>
                <a:spcPct val="0"/>
              </a:spcAft>
              <a:defRPr>
                <a:solidFill>
                  <a:schemeClr val="tx1"/>
                </a:solidFill>
                <a:latin typeface="Arial" charset="0"/>
              </a:defRPr>
            </a:lvl6pPr>
            <a:lvl7pPr marL="3219648" indent="-247665" defTabSz="497051" eaLnBrk="0" fontAlgn="base" hangingPunct="0">
              <a:spcBef>
                <a:spcPct val="0"/>
              </a:spcBef>
              <a:spcAft>
                <a:spcPct val="0"/>
              </a:spcAft>
              <a:defRPr>
                <a:solidFill>
                  <a:schemeClr val="tx1"/>
                </a:solidFill>
                <a:latin typeface="Arial" charset="0"/>
              </a:defRPr>
            </a:lvl7pPr>
            <a:lvl8pPr marL="3714979" indent="-247665" defTabSz="497051" eaLnBrk="0" fontAlgn="base" hangingPunct="0">
              <a:spcBef>
                <a:spcPct val="0"/>
              </a:spcBef>
              <a:spcAft>
                <a:spcPct val="0"/>
              </a:spcAft>
              <a:defRPr>
                <a:solidFill>
                  <a:schemeClr val="tx1"/>
                </a:solidFill>
                <a:latin typeface="Arial" charset="0"/>
              </a:defRPr>
            </a:lvl8pPr>
            <a:lvl9pPr marL="4210309" indent="-247665" defTabSz="497051" eaLnBrk="0" fontAlgn="base" hangingPunct="0">
              <a:spcBef>
                <a:spcPct val="0"/>
              </a:spcBef>
              <a:spcAft>
                <a:spcPct val="0"/>
              </a:spcAft>
              <a:defRPr>
                <a:solidFill>
                  <a:schemeClr val="tx1"/>
                </a:solidFill>
                <a:latin typeface="Arial" charset="0"/>
              </a:defRPr>
            </a:lvl9pPr>
          </a:lstStyle>
          <a:p>
            <a:pPr eaLnBrk="1" hangingPunct="1"/>
            <a:fld id="{CCE32540-81D6-4063-8FB3-F8BDB673792D}" type="datetime1">
              <a:rPr lang="fi-FI" altLang="en-US" smtClean="0">
                <a:latin typeface="Calibri" pitchFamily="34" charset="0"/>
              </a:rPr>
              <a:pPr eaLnBrk="1" hangingPunct="1"/>
              <a:t>23.6.2016</a:t>
            </a:fld>
            <a:endParaRPr lang="fi-FI" altLang="en-US" smtClean="0">
              <a:latin typeface="Calibri" pitchFamily="34" charset="0"/>
            </a:endParaRPr>
          </a:p>
        </p:txBody>
      </p:sp>
      <p:sp>
        <p:nvSpPr>
          <p:cNvPr id="19461" name="Footer Placeholder 4"/>
          <p:cNvSpPr>
            <a:spLocks noGrp="1"/>
          </p:cNvSpPr>
          <p:nvPr>
            <p:ph type="ftr" sz="quarter" idx="4"/>
          </p:nvPr>
        </p:nvSpPr>
        <p:spPr>
          <a:noFill/>
        </p:spPr>
        <p:txBody>
          <a:bodyPr/>
          <a:lstStyle>
            <a:lvl1pPr defTabSz="497051" eaLnBrk="0" hangingPunct="0">
              <a:defRPr>
                <a:solidFill>
                  <a:schemeClr val="tx1"/>
                </a:solidFill>
                <a:latin typeface="Arial" charset="0"/>
              </a:defRPr>
            </a:lvl1pPr>
            <a:lvl2pPr marL="804912" indent="-309582" defTabSz="497051" eaLnBrk="0" hangingPunct="0">
              <a:defRPr>
                <a:solidFill>
                  <a:schemeClr val="tx1"/>
                </a:solidFill>
                <a:latin typeface="Arial" charset="0"/>
              </a:defRPr>
            </a:lvl2pPr>
            <a:lvl3pPr marL="1238326" indent="-247665" defTabSz="497051" eaLnBrk="0" hangingPunct="0">
              <a:defRPr>
                <a:solidFill>
                  <a:schemeClr val="tx1"/>
                </a:solidFill>
                <a:latin typeface="Arial" charset="0"/>
              </a:defRPr>
            </a:lvl3pPr>
            <a:lvl4pPr marL="1733657" indent="-247665" defTabSz="497051" eaLnBrk="0" hangingPunct="0">
              <a:defRPr>
                <a:solidFill>
                  <a:schemeClr val="tx1"/>
                </a:solidFill>
                <a:latin typeface="Arial" charset="0"/>
              </a:defRPr>
            </a:lvl4pPr>
            <a:lvl5pPr marL="2228987" indent="-247665" defTabSz="497051" eaLnBrk="0" hangingPunct="0">
              <a:defRPr>
                <a:solidFill>
                  <a:schemeClr val="tx1"/>
                </a:solidFill>
                <a:latin typeface="Arial" charset="0"/>
              </a:defRPr>
            </a:lvl5pPr>
            <a:lvl6pPr marL="2724318" indent="-247665" defTabSz="497051" eaLnBrk="0" fontAlgn="base" hangingPunct="0">
              <a:spcBef>
                <a:spcPct val="0"/>
              </a:spcBef>
              <a:spcAft>
                <a:spcPct val="0"/>
              </a:spcAft>
              <a:defRPr>
                <a:solidFill>
                  <a:schemeClr val="tx1"/>
                </a:solidFill>
                <a:latin typeface="Arial" charset="0"/>
              </a:defRPr>
            </a:lvl6pPr>
            <a:lvl7pPr marL="3219648" indent="-247665" defTabSz="497051" eaLnBrk="0" fontAlgn="base" hangingPunct="0">
              <a:spcBef>
                <a:spcPct val="0"/>
              </a:spcBef>
              <a:spcAft>
                <a:spcPct val="0"/>
              </a:spcAft>
              <a:defRPr>
                <a:solidFill>
                  <a:schemeClr val="tx1"/>
                </a:solidFill>
                <a:latin typeface="Arial" charset="0"/>
              </a:defRPr>
            </a:lvl7pPr>
            <a:lvl8pPr marL="3714979" indent="-247665" defTabSz="497051" eaLnBrk="0" fontAlgn="base" hangingPunct="0">
              <a:spcBef>
                <a:spcPct val="0"/>
              </a:spcBef>
              <a:spcAft>
                <a:spcPct val="0"/>
              </a:spcAft>
              <a:defRPr>
                <a:solidFill>
                  <a:schemeClr val="tx1"/>
                </a:solidFill>
                <a:latin typeface="Arial" charset="0"/>
              </a:defRPr>
            </a:lvl8pPr>
            <a:lvl9pPr marL="4210309" indent="-247665" defTabSz="497051" eaLnBrk="0" fontAlgn="base" hangingPunct="0">
              <a:spcBef>
                <a:spcPct val="0"/>
              </a:spcBef>
              <a:spcAft>
                <a:spcPct val="0"/>
              </a:spcAft>
              <a:defRPr>
                <a:solidFill>
                  <a:schemeClr val="tx1"/>
                </a:solidFill>
                <a:latin typeface="Arial" charset="0"/>
              </a:defRPr>
            </a:lvl9pPr>
          </a:lstStyle>
          <a:p>
            <a:pPr eaLnBrk="1" hangingPunct="1"/>
            <a:r>
              <a:rPr lang="fi-FI" altLang="en-US" smtClean="0">
                <a:latin typeface="Calibri" pitchFamily="34" charset="0"/>
              </a:rPr>
              <a:t>Esittäjän nimi / 8.2.2011</a:t>
            </a:r>
          </a:p>
        </p:txBody>
      </p:sp>
      <p:sp>
        <p:nvSpPr>
          <p:cNvPr id="19462" name="Slide Number Placeholder 5"/>
          <p:cNvSpPr>
            <a:spLocks noGrp="1"/>
          </p:cNvSpPr>
          <p:nvPr>
            <p:ph type="sldNum" sz="quarter" idx="5"/>
          </p:nvPr>
        </p:nvSpPr>
        <p:spPr>
          <a:noFill/>
        </p:spPr>
        <p:txBody>
          <a:bodyPr/>
          <a:lstStyle>
            <a:lvl1pPr defTabSz="497051" eaLnBrk="0" hangingPunct="0">
              <a:defRPr>
                <a:solidFill>
                  <a:schemeClr val="tx1"/>
                </a:solidFill>
                <a:latin typeface="Arial" charset="0"/>
              </a:defRPr>
            </a:lvl1pPr>
            <a:lvl2pPr marL="804912" indent="-309582" defTabSz="497051" eaLnBrk="0" hangingPunct="0">
              <a:defRPr>
                <a:solidFill>
                  <a:schemeClr val="tx1"/>
                </a:solidFill>
                <a:latin typeface="Arial" charset="0"/>
              </a:defRPr>
            </a:lvl2pPr>
            <a:lvl3pPr marL="1238326" indent="-247665" defTabSz="497051" eaLnBrk="0" hangingPunct="0">
              <a:defRPr>
                <a:solidFill>
                  <a:schemeClr val="tx1"/>
                </a:solidFill>
                <a:latin typeface="Arial" charset="0"/>
              </a:defRPr>
            </a:lvl3pPr>
            <a:lvl4pPr marL="1733657" indent="-247665" defTabSz="497051" eaLnBrk="0" hangingPunct="0">
              <a:defRPr>
                <a:solidFill>
                  <a:schemeClr val="tx1"/>
                </a:solidFill>
                <a:latin typeface="Arial" charset="0"/>
              </a:defRPr>
            </a:lvl4pPr>
            <a:lvl5pPr marL="2228987" indent="-247665" defTabSz="497051" eaLnBrk="0" hangingPunct="0">
              <a:defRPr>
                <a:solidFill>
                  <a:schemeClr val="tx1"/>
                </a:solidFill>
                <a:latin typeface="Arial" charset="0"/>
              </a:defRPr>
            </a:lvl5pPr>
            <a:lvl6pPr marL="2724318" indent="-247665" defTabSz="497051" eaLnBrk="0" fontAlgn="base" hangingPunct="0">
              <a:spcBef>
                <a:spcPct val="0"/>
              </a:spcBef>
              <a:spcAft>
                <a:spcPct val="0"/>
              </a:spcAft>
              <a:defRPr>
                <a:solidFill>
                  <a:schemeClr val="tx1"/>
                </a:solidFill>
                <a:latin typeface="Arial" charset="0"/>
              </a:defRPr>
            </a:lvl6pPr>
            <a:lvl7pPr marL="3219648" indent="-247665" defTabSz="497051" eaLnBrk="0" fontAlgn="base" hangingPunct="0">
              <a:spcBef>
                <a:spcPct val="0"/>
              </a:spcBef>
              <a:spcAft>
                <a:spcPct val="0"/>
              </a:spcAft>
              <a:defRPr>
                <a:solidFill>
                  <a:schemeClr val="tx1"/>
                </a:solidFill>
                <a:latin typeface="Arial" charset="0"/>
              </a:defRPr>
            </a:lvl7pPr>
            <a:lvl8pPr marL="3714979" indent="-247665" defTabSz="497051" eaLnBrk="0" fontAlgn="base" hangingPunct="0">
              <a:spcBef>
                <a:spcPct val="0"/>
              </a:spcBef>
              <a:spcAft>
                <a:spcPct val="0"/>
              </a:spcAft>
              <a:defRPr>
                <a:solidFill>
                  <a:schemeClr val="tx1"/>
                </a:solidFill>
                <a:latin typeface="Arial" charset="0"/>
              </a:defRPr>
            </a:lvl8pPr>
            <a:lvl9pPr marL="4210309" indent="-247665" defTabSz="497051" eaLnBrk="0" fontAlgn="base" hangingPunct="0">
              <a:spcBef>
                <a:spcPct val="0"/>
              </a:spcBef>
              <a:spcAft>
                <a:spcPct val="0"/>
              </a:spcAft>
              <a:defRPr>
                <a:solidFill>
                  <a:schemeClr val="tx1"/>
                </a:solidFill>
                <a:latin typeface="Arial" charset="0"/>
              </a:defRPr>
            </a:lvl9pPr>
          </a:lstStyle>
          <a:p>
            <a:pPr eaLnBrk="1" hangingPunct="1"/>
            <a:fld id="{83DD5E29-C96D-4BFA-B6E3-5C41E8564C3F}" type="slidenum">
              <a:rPr lang="fi-FI" altLang="en-US" smtClean="0">
                <a:latin typeface="Calibri" pitchFamily="34" charset="0"/>
              </a:rPr>
              <a:pPr eaLnBrk="1" hangingPunct="1"/>
              <a:t>121</a:t>
            </a:fld>
            <a:endParaRPr lang="fi-FI" altLang="en-US" smtClean="0">
              <a:latin typeface="Calibri" pitchFamily="34" charset="0"/>
            </a:endParaRPr>
          </a:p>
        </p:txBody>
      </p:sp>
    </p:spTree>
    <p:extLst>
      <p:ext uri="{BB962C8B-B14F-4D97-AF65-F5344CB8AC3E}">
        <p14:creationId xmlns:p14="http://schemas.microsoft.com/office/powerpoint/2010/main" val="36197551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122</a:t>
            </a:fld>
            <a:endParaRPr lang="fi-FI" dirty="0"/>
          </a:p>
        </p:txBody>
      </p:sp>
    </p:spTree>
    <p:extLst>
      <p:ext uri="{BB962C8B-B14F-4D97-AF65-F5344CB8AC3E}">
        <p14:creationId xmlns:p14="http://schemas.microsoft.com/office/powerpoint/2010/main" val="106706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123</a:t>
            </a:fld>
            <a:endParaRPr lang="fi-FI" dirty="0"/>
          </a:p>
        </p:txBody>
      </p:sp>
    </p:spTree>
    <p:extLst>
      <p:ext uri="{BB962C8B-B14F-4D97-AF65-F5344CB8AC3E}">
        <p14:creationId xmlns:p14="http://schemas.microsoft.com/office/powerpoint/2010/main" val="8296318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a:noFill/>
        </p:spPr>
        <p:txBody>
          <a:bodyPr/>
          <a:lstStyle/>
          <a:p>
            <a:endParaRPr lang="en-US" altLang="en-US" smtClean="0"/>
          </a:p>
        </p:txBody>
      </p:sp>
      <p:sp>
        <p:nvSpPr>
          <p:cNvPr id="20484" name="Date Placeholder 3"/>
          <p:cNvSpPr>
            <a:spLocks noGrp="1"/>
          </p:cNvSpPr>
          <p:nvPr>
            <p:ph type="dt" sz="quarter" idx="1"/>
          </p:nvPr>
        </p:nvSpPr>
        <p:spPr>
          <a:noFill/>
        </p:spPr>
        <p:txBody>
          <a:bodyPr/>
          <a:lstStyle>
            <a:lvl1pPr defTabSz="497051" eaLnBrk="0" hangingPunct="0">
              <a:defRPr>
                <a:solidFill>
                  <a:schemeClr val="tx1"/>
                </a:solidFill>
                <a:latin typeface="Arial" charset="0"/>
              </a:defRPr>
            </a:lvl1pPr>
            <a:lvl2pPr marL="804912" indent="-309582" defTabSz="497051" eaLnBrk="0" hangingPunct="0">
              <a:defRPr>
                <a:solidFill>
                  <a:schemeClr val="tx1"/>
                </a:solidFill>
                <a:latin typeface="Arial" charset="0"/>
              </a:defRPr>
            </a:lvl2pPr>
            <a:lvl3pPr marL="1238326" indent="-247665" defTabSz="497051" eaLnBrk="0" hangingPunct="0">
              <a:defRPr>
                <a:solidFill>
                  <a:schemeClr val="tx1"/>
                </a:solidFill>
                <a:latin typeface="Arial" charset="0"/>
              </a:defRPr>
            </a:lvl3pPr>
            <a:lvl4pPr marL="1733657" indent="-247665" defTabSz="497051" eaLnBrk="0" hangingPunct="0">
              <a:defRPr>
                <a:solidFill>
                  <a:schemeClr val="tx1"/>
                </a:solidFill>
                <a:latin typeface="Arial" charset="0"/>
              </a:defRPr>
            </a:lvl4pPr>
            <a:lvl5pPr marL="2228987" indent="-247665" defTabSz="497051" eaLnBrk="0" hangingPunct="0">
              <a:defRPr>
                <a:solidFill>
                  <a:schemeClr val="tx1"/>
                </a:solidFill>
                <a:latin typeface="Arial" charset="0"/>
              </a:defRPr>
            </a:lvl5pPr>
            <a:lvl6pPr marL="2724318" indent="-247665" defTabSz="497051" eaLnBrk="0" fontAlgn="base" hangingPunct="0">
              <a:spcBef>
                <a:spcPct val="0"/>
              </a:spcBef>
              <a:spcAft>
                <a:spcPct val="0"/>
              </a:spcAft>
              <a:defRPr>
                <a:solidFill>
                  <a:schemeClr val="tx1"/>
                </a:solidFill>
                <a:latin typeface="Arial" charset="0"/>
              </a:defRPr>
            </a:lvl6pPr>
            <a:lvl7pPr marL="3219648" indent="-247665" defTabSz="497051" eaLnBrk="0" fontAlgn="base" hangingPunct="0">
              <a:spcBef>
                <a:spcPct val="0"/>
              </a:spcBef>
              <a:spcAft>
                <a:spcPct val="0"/>
              </a:spcAft>
              <a:defRPr>
                <a:solidFill>
                  <a:schemeClr val="tx1"/>
                </a:solidFill>
                <a:latin typeface="Arial" charset="0"/>
              </a:defRPr>
            </a:lvl7pPr>
            <a:lvl8pPr marL="3714979" indent="-247665" defTabSz="497051" eaLnBrk="0" fontAlgn="base" hangingPunct="0">
              <a:spcBef>
                <a:spcPct val="0"/>
              </a:spcBef>
              <a:spcAft>
                <a:spcPct val="0"/>
              </a:spcAft>
              <a:defRPr>
                <a:solidFill>
                  <a:schemeClr val="tx1"/>
                </a:solidFill>
                <a:latin typeface="Arial" charset="0"/>
              </a:defRPr>
            </a:lvl8pPr>
            <a:lvl9pPr marL="4210309" indent="-247665" defTabSz="497051" eaLnBrk="0" fontAlgn="base" hangingPunct="0">
              <a:spcBef>
                <a:spcPct val="0"/>
              </a:spcBef>
              <a:spcAft>
                <a:spcPct val="0"/>
              </a:spcAft>
              <a:defRPr>
                <a:solidFill>
                  <a:schemeClr val="tx1"/>
                </a:solidFill>
                <a:latin typeface="Arial" charset="0"/>
              </a:defRPr>
            </a:lvl9pPr>
          </a:lstStyle>
          <a:p>
            <a:pPr eaLnBrk="1" hangingPunct="1"/>
            <a:fld id="{DD9F85CB-BF1D-4F7B-AD4F-1F8CE0A0D8E9}" type="datetime1">
              <a:rPr lang="fi-FI" altLang="en-US" smtClean="0">
                <a:latin typeface="Calibri" pitchFamily="34" charset="0"/>
              </a:rPr>
              <a:pPr eaLnBrk="1" hangingPunct="1"/>
              <a:t>23.6.2016</a:t>
            </a:fld>
            <a:endParaRPr lang="fi-FI" altLang="en-US" smtClean="0">
              <a:latin typeface="Calibri" pitchFamily="34" charset="0"/>
            </a:endParaRPr>
          </a:p>
        </p:txBody>
      </p:sp>
      <p:sp>
        <p:nvSpPr>
          <p:cNvPr id="20485" name="Footer Placeholder 4"/>
          <p:cNvSpPr>
            <a:spLocks noGrp="1"/>
          </p:cNvSpPr>
          <p:nvPr>
            <p:ph type="ftr" sz="quarter" idx="4"/>
          </p:nvPr>
        </p:nvSpPr>
        <p:spPr>
          <a:noFill/>
        </p:spPr>
        <p:txBody>
          <a:bodyPr/>
          <a:lstStyle>
            <a:lvl1pPr defTabSz="497051" eaLnBrk="0" hangingPunct="0">
              <a:defRPr>
                <a:solidFill>
                  <a:schemeClr val="tx1"/>
                </a:solidFill>
                <a:latin typeface="Arial" charset="0"/>
              </a:defRPr>
            </a:lvl1pPr>
            <a:lvl2pPr marL="804912" indent="-309582" defTabSz="497051" eaLnBrk="0" hangingPunct="0">
              <a:defRPr>
                <a:solidFill>
                  <a:schemeClr val="tx1"/>
                </a:solidFill>
                <a:latin typeface="Arial" charset="0"/>
              </a:defRPr>
            </a:lvl2pPr>
            <a:lvl3pPr marL="1238326" indent="-247665" defTabSz="497051" eaLnBrk="0" hangingPunct="0">
              <a:defRPr>
                <a:solidFill>
                  <a:schemeClr val="tx1"/>
                </a:solidFill>
                <a:latin typeface="Arial" charset="0"/>
              </a:defRPr>
            </a:lvl3pPr>
            <a:lvl4pPr marL="1733657" indent="-247665" defTabSz="497051" eaLnBrk="0" hangingPunct="0">
              <a:defRPr>
                <a:solidFill>
                  <a:schemeClr val="tx1"/>
                </a:solidFill>
                <a:latin typeface="Arial" charset="0"/>
              </a:defRPr>
            </a:lvl4pPr>
            <a:lvl5pPr marL="2228987" indent="-247665" defTabSz="497051" eaLnBrk="0" hangingPunct="0">
              <a:defRPr>
                <a:solidFill>
                  <a:schemeClr val="tx1"/>
                </a:solidFill>
                <a:latin typeface="Arial" charset="0"/>
              </a:defRPr>
            </a:lvl5pPr>
            <a:lvl6pPr marL="2724318" indent="-247665" defTabSz="497051" eaLnBrk="0" fontAlgn="base" hangingPunct="0">
              <a:spcBef>
                <a:spcPct val="0"/>
              </a:spcBef>
              <a:spcAft>
                <a:spcPct val="0"/>
              </a:spcAft>
              <a:defRPr>
                <a:solidFill>
                  <a:schemeClr val="tx1"/>
                </a:solidFill>
                <a:latin typeface="Arial" charset="0"/>
              </a:defRPr>
            </a:lvl6pPr>
            <a:lvl7pPr marL="3219648" indent="-247665" defTabSz="497051" eaLnBrk="0" fontAlgn="base" hangingPunct="0">
              <a:spcBef>
                <a:spcPct val="0"/>
              </a:spcBef>
              <a:spcAft>
                <a:spcPct val="0"/>
              </a:spcAft>
              <a:defRPr>
                <a:solidFill>
                  <a:schemeClr val="tx1"/>
                </a:solidFill>
                <a:latin typeface="Arial" charset="0"/>
              </a:defRPr>
            </a:lvl7pPr>
            <a:lvl8pPr marL="3714979" indent="-247665" defTabSz="497051" eaLnBrk="0" fontAlgn="base" hangingPunct="0">
              <a:spcBef>
                <a:spcPct val="0"/>
              </a:spcBef>
              <a:spcAft>
                <a:spcPct val="0"/>
              </a:spcAft>
              <a:defRPr>
                <a:solidFill>
                  <a:schemeClr val="tx1"/>
                </a:solidFill>
                <a:latin typeface="Arial" charset="0"/>
              </a:defRPr>
            </a:lvl8pPr>
            <a:lvl9pPr marL="4210309" indent="-247665" defTabSz="497051" eaLnBrk="0" fontAlgn="base" hangingPunct="0">
              <a:spcBef>
                <a:spcPct val="0"/>
              </a:spcBef>
              <a:spcAft>
                <a:spcPct val="0"/>
              </a:spcAft>
              <a:defRPr>
                <a:solidFill>
                  <a:schemeClr val="tx1"/>
                </a:solidFill>
                <a:latin typeface="Arial" charset="0"/>
              </a:defRPr>
            </a:lvl9pPr>
          </a:lstStyle>
          <a:p>
            <a:pPr eaLnBrk="1" hangingPunct="1"/>
            <a:r>
              <a:rPr lang="fi-FI" altLang="en-US" smtClean="0">
                <a:latin typeface="Calibri" pitchFamily="34" charset="0"/>
              </a:rPr>
              <a:t>Esittäjän nimi / 8.2.2011</a:t>
            </a:r>
          </a:p>
        </p:txBody>
      </p:sp>
      <p:sp>
        <p:nvSpPr>
          <p:cNvPr id="20486" name="Slide Number Placeholder 5"/>
          <p:cNvSpPr>
            <a:spLocks noGrp="1"/>
          </p:cNvSpPr>
          <p:nvPr>
            <p:ph type="sldNum" sz="quarter" idx="5"/>
          </p:nvPr>
        </p:nvSpPr>
        <p:spPr>
          <a:noFill/>
        </p:spPr>
        <p:txBody>
          <a:bodyPr/>
          <a:lstStyle>
            <a:lvl1pPr defTabSz="497051" eaLnBrk="0" hangingPunct="0">
              <a:defRPr>
                <a:solidFill>
                  <a:schemeClr val="tx1"/>
                </a:solidFill>
                <a:latin typeface="Arial" charset="0"/>
              </a:defRPr>
            </a:lvl1pPr>
            <a:lvl2pPr marL="804912" indent="-309582" defTabSz="497051" eaLnBrk="0" hangingPunct="0">
              <a:defRPr>
                <a:solidFill>
                  <a:schemeClr val="tx1"/>
                </a:solidFill>
                <a:latin typeface="Arial" charset="0"/>
              </a:defRPr>
            </a:lvl2pPr>
            <a:lvl3pPr marL="1238326" indent="-247665" defTabSz="497051" eaLnBrk="0" hangingPunct="0">
              <a:defRPr>
                <a:solidFill>
                  <a:schemeClr val="tx1"/>
                </a:solidFill>
                <a:latin typeface="Arial" charset="0"/>
              </a:defRPr>
            </a:lvl3pPr>
            <a:lvl4pPr marL="1733657" indent="-247665" defTabSz="497051" eaLnBrk="0" hangingPunct="0">
              <a:defRPr>
                <a:solidFill>
                  <a:schemeClr val="tx1"/>
                </a:solidFill>
                <a:latin typeface="Arial" charset="0"/>
              </a:defRPr>
            </a:lvl4pPr>
            <a:lvl5pPr marL="2228987" indent="-247665" defTabSz="497051" eaLnBrk="0" hangingPunct="0">
              <a:defRPr>
                <a:solidFill>
                  <a:schemeClr val="tx1"/>
                </a:solidFill>
                <a:latin typeface="Arial" charset="0"/>
              </a:defRPr>
            </a:lvl5pPr>
            <a:lvl6pPr marL="2724318" indent="-247665" defTabSz="497051" eaLnBrk="0" fontAlgn="base" hangingPunct="0">
              <a:spcBef>
                <a:spcPct val="0"/>
              </a:spcBef>
              <a:spcAft>
                <a:spcPct val="0"/>
              </a:spcAft>
              <a:defRPr>
                <a:solidFill>
                  <a:schemeClr val="tx1"/>
                </a:solidFill>
                <a:latin typeface="Arial" charset="0"/>
              </a:defRPr>
            </a:lvl6pPr>
            <a:lvl7pPr marL="3219648" indent="-247665" defTabSz="497051" eaLnBrk="0" fontAlgn="base" hangingPunct="0">
              <a:spcBef>
                <a:spcPct val="0"/>
              </a:spcBef>
              <a:spcAft>
                <a:spcPct val="0"/>
              </a:spcAft>
              <a:defRPr>
                <a:solidFill>
                  <a:schemeClr val="tx1"/>
                </a:solidFill>
                <a:latin typeface="Arial" charset="0"/>
              </a:defRPr>
            </a:lvl7pPr>
            <a:lvl8pPr marL="3714979" indent="-247665" defTabSz="497051" eaLnBrk="0" fontAlgn="base" hangingPunct="0">
              <a:spcBef>
                <a:spcPct val="0"/>
              </a:spcBef>
              <a:spcAft>
                <a:spcPct val="0"/>
              </a:spcAft>
              <a:defRPr>
                <a:solidFill>
                  <a:schemeClr val="tx1"/>
                </a:solidFill>
                <a:latin typeface="Arial" charset="0"/>
              </a:defRPr>
            </a:lvl8pPr>
            <a:lvl9pPr marL="4210309" indent="-247665" defTabSz="497051" eaLnBrk="0" fontAlgn="base" hangingPunct="0">
              <a:spcBef>
                <a:spcPct val="0"/>
              </a:spcBef>
              <a:spcAft>
                <a:spcPct val="0"/>
              </a:spcAft>
              <a:defRPr>
                <a:solidFill>
                  <a:schemeClr val="tx1"/>
                </a:solidFill>
                <a:latin typeface="Arial" charset="0"/>
              </a:defRPr>
            </a:lvl9pPr>
          </a:lstStyle>
          <a:p>
            <a:pPr eaLnBrk="1" hangingPunct="1"/>
            <a:fld id="{9B0CAB94-BEEE-4A99-9A55-D5EE1CF7CE90}" type="slidenum">
              <a:rPr lang="fi-FI" altLang="en-US" smtClean="0">
                <a:latin typeface="Calibri" pitchFamily="34" charset="0"/>
              </a:rPr>
              <a:pPr eaLnBrk="1" hangingPunct="1"/>
              <a:t>124</a:t>
            </a:fld>
            <a:endParaRPr lang="fi-FI" altLang="en-US" smtClean="0">
              <a:latin typeface="Calibri" pitchFamily="34" charset="0"/>
            </a:endParaRPr>
          </a:p>
        </p:txBody>
      </p:sp>
    </p:spTree>
    <p:extLst>
      <p:ext uri="{BB962C8B-B14F-4D97-AF65-F5344CB8AC3E}">
        <p14:creationId xmlns:p14="http://schemas.microsoft.com/office/powerpoint/2010/main" val="15972668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125</a:t>
            </a:fld>
            <a:endParaRPr lang="fi-FI" dirty="0"/>
          </a:p>
        </p:txBody>
      </p:sp>
    </p:spTree>
    <p:extLst>
      <p:ext uri="{BB962C8B-B14F-4D97-AF65-F5344CB8AC3E}">
        <p14:creationId xmlns:p14="http://schemas.microsoft.com/office/powerpoint/2010/main" val="1636214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16</a:t>
            </a:fld>
            <a:endParaRPr lang="fi-FI" dirty="0"/>
          </a:p>
        </p:txBody>
      </p:sp>
    </p:spTree>
    <p:extLst>
      <p:ext uri="{BB962C8B-B14F-4D97-AF65-F5344CB8AC3E}">
        <p14:creationId xmlns:p14="http://schemas.microsoft.com/office/powerpoint/2010/main" val="1319110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126</a:t>
            </a:fld>
            <a:endParaRPr lang="fi-FI" dirty="0"/>
          </a:p>
        </p:txBody>
      </p:sp>
    </p:spTree>
    <p:extLst>
      <p:ext uri="{BB962C8B-B14F-4D97-AF65-F5344CB8AC3E}">
        <p14:creationId xmlns:p14="http://schemas.microsoft.com/office/powerpoint/2010/main" val="843198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127</a:t>
            </a:fld>
            <a:endParaRPr lang="fi-FI" dirty="0"/>
          </a:p>
        </p:txBody>
      </p:sp>
    </p:spTree>
    <p:extLst>
      <p:ext uri="{BB962C8B-B14F-4D97-AF65-F5344CB8AC3E}">
        <p14:creationId xmlns:p14="http://schemas.microsoft.com/office/powerpoint/2010/main" val="128379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17</a:t>
            </a:fld>
            <a:endParaRPr lang="fi-FI" dirty="0"/>
          </a:p>
        </p:txBody>
      </p:sp>
    </p:spTree>
    <p:extLst>
      <p:ext uri="{BB962C8B-B14F-4D97-AF65-F5344CB8AC3E}">
        <p14:creationId xmlns:p14="http://schemas.microsoft.com/office/powerpoint/2010/main" val="1468272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18</a:t>
            </a:fld>
            <a:endParaRPr lang="fi-FI" dirty="0"/>
          </a:p>
        </p:txBody>
      </p:sp>
    </p:spTree>
    <p:extLst>
      <p:ext uri="{BB962C8B-B14F-4D97-AF65-F5344CB8AC3E}">
        <p14:creationId xmlns:p14="http://schemas.microsoft.com/office/powerpoint/2010/main" val="4272685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19</a:t>
            </a:fld>
            <a:endParaRPr lang="fi-FI" dirty="0"/>
          </a:p>
        </p:txBody>
      </p:sp>
    </p:spTree>
    <p:extLst>
      <p:ext uri="{BB962C8B-B14F-4D97-AF65-F5344CB8AC3E}">
        <p14:creationId xmlns:p14="http://schemas.microsoft.com/office/powerpoint/2010/main" val="602549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21</a:t>
            </a:fld>
            <a:endParaRPr lang="fi-FI" dirty="0"/>
          </a:p>
        </p:txBody>
      </p:sp>
    </p:spTree>
    <p:extLst>
      <p:ext uri="{BB962C8B-B14F-4D97-AF65-F5344CB8AC3E}">
        <p14:creationId xmlns:p14="http://schemas.microsoft.com/office/powerpoint/2010/main" val="4270964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22</a:t>
            </a:fld>
            <a:endParaRPr lang="fi-FI" dirty="0"/>
          </a:p>
        </p:txBody>
      </p:sp>
    </p:spTree>
    <p:extLst>
      <p:ext uri="{BB962C8B-B14F-4D97-AF65-F5344CB8AC3E}">
        <p14:creationId xmlns:p14="http://schemas.microsoft.com/office/powerpoint/2010/main" val="2234558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23</a:t>
            </a:fld>
            <a:endParaRPr lang="fi-FI" dirty="0"/>
          </a:p>
        </p:txBody>
      </p:sp>
    </p:spTree>
    <p:extLst>
      <p:ext uri="{BB962C8B-B14F-4D97-AF65-F5344CB8AC3E}">
        <p14:creationId xmlns:p14="http://schemas.microsoft.com/office/powerpoint/2010/main" val="1795879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24</a:t>
            </a:fld>
            <a:endParaRPr lang="fi-FI" dirty="0"/>
          </a:p>
        </p:txBody>
      </p:sp>
    </p:spTree>
    <p:extLst>
      <p:ext uri="{BB962C8B-B14F-4D97-AF65-F5344CB8AC3E}">
        <p14:creationId xmlns:p14="http://schemas.microsoft.com/office/powerpoint/2010/main" val="2447866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25</a:t>
            </a:fld>
            <a:endParaRPr lang="fi-FI" dirty="0"/>
          </a:p>
        </p:txBody>
      </p:sp>
    </p:spTree>
    <p:extLst>
      <p:ext uri="{BB962C8B-B14F-4D97-AF65-F5344CB8AC3E}">
        <p14:creationId xmlns:p14="http://schemas.microsoft.com/office/powerpoint/2010/main" val="225732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3</a:t>
            </a:fld>
            <a:endParaRPr lang="fi-FI" dirty="0"/>
          </a:p>
        </p:txBody>
      </p:sp>
    </p:spTree>
    <p:extLst>
      <p:ext uri="{BB962C8B-B14F-4D97-AF65-F5344CB8AC3E}">
        <p14:creationId xmlns:p14="http://schemas.microsoft.com/office/powerpoint/2010/main" val="236425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26</a:t>
            </a:fld>
            <a:endParaRPr lang="fi-FI" dirty="0"/>
          </a:p>
        </p:txBody>
      </p:sp>
    </p:spTree>
    <p:extLst>
      <p:ext uri="{BB962C8B-B14F-4D97-AF65-F5344CB8AC3E}">
        <p14:creationId xmlns:p14="http://schemas.microsoft.com/office/powerpoint/2010/main" val="4027094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27</a:t>
            </a:fld>
            <a:endParaRPr lang="fi-FI" dirty="0"/>
          </a:p>
        </p:txBody>
      </p:sp>
    </p:spTree>
    <p:extLst>
      <p:ext uri="{BB962C8B-B14F-4D97-AF65-F5344CB8AC3E}">
        <p14:creationId xmlns:p14="http://schemas.microsoft.com/office/powerpoint/2010/main" val="1103518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28</a:t>
            </a:fld>
            <a:endParaRPr lang="fi-FI" dirty="0"/>
          </a:p>
        </p:txBody>
      </p:sp>
    </p:spTree>
    <p:extLst>
      <p:ext uri="{BB962C8B-B14F-4D97-AF65-F5344CB8AC3E}">
        <p14:creationId xmlns:p14="http://schemas.microsoft.com/office/powerpoint/2010/main" val="3146726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29</a:t>
            </a:fld>
            <a:endParaRPr lang="fi-FI" dirty="0"/>
          </a:p>
        </p:txBody>
      </p:sp>
    </p:spTree>
    <p:extLst>
      <p:ext uri="{BB962C8B-B14F-4D97-AF65-F5344CB8AC3E}">
        <p14:creationId xmlns:p14="http://schemas.microsoft.com/office/powerpoint/2010/main" val="1417289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31</a:t>
            </a:fld>
            <a:endParaRPr lang="fi-FI" dirty="0"/>
          </a:p>
        </p:txBody>
      </p:sp>
    </p:spTree>
    <p:extLst>
      <p:ext uri="{BB962C8B-B14F-4D97-AF65-F5344CB8AC3E}">
        <p14:creationId xmlns:p14="http://schemas.microsoft.com/office/powerpoint/2010/main" val="1188121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32</a:t>
            </a:fld>
            <a:endParaRPr lang="fi-FI" dirty="0"/>
          </a:p>
        </p:txBody>
      </p:sp>
    </p:spTree>
    <p:extLst>
      <p:ext uri="{BB962C8B-B14F-4D97-AF65-F5344CB8AC3E}">
        <p14:creationId xmlns:p14="http://schemas.microsoft.com/office/powerpoint/2010/main" val="4005283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33</a:t>
            </a:fld>
            <a:endParaRPr lang="fi-FI" dirty="0"/>
          </a:p>
        </p:txBody>
      </p:sp>
    </p:spTree>
    <p:extLst>
      <p:ext uri="{BB962C8B-B14F-4D97-AF65-F5344CB8AC3E}">
        <p14:creationId xmlns:p14="http://schemas.microsoft.com/office/powerpoint/2010/main" val="2884239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34</a:t>
            </a:fld>
            <a:endParaRPr lang="fi-FI" dirty="0"/>
          </a:p>
        </p:txBody>
      </p:sp>
    </p:spTree>
    <p:extLst>
      <p:ext uri="{BB962C8B-B14F-4D97-AF65-F5344CB8AC3E}">
        <p14:creationId xmlns:p14="http://schemas.microsoft.com/office/powerpoint/2010/main" val="1959419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35</a:t>
            </a:fld>
            <a:endParaRPr lang="fi-FI" dirty="0"/>
          </a:p>
        </p:txBody>
      </p:sp>
    </p:spTree>
    <p:extLst>
      <p:ext uri="{BB962C8B-B14F-4D97-AF65-F5344CB8AC3E}">
        <p14:creationId xmlns:p14="http://schemas.microsoft.com/office/powerpoint/2010/main" val="3432329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36</a:t>
            </a:fld>
            <a:endParaRPr lang="fi-FI" dirty="0"/>
          </a:p>
        </p:txBody>
      </p:sp>
    </p:spTree>
    <p:extLst>
      <p:ext uri="{BB962C8B-B14F-4D97-AF65-F5344CB8AC3E}">
        <p14:creationId xmlns:p14="http://schemas.microsoft.com/office/powerpoint/2010/main" val="208023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4</a:t>
            </a:fld>
            <a:endParaRPr lang="fi-FI" dirty="0"/>
          </a:p>
        </p:txBody>
      </p:sp>
    </p:spTree>
    <p:extLst>
      <p:ext uri="{BB962C8B-B14F-4D97-AF65-F5344CB8AC3E}">
        <p14:creationId xmlns:p14="http://schemas.microsoft.com/office/powerpoint/2010/main" val="2049889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37</a:t>
            </a:fld>
            <a:endParaRPr lang="fi-FI" dirty="0"/>
          </a:p>
        </p:txBody>
      </p:sp>
    </p:spTree>
    <p:extLst>
      <p:ext uri="{BB962C8B-B14F-4D97-AF65-F5344CB8AC3E}">
        <p14:creationId xmlns:p14="http://schemas.microsoft.com/office/powerpoint/2010/main" val="2359511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38</a:t>
            </a:fld>
            <a:endParaRPr lang="fi-FI" dirty="0"/>
          </a:p>
        </p:txBody>
      </p:sp>
    </p:spTree>
    <p:extLst>
      <p:ext uri="{BB962C8B-B14F-4D97-AF65-F5344CB8AC3E}">
        <p14:creationId xmlns:p14="http://schemas.microsoft.com/office/powerpoint/2010/main" val="2639997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39</a:t>
            </a:fld>
            <a:endParaRPr lang="fi-FI" dirty="0"/>
          </a:p>
        </p:txBody>
      </p:sp>
    </p:spTree>
    <p:extLst>
      <p:ext uri="{BB962C8B-B14F-4D97-AF65-F5344CB8AC3E}">
        <p14:creationId xmlns:p14="http://schemas.microsoft.com/office/powerpoint/2010/main" val="1351040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40</a:t>
            </a:fld>
            <a:endParaRPr lang="fi-FI" dirty="0"/>
          </a:p>
        </p:txBody>
      </p:sp>
    </p:spTree>
    <p:extLst>
      <p:ext uri="{BB962C8B-B14F-4D97-AF65-F5344CB8AC3E}">
        <p14:creationId xmlns:p14="http://schemas.microsoft.com/office/powerpoint/2010/main" val="2918913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41</a:t>
            </a:fld>
            <a:endParaRPr lang="fi-FI" dirty="0"/>
          </a:p>
        </p:txBody>
      </p:sp>
    </p:spTree>
    <p:extLst>
      <p:ext uri="{BB962C8B-B14F-4D97-AF65-F5344CB8AC3E}">
        <p14:creationId xmlns:p14="http://schemas.microsoft.com/office/powerpoint/2010/main" val="2229714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42</a:t>
            </a:fld>
            <a:endParaRPr lang="fi-FI" dirty="0"/>
          </a:p>
        </p:txBody>
      </p:sp>
    </p:spTree>
    <p:extLst>
      <p:ext uri="{BB962C8B-B14F-4D97-AF65-F5344CB8AC3E}">
        <p14:creationId xmlns:p14="http://schemas.microsoft.com/office/powerpoint/2010/main" val="1125451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43</a:t>
            </a:fld>
            <a:endParaRPr lang="fi-FI" dirty="0"/>
          </a:p>
        </p:txBody>
      </p:sp>
    </p:spTree>
    <p:extLst>
      <p:ext uri="{BB962C8B-B14F-4D97-AF65-F5344CB8AC3E}">
        <p14:creationId xmlns:p14="http://schemas.microsoft.com/office/powerpoint/2010/main" val="3529816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44</a:t>
            </a:fld>
            <a:endParaRPr lang="fi-FI" dirty="0"/>
          </a:p>
        </p:txBody>
      </p:sp>
    </p:spTree>
    <p:extLst>
      <p:ext uri="{BB962C8B-B14F-4D97-AF65-F5344CB8AC3E}">
        <p14:creationId xmlns:p14="http://schemas.microsoft.com/office/powerpoint/2010/main" val="2902183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45</a:t>
            </a:fld>
            <a:endParaRPr lang="fi-FI" dirty="0"/>
          </a:p>
        </p:txBody>
      </p:sp>
    </p:spTree>
    <p:extLst>
      <p:ext uri="{BB962C8B-B14F-4D97-AF65-F5344CB8AC3E}">
        <p14:creationId xmlns:p14="http://schemas.microsoft.com/office/powerpoint/2010/main" val="1411664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46</a:t>
            </a:fld>
            <a:endParaRPr lang="fi-FI" dirty="0"/>
          </a:p>
        </p:txBody>
      </p:sp>
    </p:spTree>
    <p:extLst>
      <p:ext uri="{BB962C8B-B14F-4D97-AF65-F5344CB8AC3E}">
        <p14:creationId xmlns:p14="http://schemas.microsoft.com/office/powerpoint/2010/main" val="369228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6</a:t>
            </a:fld>
            <a:endParaRPr lang="fi-FI" dirty="0"/>
          </a:p>
        </p:txBody>
      </p:sp>
    </p:spTree>
    <p:extLst>
      <p:ext uri="{BB962C8B-B14F-4D97-AF65-F5344CB8AC3E}">
        <p14:creationId xmlns:p14="http://schemas.microsoft.com/office/powerpoint/2010/main" val="3733971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47</a:t>
            </a:fld>
            <a:endParaRPr lang="fi-FI" dirty="0"/>
          </a:p>
        </p:txBody>
      </p:sp>
    </p:spTree>
    <p:extLst>
      <p:ext uri="{BB962C8B-B14F-4D97-AF65-F5344CB8AC3E}">
        <p14:creationId xmlns:p14="http://schemas.microsoft.com/office/powerpoint/2010/main" val="1569013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48</a:t>
            </a:fld>
            <a:endParaRPr lang="fi-FI" dirty="0"/>
          </a:p>
        </p:txBody>
      </p:sp>
    </p:spTree>
    <p:extLst>
      <p:ext uri="{BB962C8B-B14F-4D97-AF65-F5344CB8AC3E}">
        <p14:creationId xmlns:p14="http://schemas.microsoft.com/office/powerpoint/2010/main" val="3477639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49</a:t>
            </a:fld>
            <a:endParaRPr lang="fi-FI" dirty="0"/>
          </a:p>
        </p:txBody>
      </p:sp>
    </p:spTree>
    <p:extLst>
      <p:ext uri="{BB962C8B-B14F-4D97-AF65-F5344CB8AC3E}">
        <p14:creationId xmlns:p14="http://schemas.microsoft.com/office/powerpoint/2010/main" val="4017571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50</a:t>
            </a:fld>
            <a:endParaRPr lang="fi-FI" dirty="0"/>
          </a:p>
        </p:txBody>
      </p:sp>
    </p:spTree>
    <p:extLst>
      <p:ext uri="{BB962C8B-B14F-4D97-AF65-F5344CB8AC3E}">
        <p14:creationId xmlns:p14="http://schemas.microsoft.com/office/powerpoint/2010/main" val="225858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860425"/>
            <a:ext cx="5722938" cy="4294188"/>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pPr>
              <a:defRPr/>
            </a:pPr>
            <a:fld id="{CA1C0503-F7D4-4341-B6A4-2782FA915E0C}" type="slidenum">
              <a:rPr lang="fi-FI" smtClean="0"/>
              <a:pPr>
                <a:defRPr/>
              </a:pPr>
              <a:t>51</a:t>
            </a:fld>
            <a:endParaRPr lang="fi-FI"/>
          </a:p>
        </p:txBody>
      </p:sp>
    </p:spTree>
    <p:extLst>
      <p:ext uri="{BB962C8B-B14F-4D97-AF65-F5344CB8AC3E}">
        <p14:creationId xmlns:p14="http://schemas.microsoft.com/office/powerpoint/2010/main" val="22327404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52</a:t>
            </a:fld>
            <a:endParaRPr lang="fi-FI" dirty="0"/>
          </a:p>
        </p:txBody>
      </p:sp>
    </p:spTree>
    <p:extLst>
      <p:ext uri="{BB962C8B-B14F-4D97-AF65-F5344CB8AC3E}">
        <p14:creationId xmlns:p14="http://schemas.microsoft.com/office/powerpoint/2010/main" val="4254918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53</a:t>
            </a:fld>
            <a:endParaRPr lang="fi-FI" dirty="0"/>
          </a:p>
        </p:txBody>
      </p:sp>
    </p:spTree>
    <p:extLst>
      <p:ext uri="{BB962C8B-B14F-4D97-AF65-F5344CB8AC3E}">
        <p14:creationId xmlns:p14="http://schemas.microsoft.com/office/powerpoint/2010/main" val="3434602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54</a:t>
            </a:fld>
            <a:endParaRPr lang="fi-FI" dirty="0"/>
          </a:p>
        </p:txBody>
      </p:sp>
    </p:spTree>
    <p:extLst>
      <p:ext uri="{BB962C8B-B14F-4D97-AF65-F5344CB8AC3E}">
        <p14:creationId xmlns:p14="http://schemas.microsoft.com/office/powerpoint/2010/main" val="2964408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55</a:t>
            </a:fld>
            <a:endParaRPr lang="fi-FI" dirty="0"/>
          </a:p>
        </p:txBody>
      </p:sp>
    </p:spTree>
    <p:extLst>
      <p:ext uri="{BB962C8B-B14F-4D97-AF65-F5344CB8AC3E}">
        <p14:creationId xmlns:p14="http://schemas.microsoft.com/office/powerpoint/2010/main" val="3648206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a:noFill/>
        </p:spPr>
        <p:txBody>
          <a:bodyPr/>
          <a:lstStyle/>
          <a:p>
            <a:endParaRPr lang="fi-FI" altLang="fi-FI" smtClean="0"/>
          </a:p>
        </p:txBody>
      </p:sp>
      <p:sp>
        <p:nvSpPr>
          <p:cNvPr id="11268" name="Date Placeholder 3"/>
          <p:cNvSpPr>
            <a:spLocks noGrp="1"/>
          </p:cNvSpPr>
          <p:nvPr>
            <p:ph type="dt" sz="quarter" idx="1"/>
          </p:nvPr>
        </p:nvSpPr>
        <p:spPr>
          <a:noFill/>
        </p:spPr>
        <p:txBody>
          <a:bodyPr/>
          <a:lstStyle>
            <a:lvl1pPr defTabSz="497051">
              <a:spcBef>
                <a:spcPct val="30000"/>
              </a:spcBef>
              <a:defRPr sz="1300">
                <a:solidFill>
                  <a:schemeClr val="tx1"/>
                </a:solidFill>
                <a:latin typeface="Calibri" pitchFamily="34" charset="0"/>
              </a:defRPr>
            </a:lvl1pPr>
            <a:lvl2pPr marL="804912" indent="-309582" defTabSz="497051">
              <a:spcBef>
                <a:spcPct val="30000"/>
              </a:spcBef>
              <a:defRPr sz="1300">
                <a:solidFill>
                  <a:schemeClr val="tx1"/>
                </a:solidFill>
                <a:latin typeface="Calibri" pitchFamily="34" charset="0"/>
              </a:defRPr>
            </a:lvl2pPr>
            <a:lvl3pPr marL="1238326" indent="-247665" defTabSz="497051">
              <a:spcBef>
                <a:spcPct val="30000"/>
              </a:spcBef>
              <a:defRPr sz="1300">
                <a:solidFill>
                  <a:schemeClr val="tx1"/>
                </a:solidFill>
                <a:latin typeface="Calibri" pitchFamily="34" charset="0"/>
              </a:defRPr>
            </a:lvl3pPr>
            <a:lvl4pPr marL="1733657" indent="-247665" defTabSz="497051">
              <a:spcBef>
                <a:spcPct val="30000"/>
              </a:spcBef>
              <a:defRPr sz="1300">
                <a:solidFill>
                  <a:schemeClr val="tx1"/>
                </a:solidFill>
                <a:latin typeface="Calibri" pitchFamily="34" charset="0"/>
              </a:defRPr>
            </a:lvl4pPr>
            <a:lvl5pPr marL="2228987" indent="-247665" defTabSz="497051">
              <a:spcBef>
                <a:spcPct val="30000"/>
              </a:spcBef>
              <a:defRPr sz="1300">
                <a:solidFill>
                  <a:schemeClr val="tx1"/>
                </a:solidFill>
                <a:latin typeface="Calibri" pitchFamily="34" charset="0"/>
              </a:defRPr>
            </a:lvl5pPr>
            <a:lvl6pPr marL="2724318" indent="-247665" defTabSz="497051" eaLnBrk="0" fontAlgn="base" hangingPunct="0">
              <a:spcBef>
                <a:spcPct val="30000"/>
              </a:spcBef>
              <a:spcAft>
                <a:spcPct val="0"/>
              </a:spcAft>
              <a:defRPr sz="1300">
                <a:solidFill>
                  <a:schemeClr val="tx1"/>
                </a:solidFill>
                <a:latin typeface="Calibri" pitchFamily="34" charset="0"/>
              </a:defRPr>
            </a:lvl6pPr>
            <a:lvl7pPr marL="3219648" indent="-247665" defTabSz="497051" eaLnBrk="0" fontAlgn="base" hangingPunct="0">
              <a:spcBef>
                <a:spcPct val="30000"/>
              </a:spcBef>
              <a:spcAft>
                <a:spcPct val="0"/>
              </a:spcAft>
              <a:defRPr sz="1300">
                <a:solidFill>
                  <a:schemeClr val="tx1"/>
                </a:solidFill>
                <a:latin typeface="Calibri" pitchFamily="34" charset="0"/>
              </a:defRPr>
            </a:lvl7pPr>
            <a:lvl8pPr marL="3714979" indent="-247665" defTabSz="497051" eaLnBrk="0" fontAlgn="base" hangingPunct="0">
              <a:spcBef>
                <a:spcPct val="30000"/>
              </a:spcBef>
              <a:spcAft>
                <a:spcPct val="0"/>
              </a:spcAft>
              <a:defRPr sz="1300">
                <a:solidFill>
                  <a:schemeClr val="tx1"/>
                </a:solidFill>
                <a:latin typeface="Calibri" pitchFamily="34" charset="0"/>
              </a:defRPr>
            </a:lvl8pPr>
            <a:lvl9pPr marL="4210309" indent="-247665" defTabSz="497051" eaLnBrk="0" fontAlgn="base" hangingPunct="0">
              <a:spcBef>
                <a:spcPct val="30000"/>
              </a:spcBef>
              <a:spcAft>
                <a:spcPct val="0"/>
              </a:spcAft>
              <a:defRPr sz="1300">
                <a:solidFill>
                  <a:schemeClr val="tx1"/>
                </a:solidFill>
                <a:latin typeface="Calibri" pitchFamily="34" charset="0"/>
              </a:defRPr>
            </a:lvl9pPr>
          </a:lstStyle>
          <a:p>
            <a:pPr>
              <a:spcBef>
                <a:spcPct val="0"/>
              </a:spcBef>
            </a:pPr>
            <a:fld id="{92F2D23E-E647-4366-804D-BEC426072571}" type="datetime1">
              <a:rPr lang="fi-FI" altLang="fi-FI" sz="1400"/>
              <a:pPr>
                <a:spcBef>
                  <a:spcPct val="0"/>
                </a:spcBef>
              </a:pPr>
              <a:t>23.6.2016</a:t>
            </a:fld>
            <a:endParaRPr lang="fi-FI" altLang="fi-FI" sz="1400"/>
          </a:p>
        </p:txBody>
      </p:sp>
      <p:sp>
        <p:nvSpPr>
          <p:cNvPr id="11269" name="Footer Placeholder 4"/>
          <p:cNvSpPr>
            <a:spLocks noGrp="1"/>
          </p:cNvSpPr>
          <p:nvPr>
            <p:ph type="ftr" sz="quarter" idx="4"/>
          </p:nvPr>
        </p:nvSpPr>
        <p:spPr>
          <a:noFill/>
        </p:spPr>
        <p:txBody>
          <a:bodyPr/>
          <a:lstStyle>
            <a:lvl1pPr defTabSz="497051">
              <a:spcBef>
                <a:spcPct val="30000"/>
              </a:spcBef>
              <a:defRPr sz="1300">
                <a:solidFill>
                  <a:schemeClr val="tx1"/>
                </a:solidFill>
                <a:latin typeface="Calibri" pitchFamily="34" charset="0"/>
              </a:defRPr>
            </a:lvl1pPr>
            <a:lvl2pPr marL="804912" indent="-309582" defTabSz="497051">
              <a:spcBef>
                <a:spcPct val="30000"/>
              </a:spcBef>
              <a:defRPr sz="1300">
                <a:solidFill>
                  <a:schemeClr val="tx1"/>
                </a:solidFill>
                <a:latin typeface="Calibri" pitchFamily="34" charset="0"/>
              </a:defRPr>
            </a:lvl2pPr>
            <a:lvl3pPr marL="1238326" indent="-247665" defTabSz="497051">
              <a:spcBef>
                <a:spcPct val="30000"/>
              </a:spcBef>
              <a:defRPr sz="1300">
                <a:solidFill>
                  <a:schemeClr val="tx1"/>
                </a:solidFill>
                <a:latin typeface="Calibri" pitchFamily="34" charset="0"/>
              </a:defRPr>
            </a:lvl3pPr>
            <a:lvl4pPr marL="1733657" indent="-247665" defTabSz="497051">
              <a:spcBef>
                <a:spcPct val="30000"/>
              </a:spcBef>
              <a:defRPr sz="1300">
                <a:solidFill>
                  <a:schemeClr val="tx1"/>
                </a:solidFill>
                <a:latin typeface="Calibri" pitchFamily="34" charset="0"/>
              </a:defRPr>
            </a:lvl4pPr>
            <a:lvl5pPr marL="2228987" indent="-247665" defTabSz="497051">
              <a:spcBef>
                <a:spcPct val="30000"/>
              </a:spcBef>
              <a:defRPr sz="1300">
                <a:solidFill>
                  <a:schemeClr val="tx1"/>
                </a:solidFill>
                <a:latin typeface="Calibri" pitchFamily="34" charset="0"/>
              </a:defRPr>
            </a:lvl5pPr>
            <a:lvl6pPr marL="2724318" indent="-247665" defTabSz="497051" eaLnBrk="0" fontAlgn="base" hangingPunct="0">
              <a:spcBef>
                <a:spcPct val="30000"/>
              </a:spcBef>
              <a:spcAft>
                <a:spcPct val="0"/>
              </a:spcAft>
              <a:defRPr sz="1300">
                <a:solidFill>
                  <a:schemeClr val="tx1"/>
                </a:solidFill>
                <a:latin typeface="Calibri" pitchFamily="34" charset="0"/>
              </a:defRPr>
            </a:lvl6pPr>
            <a:lvl7pPr marL="3219648" indent="-247665" defTabSz="497051" eaLnBrk="0" fontAlgn="base" hangingPunct="0">
              <a:spcBef>
                <a:spcPct val="30000"/>
              </a:spcBef>
              <a:spcAft>
                <a:spcPct val="0"/>
              </a:spcAft>
              <a:defRPr sz="1300">
                <a:solidFill>
                  <a:schemeClr val="tx1"/>
                </a:solidFill>
                <a:latin typeface="Calibri" pitchFamily="34" charset="0"/>
              </a:defRPr>
            </a:lvl7pPr>
            <a:lvl8pPr marL="3714979" indent="-247665" defTabSz="497051" eaLnBrk="0" fontAlgn="base" hangingPunct="0">
              <a:spcBef>
                <a:spcPct val="30000"/>
              </a:spcBef>
              <a:spcAft>
                <a:spcPct val="0"/>
              </a:spcAft>
              <a:defRPr sz="1300">
                <a:solidFill>
                  <a:schemeClr val="tx1"/>
                </a:solidFill>
                <a:latin typeface="Calibri" pitchFamily="34" charset="0"/>
              </a:defRPr>
            </a:lvl8pPr>
            <a:lvl9pPr marL="4210309" indent="-247665" defTabSz="497051" eaLnBrk="0" fontAlgn="base" hangingPunct="0">
              <a:spcBef>
                <a:spcPct val="30000"/>
              </a:spcBef>
              <a:spcAft>
                <a:spcPct val="0"/>
              </a:spcAft>
              <a:defRPr sz="1300">
                <a:solidFill>
                  <a:schemeClr val="tx1"/>
                </a:solidFill>
                <a:latin typeface="Calibri" pitchFamily="34" charset="0"/>
              </a:defRPr>
            </a:lvl9pPr>
          </a:lstStyle>
          <a:p>
            <a:pPr>
              <a:spcBef>
                <a:spcPct val="0"/>
              </a:spcBef>
            </a:pPr>
            <a:r>
              <a:rPr lang="fi-FI" altLang="fi-FI" sz="1400"/>
              <a:t>Esittäjän nimi / 8.2.2011</a:t>
            </a:r>
          </a:p>
        </p:txBody>
      </p:sp>
      <p:sp>
        <p:nvSpPr>
          <p:cNvPr id="11270" name="Slide Number Placeholder 5"/>
          <p:cNvSpPr>
            <a:spLocks noGrp="1"/>
          </p:cNvSpPr>
          <p:nvPr>
            <p:ph type="sldNum" sz="quarter" idx="5"/>
          </p:nvPr>
        </p:nvSpPr>
        <p:spPr>
          <a:noFill/>
        </p:spPr>
        <p:txBody>
          <a:bodyPr/>
          <a:lstStyle>
            <a:lvl1pPr defTabSz="497051">
              <a:spcBef>
                <a:spcPct val="30000"/>
              </a:spcBef>
              <a:defRPr sz="1300">
                <a:solidFill>
                  <a:schemeClr val="tx1"/>
                </a:solidFill>
                <a:latin typeface="Calibri" pitchFamily="34" charset="0"/>
              </a:defRPr>
            </a:lvl1pPr>
            <a:lvl2pPr marL="804912" indent="-309582" defTabSz="497051">
              <a:spcBef>
                <a:spcPct val="30000"/>
              </a:spcBef>
              <a:defRPr sz="1300">
                <a:solidFill>
                  <a:schemeClr val="tx1"/>
                </a:solidFill>
                <a:latin typeface="Calibri" pitchFamily="34" charset="0"/>
              </a:defRPr>
            </a:lvl2pPr>
            <a:lvl3pPr marL="1238326" indent="-247665" defTabSz="497051">
              <a:spcBef>
                <a:spcPct val="30000"/>
              </a:spcBef>
              <a:defRPr sz="1300">
                <a:solidFill>
                  <a:schemeClr val="tx1"/>
                </a:solidFill>
                <a:latin typeface="Calibri" pitchFamily="34" charset="0"/>
              </a:defRPr>
            </a:lvl3pPr>
            <a:lvl4pPr marL="1733657" indent="-247665" defTabSz="497051">
              <a:spcBef>
                <a:spcPct val="30000"/>
              </a:spcBef>
              <a:defRPr sz="1300">
                <a:solidFill>
                  <a:schemeClr val="tx1"/>
                </a:solidFill>
                <a:latin typeface="Calibri" pitchFamily="34" charset="0"/>
              </a:defRPr>
            </a:lvl4pPr>
            <a:lvl5pPr marL="2228987" indent="-247665" defTabSz="497051">
              <a:spcBef>
                <a:spcPct val="30000"/>
              </a:spcBef>
              <a:defRPr sz="1300">
                <a:solidFill>
                  <a:schemeClr val="tx1"/>
                </a:solidFill>
                <a:latin typeface="Calibri" pitchFamily="34" charset="0"/>
              </a:defRPr>
            </a:lvl5pPr>
            <a:lvl6pPr marL="2724318" indent="-247665" defTabSz="497051" eaLnBrk="0" fontAlgn="base" hangingPunct="0">
              <a:spcBef>
                <a:spcPct val="30000"/>
              </a:spcBef>
              <a:spcAft>
                <a:spcPct val="0"/>
              </a:spcAft>
              <a:defRPr sz="1300">
                <a:solidFill>
                  <a:schemeClr val="tx1"/>
                </a:solidFill>
                <a:latin typeface="Calibri" pitchFamily="34" charset="0"/>
              </a:defRPr>
            </a:lvl6pPr>
            <a:lvl7pPr marL="3219648" indent="-247665" defTabSz="497051" eaLnBrk="0" fontAlgn="base" hangingPunct="0">
              <a:spcBef>
                <a:spcPct val="30000"/>
              </a:spcBef>
              <a:spcAft>
                <a:spcPct val="0"/>
              </a:spcAft>
              <a:defRPr sz="1300">
                <a:solidFill>
                  <a:schemeClr val="tx1"/>
                </a:solidFill>
                <a:latin typeface="Calibri" pitchFamily="34" charset="0"/>
              </a:defRPr>
            </a:lvl7pPr>
            <a:lvl8pPr marL="3714979" indent="-247665" defTabSz="497051" eaLnBrk="0" fontAlgn="base" hangingPunct="0">
              <a:spcBef>
                <a:spcPct val="30000"/>
              </a:spcBef>
              <a:spcAft>
                <a:spcPct val="0"/>
              </a:spcAft>
              <a:defRPr sz="1300">
                <a:solidFill>
                  <a:schemeClr val="tx1"/>
                </a:solidFill>
                <a:latin typeface="Calibri" pitchFamily="34" charset="0"/>
              </a:defRPr>
            </a:lvl8pPr>
            <a:lvl9pPr marL="4210309" indent="-247665" defTabSz="497051" eaLnBrk="0" fontAlgn="base" hangingPunct="0">
              <a:spcBef>
                <a:spcPct val="30000"/>
              </a:spcBef>
              <a:spcAft>
                <a:spcPct val="0"/>
              </a:spcAft>
              <a:defRPr sz="1300">
                <a:solidFill>
                  <a:schemeClr val="tx1"/>
                </a:solidFill>
                <a:latin typeface="Calibri" pitchFamily="34" charset="0"/>
              </a:defRPr>
            </a:lvl9pPr>
          </a:lstStyle>
          <a:p>
            <a:pPr>
              <a:spcBef>
                <a:spcPct val="0"/>
              </a:spcBef>
            </a:pPr>
            <a:fld id="{2A2AE8FE-4B60-4677-B222-0BB2DDC16F79}" type="slidenum">
              <a:rPr lang="fi-FI" altLang="fi-FI" sz="1400"/>
              <a:pPr>
                <a:spcBef>
                  <a:spcPct val="0"/>
                </a:spcBef>
              </a:pPr>
              <a:t>57</a:t>
            </a:fld>
            <a:endParaRPr lang="fi-FI" altLang="fi-FI" sz="1400"/>
          </a:p>
        </p:txBody>
      </p:sp>
    </p:spTree>
    <p:extLst>
      <p:ext uri="{BB962C8B-B14F-4D97-AF65-F5344CB8AC3E}">
        <p14:creationId xmlns:p14="http://schemas.microsoft.com/office/powerpoint/2010/main" val="407747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8</a:t>
            </a:fld>
            <a:endParaRPr lang="fi-FI" dirty="0"/>
          </a:p>
        </p:txBody>
      </p:sp>
    </p:spTree>
    <p:extLst>
      <p:ext uri="{BB962C8B-B14F-4D97-AF65-F5344CB8AC3E}">
        <p14:creationId xmlns:p14="http://schemas.microsoft.com/office/powerpoint/2010/main" val="7530911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D7465B-42E6-4013-92DE-884A440BF168}" type="slidenum">
              <a:rPr lang="en-US" altLang="en-US"/>
              <a:pPr/>
              <a:t>58</a:t>
            </a:fld>
            <a:endParaRPr lang="en-US" altLang="en-US"/>
          </a:p>
        </p:txBody>
      </p:sp>
      <p:sp>
        <p:nvSpPr>
          <p:cNvPr id="184322" name="Rectangle 2"/>
          <p:cNvSpPr>
            <a:spLocks noGrp="1" noRot="1" noChangeAspect="1" noChangeArrowheads="1" noTextEdit="1"/>
          </p:cNvSpPr>
          <p:nvPr>
            <p:ph type="sldImg"/>
          </p:nvPr>
        </p:nvSpPr>
        <p:spPr>
          <a:xfrm>
            <a:off x="993775" y="768350"/>
            <a:ext cx="5114925" cy="3836988"/>
          </a:xfrm>
          <a:ln/>
        </p:spPr>
      </p:sp>
      <p:sp>
        <p:nvSpPr>
          <p:cNvPr id="184323" name="Rectangle 3"/>
          <p:cNvSpPr>
            <a:spLocks noGrp="1" noChangeArrowheads="1"/>
          </p:cNvSpPr>
          <p:nvPr>
            <p:ph type="body" idx="1"/>
          </p:nvPr>
        </p:nvSpPr>
        <p:spPr/>
        <p:txBody>
          <a:bodyPr/>
          <a:lstStyle/>
          <a:p>
            <a:endParaRPr lang="fi-FI" altLang="en-US"/>
          </a:p>
        </p:txBody>
      </p:sp>
    </p:spTree>
    <p:extLst>
      <p:ext uri="{BB962C8B-B14F-4D97-AF65-F5344CB8AC3E}">
        <p14:creationId xmlns:p14="http://schemas.microsoft.com/office/powerpoint/2010/main" val="40629478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59</a:t>
            </a:fld>
            <a:endParaRPr lang="fi-FI" dirty="0"/>
          </a:p>
        </p:txBody>
      </p:sp>
    </p:spTree>
    <p:extLst>
      <p:ext uri="{BB962C8B-B14F-4D97-AF65-F5344CB8AC3E}">
        <p14:creationId xmlns:p14="http://schemas.microsoft.com/office/powerpoint/2010/main" val="42877048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60</a:t>
            </a:fld>
            <a:endParaRPr lang="fi-FI" dirty="0"/>
          </a:p>
        </p:txBody>
      </p:sp>
    </p:spTree>
    <p:extLst>
      <p:ext uri="{BB962C8B-B14F-4D97-AF65-F5344CB8AC3E}">
        <p14:creationId xmlns:p14="http://schemas.microsoft.com/office/powerpoint/2010/main" val="10245337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62</a:t>
            </a:fld>
            <a:endParaRPr lang="fi-FI" dirty="0"/>
          </a:p>
        </p:txBody>
      </p:sp>
    </p:spTree>
    <p:extLst>
      <p:ext uri="{BB962C8B-B14F-4D97-AF65-F5344CB8AC3E}">
        <p14:creationId xmlns:p14="http://schemas.microsoft.com/office/powerpoint/2010/main" val="5522855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63</a:t>
            </a:fld>
            <a:endParaRPr lang="fi-FI" dirty="0"/>
          </a:p>
        </p:txBody>
      </p:sp>
    </p:spTree>
    <p:extLst>
      <p:ext uri="{BB962C8B-B14F-4D97-AF65-F5344CB8AC3E}">
        <p14:creationId xmlns:p14="http://schemas.microsoft.com/office/powerpoint/2010/main" val="2462948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64</a:t>
            </a:fld>
            <a:endParaRPr lang="fi-FI" dirty="0"/>
          </a:p>
        </p:txBody>
      </p:sp>
    </p:spTree>
    <p:extLst>
      <p:ext uri="{BB962C8B-B14F-4D97-AF65-F5344CB8AC3E}">
        <p14:creationId xmlns:p14="http://schemas.microsoft.com/office/powerpoint/2010/main" val="23723203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65</a:t>
            </a:fld>
            <a:endParaRPr lang="fi-FI" dirty="0"/>
          </a:p>
        </p:txBody>
      </p:sp>
    </p:spTree>
    <p:extLst>
      <p:ext uri="{BB962C8B-B14F-4D97-AF65-F5344CB8AC3E}">
        <p14:creationId xmlns:p14="http://schemas.microsoft.com/office/powerpoint/2010/main" val="17217317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66</a:t>
            </a:fld>
            <a:endParaRPr lang="fi-FI" dirty="0"/>
          </a:p>
        </p:txBody>
      </p:sp>
    </p:spTree>
    <p:extLst>
      <p:ext uri="{BB962C8B-B14F-4D97-AF65-F5344CB8AC3E}">
        <p14:creationId xmlns:p14="http://schemas.microsoft.com/office/powerpoint/2010/main" val="23323392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68</a:t>
            </a:fld>
            <a:endParaRPr lang="fi-FI" dirty="0"/>
          </a:p>
        </p:txBody>
      </p:sp>
    </p:spTree>
    <p:extLst>
      <p:ext uri="{BB962C8B-B14F-4D97-AF65-F5344CB8AC3E}">
        <p14:creationId xmlns:p14="http://schemas.microsoft.com/office/powerpoint/2010/main" val="21040171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70</a:t>
            </a:fld>
            <a:endParaRPr lang="fi-FI" dirty="0"/>
          </a:p>
        </p:txBody>
      </p:sp>
    </p:spTree>
    <p:extLst>
      <p:ext uri="{BB962C8B-B14F-4D97-AF65-F5344CB8AC3E}">
        <p14:creationId xmlns:p14="http://schemas.microsoft.com/office/powerpoint/2010/main" val="2305919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9</a:t>
            </a:fld>
            <a:endParaRPr lang="fi-FI" dirty="0"/>
          </a:p>
        </p:txBody>
      </p:sp>
    </p:spTree>
    <p:extLst>
      <p:ext uri="{BB962C8B-B14F-4D97-AF65-F5344CB8AC3E}">
        <p14:creationId xmlns:p14="http://schemas.microsoft.com/office/powerpoint/2010/main" val="31175786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71</a:t>
            </a:fld>
            <a:endParaRPr lang="fi-FI" dirty="0"/>
          </a:p>
        </p:txBody>
      </p:sp>
    </p:spTree>
    <p:extLst>
      <p:ext uri="{BB962C8B-B14F-4D97-AF65-F5344CB8AC3E}">
        <p14:creationId xmlns:p14="http://schemas.microsoft.com/office/powerpoint/2010/main" val="7584690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72</a:t>
            </a:fld>
            <a:endParaRPr lang="fi-FI" dirty="0"/>
          </a:p>
        </p:txBody>
      </p:sp>
    </p:spTree>
    <p:extLst>
      <p:ext uri="{BB962C8B-B14F-4D97-AF65-F5344CB8AC3E}">
        <p14:creationId xmlns:p14="http://schemas.microsoft.com/office/powerpoint/2010/main" val="27713413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73</a:t>
            </a:fld>
            <a:endParaRPr lang="fi-FI" dirty="0"/>
          </a:p>
        </p:txBody>
      </p:sp>
    </p:spTree>
    <p:extLst>
      <p:ext uri="{BB962C8B-B14F-4D97-AF65-F5344CB8AC3E}">
        <p14:creationId xmlns:p14="http://schemas.microsoft.com/office/powerpoint/2010/main" val="13753204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74</a:t>
            </a:fld>
            <a:endParaRPr lang="fi-FI" dirty="0"/>
          </a:p>
        </p:txBody>
      </p:sp>
    </p:spTree>
    <p:extLst>
      <p:ext uri="{BB962C8B-B14F-4D97-AF65-F5344CB8AC3E}">
        <p14:creationId xmlns:p14="http://schemas.microsoft.com/office/powerpoint/2010/main" val="18343989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75</a:t>
            </a:fld>
            <a:endParaRPr lang="fi-FI" dirty="0"/>
          </a:p>
        </p:txBody>
      </p:sp>
    </p:spTree>
    <p:extLst>
      <p:ext uri="{BB962C8B-B14F-4D97-AF65-F5344CB8AC3E}">
        <p14:creationId xmlns:p14="http://schemas.microsoft.com/office/powerpoint/2010/main" val="3082312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76</a:t>
            </a:fld>
            <a:endParaRPr lang="fi-FI" dirty="0"/>
          </a:p>
        </p:txBody>
      </p:sp>
    </p:spTree>
    <p:extLst>
      <p:ext uri="{BB962C8B-B14F-4D97-AF65-F5344CB8AC3E}">
        <p14:creationId xmlns:p14="http://schemas.microsoft.com/office/powerpoint/2010/main" val="5429435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77</a:t>
            </a:fld>
            <a:endParaRPr lang="fi-FI" dirty="0"/>
          </a:p>
        </p:txBody>
      </p:sp>
    </p:spTree>
    <p:extLst>
      <p:ext uri="{BB962C8B-B14F-4D97-AF65-F5344CB8AC3E}">
        <p14:creationId xmlns:p14="http://schemas.microsoft.com/office/powerpoint/2010/main" val="40006290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78</a:t>
            </a:fld>
            <a:endParaRPr lang="fi-FI" dirty="0"/>
          </a:p>
        </p:txBody>
      </p:sp>
    </p:spTree>
    <p:extLst>
      <p:ext uri="{BB962C8B-B14F-4D97-AF65-F5344CB8AC3E}">
        <p14:creationId xmlns:p14="http://schemas.microsoft.com/office/powerpoint/2010/main" val="21304932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79</a:t>
            </a:fld>
            <a:endParaRPr lang="fi-FI" dirty="0"/>
          </a:p>
        </p:txBody>
      </p:sp>
    </p:spTree>
    <p:extLst>
      <p:ext uri="{BB962C8B-B14F-4D97-AF65-F5344CB8AC3E}">
        <p14:creationId xmlns:p14="http://schemas.microsoft.com/office/powerpoint/2010/main" val="41809371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80</a:t>
            </a:fld>
            <a:endParaRPr lang="fi-FI" dirty="0"/>
          </a:p>
        </p:txBody>
      </p:sp>
    </p:spTree>
    <p:extLst>
      <p:ext uri="{BB962C8B-B14F-4D97-AF65-F5344CB8AC3E}">
        <p14:creationId xmlns:p14="http://schemas.microsoft.com/office/powerpoint/2010/main" val="3442535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10</a:t>
            </a:fld>
            <a:endParaRPr lang="fi-FI" dirty="0"/>
          </a:p>
        </p:txBody>
      </p:sp>
    </p:spTree>
    <p:extLst>
      <p:ext uri="{BB962C8B-B14F-4D97-AF65-F5344CB8AC3E}">
        <p14:creationId xmlns:p14="http://schemas.microsoft.com/office/powerpoint/2010/main" val="24622459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81</a:t>
            </a:fld>
            <a:endParaRPr lang="fi-FI" dirty="0"/>
          </a:p>
        </p:txBody>
      </p:sp>
    </p:spTree>
    <p:extLst>
      <p:ext uri="{BB962C8B-B14F-4D97-AF65-F5344CB8AC3E}">
        <p14:creationId xmlns:p14="http://schemas.microsoft.com/office/powerpoint/2010/main" val="36779583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B9F18BF-E348-4EEC-9C4C-E41F855D7E30}" type="slidenum">
              <a:rPr lang="fi-FI" smtClean="0"/>
              <a:pPr/>
              <a:t>82</a:t>
            </a:fld>
            <a:endParaRPr lang="fi-FI" dirty="0"/>
          </a:p>
        </p:txBody>
      </p:sp>
    </p:spTree>
    <p:extLst>
      <p:ext uri="{BB962C8B-B14F-4D97-AF65-F5344CB8AC3E}">
        <p14:creationId xmlns:p14="http://schemas.microsoft.com/office/powerpoint/2010/main" val="34419079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83</a:t>
            </a:fld>
            <a:endParaRPr lang="fi-FI" dirty="0"/>
          </a:p>
        </p:txBody>
      </p:sp>
    </p:spTree>
    <p:extLst>
      <p:ext uri="{BB962C8B-B14F-4D97-AF65-F5344CB8AC3E}">
        <p14:creationId xmlns:p14="http://schemas.microsoft.com/office/powerpoint/2010/main" val="13303291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84</a:t>
            </a:fld>
            <a:endParaRPr lang="fi-FI" dirty="0"/>
          </a:p>
        </p:txBody>
      </p:sp>
    </p:spTree>
    <p:extLst>
      <p:ext uri="{BB962C8B-B14F-4D97-AF65-F5344CB8AC3E}">
        <p14:creationId xmlns:p14="http://schemas.microsoft.com/office/powerpoint/2010/main" val="21931727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85</a:t>
            </a:fld>
            <a:endParaRPr lang="fi-FI" dirty="0"/>
          </a:p>
        </p:txBody>
      </p:sp>
    </p:spTree>
    <p:extLst>
      <p:ext uri="{BB962C8B-B14F-4D97-AF65-F5344CB8AC3E}">
        <p14:creationId xmlns:p14="http://schemas.microsoft.com/office/powerpoint/2010/main" val="26516988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86</a:t>
            </a:fld>
            <a:endParaRPr lang="fi-FI" dirty="0"/>
          </a:p>
        </p:txBody>
      </p:sp>
    </p:spTree>
    <p:extLst>
      <p:ext uri="{BB962C8B-B14F-4D97-AF65-F5344CB8AC3E}">
        <p14:creationId xmlns:p14="http://schemas.microsoft.com/office/powerpoint/2010/main" val="23461597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4A4E3D-3695-4D70-A638-66A2FE4FC65A}" type="slidenum">
              <a:rPr lang="en-US" altLang="en-US"/>
              <a:pPr/>
              <a:t>87</a:t>
            </a:fld>
            <a:endParaRPr lang="en-US" altLang="en-US"/>
          </a:p>
        </p:txBody>
      </p:sp>
      <p:sp>
        <p:nvSpPr>
          <p:cNvPr id="190466" name="Rectangle 2"/>
          <p:cNvSpPr>
            <a:spLocks noGrp="1" noRot="1" noChangeAspect="1" noChangeArrowheads="1" noTextEdit="1"/>
          </p:cNvSpPr>
          <p:nvPr>
            <p:ph type="sldImg"/>
          </p:nvPr>
        </p:nvSpPr>
        <p:spPr>
          <a:xfrm>
            <a:off x="993775" y="768350"/>
            <a:ext cx="5114925" cy="3836988"/>
          </a:xfrm>
          <a:ln/>
        </p:spPr>
      </p:sp>
      <p:sp>
        <p:nvSpPr>
          <p:cNvPr id="190467" name="Rectangle 3"/>
          <p:cNvSpPr>
            <a:spLocks noGrp="1" noChangeArrowheads="1"/>
          </p:cNvSpPr>
          <p:nvPr>
            <p:ph type="body" idx="1"/>
          </p:nvPr>
        </p:nvSpPr>
        <p:spPr/>
        <p:txBody>
          <a:bodyPr/>
          <a:lstStyle/>
          <a:p>
            <a:endParaRPr lang="fi-FI" altLang="en-US"/>
          </a:p>
        </p:txBody>
      </p:sp>
    </p:spTree>
    <p:extLst>
      <p:ext uri="{BB962C8B-B14F-4D97-AF65-F5344CB8AC3E}">
        <p14:creationId xmlns:p14="http://schemas.microsoft.com/office/powerpoint/2010/main" val="24696777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88</a:t>
            </a:fld>
            <a:endParaRPr lang="fi-FI" dirty="0"/>
          </a:p>
        </p:txBody>
      </p:sp>
    </p:spTree>
    <p:extLst>
      <p:ext uri="{BB962C8B-B14F-4D97-AF65-F5344CB8AC3E}">
        <p14:creationId xmlns:p14="http://schemas.microsoft.com/office/powerpoint/2010/main" val="24797117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89</a:t>
            </a:fld>
            <a:endParaRPr lang="fi-FI" dirty="0"/>
          </a:p>
        </p:txBody>
      </p:sp>
    </p:spTree>
    <p:extLst>
      <p:ext uri="{BB962C8B-B14F-4D97-AF65-F5344CB8AC3E}">
        <p14:creationId xmlns:p14="http://schemas.microsoft.com/office/powerpoint/2010/main" val="6287714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90</a:t>
            </a:fld>
            <a:endParaRPr lang="fi-FI" dirty="0"/>
          </a:p>
        </p:txBody>
      </p:sp>
    </p:spTree>
    <p:extLst>
      <p:ext uri="{BB962C8B-B14F-4D97-AF65-F5344CB8AC3E}">
        <p14:creationId xmlns:p14="http://schemas.microsoft.com/office/powerpoint/2010/main" val="964731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13</a:t>
            </a:fld>
            <a:endParaRPr lang="fi-FI" dirty="0"/>
          </a:p>
        </p:txBody>
      </p:sp>
    </p:spTree>
    <p:extLst>
      <p:ext uri="{BB962C8B-B14F-4D97-AF65-F5344CB8AC3E}">
        <p14:creationId xmlns:p14="http://schemas.microsoft.com/office/powerpoint/2010/main" val="27602480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91</a:t>
            </a:fld>
            <a:endParaRPr lang="fi-FI" dirty="0"/>
          </a:p>
        </p:txBody>
      </p:sp>
    </p:spTree>
    <p:extLst>
      <p:ext uri="{BB962C8B-B14F-4D97-AF65-F5344CB8AC3E}">
        <p14:creationId xmlns:p14="http://schemas.microsoft.com/office/powerpoint/2010/main" val="32086907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4A373D-9995-4676-BFD5-D4602256B70D}" type="slidenum">
              <a:rPr lang="en-US" altLang="en-US"/>
              <a:pPr/>
              <a:t>92</a:t>
            </a:fld>
            <a:endParaRPr lang="en-US" altLang="en-US"/>
          </a:p>
        </p:txBody>
      </p:sp>
      <p:sp>
        <p:nvSpPr>
          <p:cNvPr id="200706" name="Rectangle 2"/>
          <p:cNvSpPr>
            <a:spLocks noGrp="1" noRot="1" noChangeAspect="1" noChangeArrowheads="1" noTextEdit="1"/>
          </p:cNvSpPr>
          <p:nvPr>
            <p:ph type="sldImg"/>
          </p:nvPr>
        </p:nvSpPr>
        <p:spPr>
          <a:xfrm>
            <a:off x="993775" y="768350"/>
            <a:ext cx="5114925" cy="3836988"/>
          </a:xfrm>
          <a:ln/>
        </p:spPr>
      </p:sp>
      <p:sp>
        <p:nvSpPr>
          <p:cNvPr id="200707" name="Rectangle 3"/>
          <p:cNvSpPr>
            <a:spLocks noGrp="1" noChangeArrowheads="1"/>
          </p:cNvSpPr>
          <p:nvPr>
            <p:ph type="body" idx="1"/>
          </p:nvPr>
        </p:nvSpPr>
        <p:spPr/>
        <p:txBody>
          <a:bodyPr/>
          <a:lstStyle/>
          <a:p>
            <a:endParaRPr lang="fi-FI" altLang="en-US"/>
          </a:p>
        </p:txBody>
      </p:sp>
    </p:spTree>
    <p:extLst>
      <p:ext uri="{BB962C8B-B14F-4D97-AF65-F5344CB8AC3E}">
        <p14:creationId xmlns:p14="http://schemas.microsoft.com/office/powerpoint/2010/main" val="7124073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47047-449B-4BFC-84CF-CD483216674A}" type="slidenum">
              <a:rPr lang="en-US" altLang="en-US"/>
              <a:pPr/>
              <a:t>93</a:t>
            </a:fld>
            <a:endParaRPr lang="en-US" altLang="en-US"/>
          </a:p>
        </p:txBody>
      </p:sp>
      <p:sp>
        <p:nvSpPr>
          <p:cNvPr id="206850" name="Rectangle 2"/>
          <p:cNvSpPr>
            <a:spLocks noGrp="1" noRot="1" noChangeAspect="1" noChangeArrowheads="1" noTextEdit="1"/>
          </p:cNvSpPr>
          <p:nvPr>
            <p:ph type="sldImg"/>
          </p:nvPr>
        </p:nvSpPr>
        <p:spPr>
          <a:xfrm>
            <a:off x="993775" y="768350"/>
            <a:ext cx="5114925" cy="3836988"/>
          </a:xfrm>
          <a:ln/>
        </p:spPr>
      </p:sp>
      <p:sp>
        <p:nvSpPr>
          <p:cNvPr id="206851" name="Rectangle 3"/>
          <p:cNvSpPr>
            <a:spLocks noGrp="1" noChangeArrowheads="1"/>
          </p:cNvSpPr>
          <p:nvPr>
            <p:ph type="body" idx="1"/>
          </p:nvPr>
        </p:nvSpPr>
        <p:spPr/>
        <p:txBody>
          <a:bodyPr/>
          <a:lstStyle/>
          <a:p>
            <a:endParaRPr lang="fi-FI" altLang="en-US"/>
          </a:p>
        </p:txBody>
      </p:sp>
    </p:spTree>
    <p:extLst>
      <p:ext uri="{BB962C8B-B14F-4D97-AF65-F5344CB8AC3E}">
        <p14:creationId xmlns:p14="http://schemas.microsoft.com/office/powerpoint/2010/main" val="41322805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94</a:t>
            </a:fld>
            <a:endParaRPr lang="fi-FI" dirty="0"/>
          </a:p>
        </p:txBody>
      </p:sp>
    </p:spTree>
    <p:extLst>
      <p:ext uri="{BB962C8B-B14F-4D97-AF65-F5344CB8AC3E}">
        <p14:creationId xmlns:p14="http://schemas.microsoft.com/office/powerpoint/2010/main" val="9198212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0B27C8-D360-4933-A198-EAB374365744}" type="slidenum">
              <a:rPr lang="en-US" altLang="en-US"/>
              <a:pPr/>
              <a:t>97</a:t>
            </a:fld>
            <a:endParaRPr lang="en-US" altLang="en-US"/>
          </a:p>
        </p:txBody>
      </p:sp>
      <p:sp>
        <p:nvSpPr>
          <p:cNvPr id="201730" name="Rectangle 2"/>
          <p:cNvSpPr>
            <a:spLocks noGrp="1" noRot="1" noChangeAspect="1" noChangeArrowheads="1" noTextEdit="1"/>
          </p:cNvSpPr>
          <p:nvPr>
            <p:ph type="sldImg"/>
          </p:nvPr>
        </p:nvSpPr>
        <p:spPr>
          <a:xfrm>
            <a:off x="993775" y="768350"/>
            <a:ext cx="5114925" cy="3836988"/>
          </a:xfrm>
          <a:ln/>
        </p:spPr>
      </p:sp>
      <p:sp>
        <p:nvSpPr>
          <p:cNvPr id="201731" name="Rectangle 3"/>
          <p:cNvSpPr>
            <a:spLocks noGrp="1" noChangeArrowheads="1"/>
          </p:cNvSpPr>
          <p:nvPr>
            <p:ph type="body" idx="1"/>
          </p:nvPr>
        </p:nvSpPr>
        <p:spPr/>
        <p:txBody>
          <a:bodyPr/>
          <a:lstStyle/>
          <a:p>
            <a:endParaRPr lang="fi-FI" altLang="en-US"/>
          </a:p>
        </p:txBody>
      </p:sp>
    </p:spTree>
    <p:extLst>
      <p:ext uri="{BB962C8B-B14F-4D97-AF65-F5344CB8AC3E}">
        <p14:creationId xmlns:p14="http://schemas.microsoft.com/office/powerpoint/2010/main" val="5676729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64AB53-04DB-42A9-BA78-7A161DA56984}" type="slidenum">
              <a:rPr lang="en-US" altLang="en-US"/>
              <a:pPr/>
              <a:t>98</a:t>
            </a:fld>
            <a:endParaRPr lang="en-US" altLang="en-US"/>
          </a:p>
        </p:txBody>
      </p:sp>
      <p:sp>
        <p:nvSpPr>
          <p:cNvPr id="202754" name="Rectangle 2"/>
          <p:cNvSpPr>
            <a:spLocks noGrp="1" noRot="1" noChangeAspect="1" noChangeArrowheads="1" noTextEdit="1"/>
          </p:cNvSpPr>
          <p:nvPr>
            <p:ph type="sldImg"/>
          </p:nvPr>
        </p:nvSpPr>
        <p:spPr>
          <a:xfrm>
            <a:off x="993775" y="768350"/>
            <a:ext cx="5114925" cy="3836988"/>
          </a:xfrm>
          <a:ln/>
        </p:spPr>
      </p:sp>
      <p:sp>
        <p:nvSpPr>
          <p:cNvPr id="202755" name="Rectangle 3"/>
          <p:cNvSpPr>
            <a:spLocks noGrp="1" noChangeArrowheads="1"/>
          </p:cNvSpPr>
          <p:nvPr>
            <p:ph type="body" idx="1"/>
          </p:nvPr>
        </p:nvSpPr>
        <p:spPr/>
        <p:txBody>
          <a:bodyPr/>
          <a:lstStyle/>
          <a:p>
            <a:endParaRPr lang="fi-FI" altLang="en-US"/>
          </a:p>
        </p:txBody>
      </p:sp>
    </p:spTree>
    <p:extLst>
      <p:ext uri="{BB962C8B-B14F-4D97-AF65-F5344CB8AC3E}">
        <p14:creationId xmlns:p14="http://schemas.microsoft.com/office/powerpoint/2010/main" val="42132726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99</a:t>
            </a:fld>
            <a:endParaRPr lang="fi-FI" dirty="0"/>
          </a:p>
        </p:txBody>
      </p:sp>
    </p:spTree>
    <p:extLst>
      <p:ext uri="{BB962C8B-B14F-4D97-AF65-F5344CB8AC3E}">
        <p14:creationId xmlns:p14="http://schemas.microsoft.com/office/powerpoint/2010/main" val="24803507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100</a:t>
            </a:fld>
            <a:endParaRPr lang="fi-FI" dirty="0"/>
          </a:p>
        </p:txBody>
      </p:sp>
    </p:spTree>
    <p:extLst>
      <p:ext uri="{BB962C8B-B14F-4D97-AF65-F5344CB8AC3E}">
        <p14:creationId xmlns:p14="http://schemas.microsoft.com/office/powerpoint/2010/main" val="11456658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101</a:t>
            </a:fld>
            <a:endParaRPr lang="fi-FI" dirty="0"/>
          </a:p>
        </p:txBody>
      </p:sp>
    </p:spTree>
    <p:extLst>
      <p:ext uri="{BB962C8B-B14F-4D97-AF65-F5344CB8AC3E}">
        <p14:creationId xmlns:p14="http://schemas.microsoft.com/office/powerpoint/2010/main" val="24074542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102</a:t>
            </a:fld>
            <a:endParaRPr lang="fi-FI" dirty="0"/>
          </a:p>
        </p:txBody>
      </p:sp>
    </p:spTree>
    <p:extLst>
      <p:ext uri="{BB962C8B-B14F-4D97-AF65-F5344CB8AC3E}">
        <p14:creationId xmlns:p14="http://schemas.microsoft.com/office/powerpoint/2010/main" val="4103985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14</a:t>
            </a:fld>
            <a:endParaRPr lang="fi-FI" dirty="0"/>
          </a:p>
        </p:txBody>
      </p:sp>
    </p:spTree>
    <p:extLst>
      <p:ext uri="{BB962C8B-B14F-4D97-AF65-F5344CB8AC3E}">
        <p14:creationId xmlns:p14="http://schemas.microsoft.com/office/powerpoint/2010/main" val="8412539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268210-81C6-4016-BF42-6E52F31BB31B}" type="slidenum">
              <a:rPr lang="en-US" altLang="en-US"/>
              <a:pPr/>
              <a:t>103</a:t>
            </a:fld>
            <a:endParaRPr lang="en-US" altLang="en-US"/>
          </a:p>
        </p:txBody>
      </p:sp>
      <p:sp>
        <p:nvSpPr>
          <p:cNvPr id="203778" name="Rectangle 2"/>
          <p:cNvSpPr>
            <a:spLocks noGrp="1" noRot="1" noChangeAspect="1" noChangeArrowheads="1" noTextEdit="1"/>
          </p:cNvSpPr>
          <p:nvPr>
            <p:ph type="sldImg"/>
          </p:nvPr>
        </p:nvSpPr>
        <p:spPr>
          <a:xfrm>
            <a:off x="993775" y="768350"/>
            <a:ext cx="5114925" cy="3836988"/>
          </a:xfrm>
          <a:ln/>
        </p:spPr>
      </p:sp>
      <p:sp>
        <p:nvSpPr>
          <p:cNvPr id="203779" name="Rectangle 3"/>
          <p:cNvSpPr>
            <a:spLocks noGrp="1" noChangeArrowheads="1"/>
          </p:cNvSpPr>
          <p:nvPr>
            <p:ph type="body" idx="1"/>
          </p:nvPr>
        </p:nvSpPr>
        <p:spPr/>
        <p:txBody>
          <a:bodyPr/>
          <a:lstStyle/>
          <a:p>
            <a:endParaRPr lang="fi-FI" altLang="en-US"/>
          </a:p>
        </p:txBody>
      </p:sp>
    </p:spTree>
    <p:extLst>
      <p:ext uri="{BB962C8B-B14F-4D97-AF65-F5344CB8AC3E}">
        <p14:creationId xmlns:p14="http://schemas.microsoft.com/office/powerpoint/2010/main" val="1873037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270FB-0E5D-4E3E-964D-685EB4C1C098}" type="slidenum">
              <a:rPr lang="en-US" altLang="en-US"/>
              <a:pPr/>
              <a:t>104</a:t>
            </a:fld>
            <a:endParaRPr lang="en-US" altLang="en-US"/>
          </a:p>
        </p:txBody>
      </p:sp>
      <p:sp>
        <p:nvSpPr>
          <p:cNvPr id="204802" name="Rectangle 2"/>
          <p:cNvSpPr>
            <a:spLocks noGrp="1" noRot="1" noChangeAspect="1" noChangeArrowheads="1" noTextEdit="1"/>
          </p:cNvSpPr>
          <p:nvPr>
            <p:ph type="sldImg"/>
          </p:nvPr>
        </p:nvSpPr>
        <p:spPr>
          <a:xfrm>
            <a:off x="993775" y="768350"/>
            <a:ext cx="5114925" cy="3836988"/>
          </a:xfrm>
          <a:ln/>
        </p:spPr>
      </p:sp>
      <p:sp>
        <p:nvSpPr>
          <p:cNvPr id="204803" name="Rectangle 3"/>
          <p:cNvSpPr>
            <a:spLocks noGrp="1" noChangeArrowheads="1"/>
          </p:cNvSpPr>
          <p:nvPr>
            <p:ph type="body" idx="1"/>
          </p:nvPr>
        </p:nvSpPr>
        <p:spPr/>
        <p:txBody>
          <a:bodyPr/>
          <a:lstStyle/>
          <a:p>
            <a:endParaRPr lang="fi-FI" altLang="en-US"/>
          </a:p>
        </p:txBody>
      </p:sp>
    </p:spTree>
    <p:extLst>
      <p:ext uri="{BB962C8B-B14F-4D97-AF65-F5344CB8AC3E}">
        <p14:creationId xmlns:p14="http://schemas.microsoft.com/office/powerpoint/2010/main" val="31594188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270FB-0E5D-4E3E-964D-685EB4C1C098}" type="slidenum">
              <a:rPr lang="en-US" altLang="en-US"/>
              <a:pPr/>
              <a:t>105</a:t>
            </a:fld>
            <a:endParaRPr lang="en-US" altLang="en-US"/>
          </a:p>
        </p:txBody>
      </p:sp>
      <p:sp>
        <p:nvSpPr>
          <p:cNvPr id="204802" name="Rectangle 2"/>
          <p:cNvSpPr>
            <a:spLocks noGrp="1" noRot="1" noChangeAspect="1" noChangeArrowheads="1" noTextEdit="1"/>
          </p:cNvSpPr>
          <p:nvPr>
            <p:ph type="sldImg"/>
          </p:nvPr>
        </p:nvSpPr>
        <p:spPr>
          <a:xfrm>
            <a:off x="993775" y="768350"/>
            <a:ext cx="5114925" cy="3836988"/>
          </a:xfrm>
          <a:ln/>
        </p:spPr>
      </p:sp>
      <p:sp>
        <p:nvSpPr>
          <p:cNvPr id="204803" name="Rectangle 3"/>
          <p:cNvSpPr>
            <a:spLocks noGrp="1" noChangeArrowheads="1"/>
          </p:cNvSpPr>
          <p:nvPr>
            <p:ph type="body" idx="1"/>
          </p:nvPr>
        </p:nvSpPr>
        <p:spPr/>
        <p:txBody>
          <a:bodyPr/>
          <a:lstStyle/>
          <a:p>
            <a:endParaRPr lang="fi-FI" altLang="en-US"/>
          </a:p>
        </p:txBody>
      </p:sp>
    </p:spTree>
    <p:extLst>
      <p:ext uri="{BB962C8B-B14F-4D97-AF65-F5344CB8AC3E}">
        <p14:creationId xmlns:p14="http://schemas.microsoft.com/office/powerpoint/2010/main" val="2876011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FEE0D-1B75-4F4E-AFF5-973201824D81}" type="slidenum">
              <a:rPr lang="en-US" altLang="en-US"/>
              <a:pPr/>
              <a:t>106</a:t>
            </a:fld>
            <a:endParaRPr lang="en-US" altLang="en-US"/>
          </a:p>
        </p:txBody>
      </p:sp>
      <p:sp>
        <p:nvSpPr>
          <p:cNvPr id="205826" name="Rectangle 2"/>
          <p:cNvSpPr>
            <a:spLocks noGrp="1" noRot="1" noChangeAspect="1" noChangeArrowheads="1" noTextEdit="1"/>
          </p:cNvSpPr>
          <p:nvPr>
            <p:ph type="sldImg"/>
          </p:nvPr>
        </p:nvSpPr>
        <p:spPr>
          <a:xfrm>
            <a:off x="993775" y="768350"/>
            <a:ext cx="5114925" cy="3836988"/>
          </a:xfrm>
          <a:ln/>
        </p:spPr>
      </p:sp>
      <p:sp>
        <p:nvSpPr>
          <p:cNvPr id="205827" name="Rectangle 3"/>
          <p:cNvSpPr>
            <a:spLocks noGrp="1" noChangeArrowheads="1"/>
          </p:cNvSpPr>
          <p:nvPr>
            <p:ph type="body" idx="1"/>
          </p:nvPr>
        </p:nvSpPr>
        <p:spPr/>
        <p:txBody>
          <a:bodyPr/>
          <a:lstStyle/>
          <a:p>
            <a:endParaRPr lang="fi-FI" altLang="en-US"/>
          </a:p>
        </p:txBody>
      </p:sp>
    </p:spTree>
    <p:extLst>
      <p:ext uri="{BB962C8B-B14F-4D97-AF65-F5344CB8AC3E}">
        <p14:creationId xmlns:p14="http://schemas.microsoft.com/office/powerpoint/2010/main" val="39864005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107</a:t>
            </a:fld>
            <a:endParaRPr lang="fi-FI" dirty="0"/>
          </a:p>
        </p:txBody>
      </p:sp>
    </p:spTree>
    <p:extLst>
      <p:ext uri="{BB962C8B-B14F-4D97-AF65-F5344CB8AC3E}">
        <p14:creationId xmlns:p14="http://schemas.microsoft.com/office/powerpoint/2010/main" val="27857156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108</a:t>
            </a:fld>
            <a:endParaRPr lang="fi-FI" dirty="0"/>
          </a:p>
        </p:txBody>
      </p:sp>
    </p:spTree>
    <p:extLst>
      <p:ext uri="{BB962C8B-B14F-4D97-AF65-F5344CB8AC3E}">
        <p14:creationId xmlns:p14="http://schemas.microsoft.com/office/powerpoint/2010/main" val="25517527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110</a:t>
            </a:fld>
            <a:endParaRPr lang="fi-FI" dirty="0"/>
          </a:p>
        </p:txBody>
      </p:sp>
    </p:spTree>
    <p:extLst>
      <p:ext uri="{BB962C8B-B14F-4D97-AF65-F5344CB8AC3E}">
        <p14:creationId xmlns:p14="http://schemas.microsoft.com/office/powerpoint/2010/main" val="36757162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113</a:t>
            </a:fld>
            <a:endParaRPr lang="fi-FI" dirty="0"/>
          </a:p>
        </p:txBody>
      </p:sp>
    </p:spTree>
    <p:extLst>
      <p:ext uri="{BB962C8B-B14F-4D97-AF65-F5344CB8AC3E}">
        <p14:creationId xmlns:p14="http://schemas.microsoft.com/office/powerpoint/2010/main" val="39377082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114</a:t>
            </a:fld>
            <a:endParaRPr lang="fi-FI" dirty="0"/>
          </a:p>
        </p:txBody>
      </p:sp>
    </p:spTree>
    <p:extLst>
      <p:ext uri="{BB962C8B-B14F-4D97-AF65-F5344CB8AC3E}">
        <p14:creationId xmlns:p14="http://schemas.microsoft.com/office/powerpoint/2010/main" val="6865326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BB9F18BF-E348-4EEC-9C4C-E41F855D7E30}" type="slidenum">
              <a:rPr lang="fi-FI" smtClean="0"/>
              <a:pPr/>
              <a:t>115</a:t>
            </a:fld>
            <a:endParaRPr lang="fi-FI" dirty="0"/>
          </a:p>
        </p:txBody>
      </p:sp>
    </p:spTree>
    <p:extLst>
      <p:ext uri="{BB962C8B-B14F-4D97-AF65-F5344CB8AC3E}">
        <p14:creationId xmlns:p14="http://schemas.microsoft.com/office/powerpoint/2010/main" val="2285309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11536" y="6197024"/>
            <a:ext cx="1462880"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Hometalkoot_SLOGAN_L#18DB0D.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536" y="188640"/>
            <a:ext cx="8344967" cy="1872208"/>
          </a:xfrm>
          <a:prstGeom prst="rect">
            <a:avLst/>
          </a:prstGeom>
        </p:spPr>
      </p:pic>
    </p:spTree>
  </p:cSld>
  <p:clrMapOvr>
    <a:masterClrMapping/>
  </p:clrMapOvr>
  <p:transition spd="med">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BA490CD2-2B22-401D-B056-0B36A2CDCB46}" type="datetime1">
              <a:rPr lang="fi-FI" smtClean="0"/>
              <a:t>23.6.2016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9246692-9764-4796-AF2E-897E79EBAFA7}" type="slidenum">
              <a:rPr lang="fi-FI" smtClean="0"/>
              <a:pPr/>
              <a:t>‹#›</a:t>
            </a:fld>
            <a:endParaRPr lang="fi-FI"/>
          </a:p>
        </p:txBody>
      </p:sp>
      <p:sp>
        <p:nvSpPr>
          <p:cNvPr id="7" name="Picture Placeholder 6"/>
          <p:cNvSpPr>
            <a:spLocks noGrp="1"/>
          </p:cNvSpPr>
          <p:nvPr>
            <p:ph type="pic" sz="quarter" idx="13"/>
          </p:nvPr>
        </p:nvSpPr>
        <p:spPr>
          <a:solidFill>
            <a:schemeClr val="accent4">
              <a:lumMod val="20000"/>
              <a:lumOff val="80000"/>
            </a:schemeClr>
          </a:solidFill>
        </p:spPr>
        <p:txBody>
          <a:bodyPr/>
          <a:lstStyle/>
          <a:p>
            <a:r>
              <a:rPr lang="en-US" smtClean="0"/>
              <a:t>Click icon to add picture</a:t>
            </a:r>
            <a:endParaRPr lang="fi-FI"/>
          </a:p>
        </p:txBody>
      </p:sp>
    </p:spTree>
  </p:cSld>
  <p:clrMapOvr>
    <a:masterClrMapping/>
  </p:clrMapOvr>
  <p:transition spd="med">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57BE7B-56AF-43F0-A6F3-87ED624C627E}" type="datetime1">
              <a:rPr lang="fi-FI" smtClean="0"/>
              <a:t>23.6.2016</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27087" y="333375"/>
            <a:ext cx="7489825" cy="1079500"/>
          </a:xfrm>
        </p:spPr>
        <p:txBody>
          <a:bodyPr anchor="b">
            <a:normAutofit/>
          </a:bodyPr>
          <a:lstStyle>
            <a:lvl1pPr algn="l">
              <a:defRPr sz="3000" b="1"/>
            </a:lvl1pPr>
          </a:lstStyle>
          <a:p>
            <a:r>
              <a:rPr lang="en-US" smtClean="0"/>
              <a:t>Click to edit Master title style</a:t>
            </a:r>
            <a:endParaRPr lang="fi-FI"/>
          </a:p>
        </p:txBody>
      </p:sp>
      <p:sp>
        <p:nvSpPr>
          <p:cNvPr id="3" name="Picture Placeholder 2"/>
          <p:cNvSpPr>
            <a:spLocks noGrp="1"/>
          </p:cNvSpPr>
          <p:nvPr>
            <p:ph type="pic" idx="1"/>
          </p:nvPr>
        </p:nvSpPr>
        <p:spPr>
          <a:xfrm>
            <a:off x="827087" y="1628775"/>
            <a:ext cx="7489825" cy="2157415"/>
          </a:xfrm>
          <a:solidFill>
            <a:schemeClr val="accent4">
              <a:lumMod val="20000"/>
              <a:lumOff val="80000"/>
            </a:schemeClr>
          </a:solidFill>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i-FI"/>
          </a:p>
        </p:txBody>
      </p:sp>
      <p:sp>
        <p:nvSpPr>
          <p:cNvPr id="5" name="Date Placeholder 4"/>
          <p:cNvSpPr>
            <a:spLocks noGrp="1"/>
          </p:cNvSpPr>
          <p:nvPr>
            <p:ph type="dt" sz="half" idx="10"/>
          </p:nvPr>
        </p:nvSpPr>
        <p:spPr/>
        <p:txBody>
          <a:bodyPr/>
          <a:lstStyle/>
          <a:p>
            <a:fld id="{2116B18C-A937-4015-B2F5-5F618C177B16}" type="datetime1">
              <a:rPr lang="fi-FI" smtClean="0"/>
              <a:t>23.6.2016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Text Placeholder 8"/>
          <p:cNvSpPr>
            <a:spLocks noGrp="1"/>
          </p:cNvSpPr>
          <p:nvPr>
            <p:ph type="body" sz="quarter" idx="13"/>
          </p:nvPr>
        </p:nvSpPr>
        <p:spPr>
          <a:xfrm>
            <a:off x="827088" y="3933825"/>
            <a:ext cx="7489825" cy="2087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Tree>
  </p:cSld>
  <p:clrMapOvr>
    <a:masterClrMapping/>
  </p:clrMapOvr>
  <p:transition spd="med">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elkkä sisältö, tyhjä tausta">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57200" y="260648"/>
            <a:ext cx="8229600" cy="5865515"/>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Alatunnisteen paikkamerkki 4"/>
          <p:cNvSpPr>
            <a:spLocks noGrp="1"/>
          </p:cNvSpPr>
          <p:nvPr>
            <p:ph type="ftr" sz="quarter" idx="10"/>
          </p:nvPr>
        </p:nvSpPr>
        <p:spPr/>
        <p:txBody>
          <a:bodyPr/>
          <a:lstStyle>
            <a:lvl1pPr>
              <a:defRPr>
                <a:solidFill>
                  <a:schemeClr val="tx1"/>
                </a:solidFill>
              </a:defRPr>
            </a:lvl1pPr>
          </a:lstStyle>
          <a:p>
            <a:pPr>
              <a:defRPr/>
            </a:pPr>
            <a:endParaRPr lang="fi-FI"/>
          </a:p>
        </p:txBody>
      </p:sp>
      <p:sp>
        <p:nvSpPr>
          <p:cNvPr id="5" name="Dian numeron paikkamerkki 5"/>
          <p:cNvSpPr>
            <a:spLocks noGrp="1"/>
          </p:cNvSpPr>
          <p:nvPr>
            <p:ph type="sldNum" sz="quarter" idx="11"/>
          </p:nvPr>
        </p:nvSpPr>
        <p:spPr/>
        <p:txBody>
          <a:bodyPr/>
          <a:lstStyle>
            <a:lvl1pPr>
              <a:defRPr>
                <a:solidFill>
                  <a:schemeClr val="tx1"/>
                </a:solidFill>
              </a:defRPr>
            </a:lvl1pPr>
          </a:lstStyle>
          <a:p>
            <a:pPr>
              <a:defRPr/>
            </a:pPr>
            <a:fld id="{C8BB4F7B-8E9B-40C2-B358-16110379A848}" type="slidenum">
              <a:rPr lang="fi-FI" smtClean="0"/>
              <a:pPr>
                <a:defRPr/>
              </a:pPr>
              <a:t>‹#›</a:t>
            </a:fld>
            <a:endParaRPr lang="fi-FI" dirty="0"/>
          </a:p>
        </p:txBody>
      </p:sp>
    </p:spTree>
    <p:extLst>
      <p:ext uri="{BB962C8B-B14F-4D97-AF65-F5344CB8AC3E}">
        <p14:creationId xmlns:p14="http://schemas.microsoft.com/office/powerpoint/2010/main" val="2596397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0"/>
            <a:ext cx="6781800" cy="1143000"/>
          </a:xfrm>
        </p:spPr>
        <p:txBody>
          <a:bodyPr/>
          <a:lstStyle/>
          <a:p>
            <a:r>
              <a:rPr lang="en-US" smtClean="0"/>
              <a:t>Click to edit Master title style</a:t>
            </a:r>
            <a:endParaRPr lang="fi-FI"/>
          </a:p>
        </p:txBody>
      </p:sp>
      <p:sp>
        <p:nvSpPr>
          <p:cNvPr id="3" name="Text Placeholder 2"/>
          <p:cNvSpPr>
            <a:spLocks noGrp="1"/>
          </p:cNvSpPr>
          <p:nvPr>
            <p:ph type="body" sz="half" idx="1"/>
          </p:nvPr>
        </p:nvSpPr>
        <p:spPr>
          <a:xfrm>
            <a:off x="457200" y="1433513"/>
            <a:ext cx="3314700" cy="4732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quarter" idx="2"/>
          </p:nvPr>
        </p:nvSpPr>
        <p:spPr>
          <a:xfrm>
            <a:off x="3924300" y="1433513"/>
            <a:ext cx="3314700" cy="2289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Content Placeholder 4"/>
          <p:cNvSpPr>
            <a:spLocks noGrp="1"/>
          </p:cNvSpPr>
          <p:nvPr>
            <p:ph sz="quarter" idx="3"/>
          </p:nvPr>
        </p:nvSpPr>
        <p:spPr>
          <a:xfrm>
            <a:off x="3924300" y="3875088"/>
            <a:ext cx="3314700" cy="2290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6" name="Date Placeholder 5"/>
          <p:cNvSpPr>
            <a:spLocks noGrp="1"/>
          </p:cNvSpPr>
          <p:nvPr>
            <p:ph type="dt" sz="half" idx="10"/>
          </p:nvPr>
        </p:nvSpPr>
        <p:spPr>
          <a:xfrm>
            <a:off x="2603500" y="6543675"/>
            <a:ext cx="2565400" cy="228600"/>
          </a:xfrm>
          <a:prstGeom prst="rect">
            <a:avLst/>
          </a:prstGeom>
        </p:spPr>
        <p:txBody>
          <a:bodyPr/>
          <a:lstStyle>
            <a:lvl1pPr>
              <a:defRPr/>
            </a:lvl1pPr>
          </a:lstStyle>
          <a:p>
            <a:pPr>
              <a:defRPr/>
            </a:pPr>
            <a:fld id="{BB0C5C3E-4EF5-4890-B5D8-01D894B94650}" type="datetime1">
              <a:rPr lang="fi-FI" smtClean="0"/>
              <a:t>23.6.2016</a:t>
            </a:fld>
            <a:endParaRPr lang="fi-FI"/>
          </a:p>
        </p:txBody>
      </p:sp>
      <p:sp>
        <p:nvSpPr>
          <p:cNvPr id="7" name="Slide Number Placeholder 6"/>
          <p:cNvSpPr>
            <a:spLocks noGrp="1"/>
          </p:cNvSpPr>
          <p:nvPr>
            <p:ph type="sldNum" sz="quarter" idx="11"/>
          </p:nvPr>
        </p:nvSpPr>
        <p:spPr>
          <a:xfrm>
            <a:off x="5486400" y="6551613"/>
            <a:ext cx="2133600" cy="188912"/>
          </a:xfrm>
        </p:spPr>
        <p:txBody>
          <a:bodyPr/>
          <a:lstStyle>
            <a:lvl1pPr>
              <a:defRPr smtClean="0"/>
            </a:lvl1pPr>
          </a:lstStyle>
          <a:p>
            <a:pPr>
              <a:defRPr/>
            </a:pPr>
            <a:fld id="{D2296E17-3EE4-4DAF-B0D5-CECE46E6807E}" type="slidenum">
              <a:rPr lang="fi-FI"/>
              <a:pPr>
                <a:defRPr/>
              </a:pPr>
              <a:t>‹#›</a:t>
            </a:fld>
            <a:endParaRPr lang="fi-FI"/>
          </a:p>
        </p:txBody>
      </p:sp>
      <p:sp>
        <p:nvSpPr>
          <p:cNvPr id="8" name="Footer Placeholder 7"/>
          <p:cNvSpPr>
            <a:spLocks noGrp="1"/>
          </p:cNvSpPr>
          <p:nvPr>
            <p:ph type="ftr" sz="quarter" idx="12"/>
          </p:nvPr>
        </p:nvSpPr>
        <p:spPr>
          <a:xfrm>
            <a:off x="3841750" y="6540500"/>
            <a:ext cx="2895600" cy="169863"/>
          </a:xfrm>
        </p:spPr>
        <p:txBody>
          <a:bodyPr/>
          <a:lstStyle>
            <a:lvl1pPr>
              <a:defRPr/>
            </a:lvl1pPr>
          </a:lstStyle>
          <a:p>
            <a:endParaRPr lang="fi-FI" altLang="fi-FI"/>
          </a:p>
        </p:txBody>
      </p:sp>
    </p:spTree>
    <p:extLst>
      <p:ext uri="{BB962C8B-B14F-4D97-AF65-F5344CB8AC3E}">
        <p14:creationId xmlns:p14="http://schemas.microsoft.com/office/powerpoint/2010/main" val="959016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0"/>
            <a:ext cx="6781800" cy="1143000"/>
          </a:xfrm>
        </p:spPr>
        <p:txBody>
          <a:bodyPr/>
          <a:lstStyle/>
          <a:p>
            <a:r>
              <a:rPr lang="en-US" smtClean="0"/>
              <a:t>Click to edit Master title style</a:t>
            </a:r>
            <a:endParaRPr lang="fi-FI"/>
          </a:p>
        </p:txBody>
      </p:sp>
      <p:sp>
        <p:nvSpPr>
          <p:cNvPr id="3" name="Text Placeholder 2"/>
          <p:cNvSpPr>
            <a:spLocks noGrp="1"/>
          </p:cNvSpPr>
          <p:nvPr>
            <p:ph type="body" sz="half" idx="1"/>
          </p:nvPr>
        </p:nvSpPr>
        <p:spPr>
          <a:xfrm>
            <a:off x="457200" y="1433513"/>
            <a:ext cx="6781800" cy="2289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457200" y="3875088"/>
            <a:ext cx="6781800" cy="2290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Päiväyksen paikkamerkki 8"/>
          <p:cNvSpPr>
            <a:spLocks noGrp="1"/>
          </p:cNvSpPr>
          <p:nvPr>
            <p:ph type="dt" sz="half" idx="10"/>
          </p:nvPr>
        </p:nvSpPr>
        <p:spPr>
          <a:xfrm>
            <a:off x="2603500" y="6543675"/>
            <a:ext cx="2565400" cy="228600"/>
          </a:xfrm>
          <a:prstGeom prst="rect">
            <a:avLst/>
          </a:prstGeom>
        </p:spPr>
        <p:txBody>
          <a:bodyPr/>
          <a:lstStyle>
            <a:lvl1pPr>
              <a:defRPr/>
            </a:lvl1pPr>
          </a:lstStyle>
          <a:p>
            <a:pPr>
              <a:defRPr/>
            </a:pPr>
            <a:fld id="{C48B4AB0-1A5C-41A2-8336-AD198B527C0A}" type="datetime1">
              <a:rPr lang="fi-FI" smtClean="0"/>
              <a:t>23.6.2016</a:t>
            </a:fld>
            <a:endParaRPr lang="fi-FI"/>
          </a:p>
        </p:txBody>
      </p:sp>
      <p:sp>
        <p:nvSpPr>
          <p:cNvPr id="6" name="Dian numeron paikkamerkki 9"/>
          <p:cNvSpPr>
            <a:spLocks noGrp="1"/>
          </p:cNvSpPr>
          <p:nvPr>
            <p:ph type="sldNum" sz="quarter" idx="11"/>
          </p:nvPr>
        </p:nvSpPr>
        <p:spPr/>
        <p:txBody>
          <a:bodyPr/>
          <a:lstStyle>
            <a:lvl1pPr>
              <a:defRPr/>
            </a:lvl1pPr>
          </a:lstStyle>
          <a:p>
            <a:pPr>
              <a:defRPr/>
            </a:pPr>
            <a:fld id="{543F4D9D-0E61-4CE8-962E-41C4BB658F8E}" type="slidenum">
              <a:rPr lang="fi-FI"/>
              <a:pPr>
                <a:defRPr/>
              </a:pPr>
              <a:t>‹#›</a:t>
            </a:fld>
            <a:endParaRPr lang="fi-FI"/>
          </a:p>
        </p:txBody>
      </p:sp>
      <p:sp>
        <p:nvSpPr>
          <p:cNvPr id="7" name="Alatunnisteen paikkamerkki 10"/>
          <p:cNvSpPr>
            <a:spLocks noGrp="1"/>
          </p:cNvSpPr>
          <p:nvPr>
            <p:ph type="ftr" sz="quarter" idx="12"/>
          </p:nvPr>
        </p:nvSpPr>
        <p:spPr/>
        <p:txBody>
          <a:bodyPr/>
          <a:lstStyle>
            <a:lvl1pPr>
              <a:defRPr/>
            </a:lvl1pPr>
          </a:lstStyle>
          <a:p>
            <a:pPr>
              <a:defRPr/>
            </a:pPr>
            <a:endParaRPr lang="fi-FI"/>
          </a:p>
        </p:txBody>
      </p:sp>
    </p:spTree>
    <p:extLst>
      <p:ext uri="{BB962C8B-B14F-4D97-AF65-F5344CB8AC3E}">
        <p14:creationId xmlns:p14="http://schemas.microsoft.com/office/powerpoint/2010/main" val="1372808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5" name="Footer Placeholder 4"/>
          <p:cNvSpPr>
            <a:spLocks noGrp="1"/>
          </p:cNvSpPr>
          <p:nvPr>
            <p:ph type="ftr" sz="quarter" idx="11"/>
          </p:nvPr>
        </p:nvSpPr>
        <p:spPr>
          <a:xfrm>
            <a:off x="1201273" y="6492899"/>
            <a:ext cx="1799091" cy="365125"/>
          </a:xfrm>
        </p:spPr>
        <p:txBody>
          <a:bodyPr/>
          <a:lstStyle/>
          <a:p>
            <a:endParaRPr lang="fi-FI" dirty="0">
              <a:solidFill>
                <a:prstClr val="black"/>
              </a:solidFill>
            </a:endParaRPr>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solidFill>
                  <a:srgbClr val="C60C30"/>
                </a:solidFill>
              </a:rPr>
              <a:pPr/>
              <a:t>‹#›</a:t>
            </a:fld>
            <a:endParaRPr lang="fi-FI">
              <a:solidFill>
                <a:srgbClr val="C60C30"/>
              </a:solidFill>
            </a:endParaRPr>
          </a:p>
        </p:txBody>
      </p:sp>
      <p:pic>
        <p:nvPicPr>
          <p:cNvPr id="8" name="Picture 72" descr="ministeriö"/>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11536" y="6197024"/>
            <a:ext cx="1462880"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7" name="Kuva 6" descr="Hometalkoot_SLOGAN_L#18DB0D.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5536" y="188640"/>
            <a:ext cx="8344967" cy="1872208"/>
          </a:xfrm>
          <a:prstGeom prst="rect">
            <a:avLst/>
          </a:prstGeom>
        </p:spPr>
      </p:pic>
    </p:spTree>
    <p:extLst>
      <p:ext uri="{BB962C8B-B14F-4D97-AF65-F5344CB8AC3E}">
        <p14:creationId xmlns:p14="http://schemas.microsoft.com/office/powerpoint/2010/main" val="3340521320"/>
      </p:ext>
    </p:extLst>
  </p:cSld>
  <p:clrMapOvr>
    <a:masterClrMapping/>
  </p:clrMapOvr>
  <p:transition spd="med">
    <p:wip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lvl1pPr>
              <a:defRPr sz="2000"/>
            </a:lvl1pPr>
            <a:lvl2pPr>
              <a:defRPr sz="1800"/>
            </a:lvl2pPr>
            <a:lvl3pPr>
              <a:defRPr sz="16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10"/>
          </p:nvPr>
        </p:nvSpPr>
        <p:spPr/>
        <p:txBody>
          <a:bodyPr/>
          <a:lstStyle/>
          <a:p>
            <a:endParaRPr lang="fi-FI">
              <a:solidFill>
                <a:prstClr val="black"/>
              </a:solidFill>
            </a:endParaRPr>
          </a:p>
        </p:txBody>
      </p:sp>
      <p:sp>
        <p:nvSpPr>
          <p:cNvPr id="5" name="Footer Placeholder 4"/>
          <p:cNvSpPr>
            <a:spLocks noGrp="1"/>
          </p:cNvSpPr>
          <p:nvPr>
            <p:ph type="ftr" sz="quarter" idx="11"/>
          </p:nvPr>
        </p:nvSpPr>
        <p:spPr/>
        <p:txBody>
          <a:bodyPr/>
          <a:lstStyle/>
          <a:p>
            <a:endParaRPr lang="fi-FI">
              <a:solidFill>
                <a:prstClr val="black"/>
              </a:solidFill>
            </a:endParaRPr>
          </a:p>
        </p:txBody>
      </p:sp>
      <p:sp>
        <p:nvSpPr>
          <p:cNvPr id="6" name="Slide Number Placeholder 5"/>
          <p:cNvSpPr>
            <a:spLocks noGrp="1"/>
          </p:cNvSpPr>
          <p:nvPr>
            <p:ph type="sldNum" sz="quarter" idx="12"/>
          </p:nvPr>
        </p:nvSpPr>
        <p:spPr/>
        <p:txBody>
          <a:bodyPr/>
          <a:lstStyle/>
          <a:p>
            <a:fld id="{49246692-9764-4796-AF2E-897E79EBAFA7}" type="slidenum">
              <a:rPr lang="fi-FI" smtClean="0">
                <a:solidFill>
                  <a:srgbClr val="C60C30"/>
                </a:solidFill>
              </a:rPr>
              <a:pPr/>
              <a:t>‹#›</a:t>
            </a:fld>
            <a:endParaRPr lang="fi-FI">
              <a:solidFill>
                <a:srgbClr val="C60C30"/>
              </a:solidFill>
            </a:endParaRPr>
          </a:p>
        </p:txBody>
      </p:sp>
    </p:spTree>
    <p:extLst>
      <p:ext uri="{BB962C8B-B14F-4D97-AF65-F5344CB8AC3E}">
        <p14:creationId xmlns:p14="http://schemas.microsoft.com/office/powerpoint/2010/main" val="3650527053"/>
      </p:ext>
    </p:extLst>
  </p:cSld>
  <p:clrMapOvr>
    <a:masterClrMapping/>
  </p:clrMapOvr>
  <p:transition spd="med">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Swedis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4" name="Date Placeholder 3"/>
          <p:cNvSpPr>
            <a:spLocks noGrp="1"/>
          </p:cNvSpPr>
          <p:nvPr>
            <p:ph type="dt" sz="half" idx="10"/>
          </p:nvPr>
        </p:nvSpPr>
        <p:spPr>
          <a:xfrm>
            <a:off x="395288" y="6492899"/>
            <a:ext cx="802500" cy="365125"/>
          </a:xfrm>
        </p:spPr>
        <p:txBody>
          <a:bodyPr/>
          <a:lstStyle/>
          <a:p>
            <a:endParaRPr lang="fi-FI">
              <a:solidFill>
                <a:prstClr val="black"/>
              </a:solidFill>
            </a:endParaRPr>
          </a:p>
        </p:txBody>
      </p:sp>
      <p:sp>
        <p:nvSpPr>
          <p:cNvPr id="5" name="Footer Placeholder 4"/>
          <p:cNvSpPr>
            <a:spLocks noGrp="1"/>
          </p:cNvSpPr>
          <p:nvPr>
            <p:ph type="ftr" sz="quarter" idx="11"/>
          </p:nvPr>
        </p:nvSpPr>
        <p:spPr>
          <a:xfrm>
            <a:off x="1201273" y="6492899"/>
            <a:ext cx="1799091" cy="365125"/>
          </a:xfrm>
        </p:spPr>
        <p:txBody>
          <a:bodyPr/>
          <a:lstStyle/>
          <a:p>
            <a:endParaRPr lang="fi-FI" dirty="0">
              <a:solidFill>
                <a:prstClr val="black"/>
              </a:solidFill>
            </a:endParaRPr>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solidFill>
                  <a:srgbClr val="C60C30"/>
                </a:solidFill>
              </a:rPr>
              <a:pPr/>
              <a:t>‹#›</a:t>
            </a:fld>
            <a:endParaRPr lang="fi-FI">
              <a:solidFill>
                <a:srgbClr val="C60C30"/>
              </a:solidFill>
            </a:endParaRPr>
          </a:p>
        </p:txBody>
      </p:sp>
      <p:pic>
        <p:nvPicPr>
          <p:cNvPr id="8" name="Picture 72" descr="ministeriö"/>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7158" y="6197024"/>
            <a:ext cx="1571636"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17" name="Picture 16" descr="hometalkoot_su+ru.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66483" y="571480"/>
            <a:ext cx="3343967" cy="1316739"/>
          </a:xfrm>
          <a:prstGeom prst="rect">
            <a:avLst/>
          </a:prstGeom>
        </p:spPr>
      </p:pic>
      <p:pic>
        <p:nvPicPr>
          <p:cNvPr id="16" name="Picture 3" descr="Z:\YMP (Ympäristöministeriö)\ymp014\man4.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5957" y="928670"/>
            <a:ext cx="1238933" cy="1285884"/>
          </a:xfrm>
          <a:prstGeom prst="rect">
            <a:avLst/>
          </a:prstGeom>
          <a:noFill/>
        </p:spPr>
      </p:pic>
      <p:pic>
        <p:nvPicPr>
          <p:cNvPr id="18" name="Picture 4" descr="Z:\YMP (Ympäristöministeriö)\ymp014\man5.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054127" y="919572"/>
            <a:ext cx="874667" cy="1294981"/>
          </a:xfrm>
          <a:prstGeom prst="rect">
            <a:avLst/>
          </a:prstGeom>
          <a:noFill/>
        </p:spPr>
      </p:pic>
      <p:pic>
        <p:nvPicPr>
          <p:cNvPr id="19" name="Picture 6" descr="Z:\YMP (Ympäristöministeriö)\ymp014\man1.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823467" y="868380"/>
            <a:ext cx="517989" cy="1308603"/>
          </a:xfrm>
          <a:prstGeom prst="rect">
            <a:avLst/>
          </a:prstGeom>
          <a:noFill/>
        </p:spPr>
      </p:pic>
      <p:pic>
        <p:nvPicPr>
          <p:cNvPr id="20" name="Picture 7" descr="Z:\YMP (Ympäristöministeriö)\ymp014\man2.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748524" y="885367"/>
            <a:ext cx="499814" cy="1320720"/>
          </a:xfrm>
          <a:prstGeom prst="rect">
            <a:avLst/>
          </a:prstGeom>
          <a:noFill/>
        </p:spPr>
      </p:pic>
      <p:pic>
        <p:nvPicPr>
          <p:cNvPr id="21" name="Picture 8" descr="Z:\YMP (Ympäristöministeriö)\ymp014\man3.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8242820" y="890258"/>
            <a:ext cx="901180" cy="1290428"/>
          </a:xfrm>
          <a:prstGeom prst="rect">
            <a:avLst/>
          </a:prstGeom>
          <a:noFill/>
        </p:spPr>
      </p:pic>
      <p:pic>
        <p:nvPicPr>
          <p:cNvPr id="22" name="Picture 2" descr="Z:\YMP (Ympäristöministeriö)\ymp014\hahmot\hahmot\ruutuka¦êytto¦êo¦ên\arkkitehti_musta.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7361150" y="928670"/>
            <a:ext cx="337496" cy="1302818"/>
          </a:xfrm>
          <a:prstGeom prst="rect">
            <a:avLst/>
          </a:prstGeom>
          <a:noFill/>
        </p:spPr>
      </p:pic>
      <p:pic>
        <p:nvPicPr>
          <p:cNvPr id="23" name="Picture 3" descr="Z:\YMP (Ympäristöministeriö)\ymp014\hahmot\hahmot\ruutuka¦êytto¦êo¦ên\rakennusmies_musta.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2362072" y="781436"/>
            <a:ext cx="852606" cy="1393434"/>
          </a:xfrm>
          <a:prstGeom prst="rect">
            <a:avLst/>
          </a:prstGeom>
          <a:noFill/>
        </p:spPr>
      </p:pic>
      <p:pic>
        <p:nvPicPr>
          <p:cNvPr id="24" name="Picture 7" descr="Z:\YMP (Ympäristöministeriö)\ymp014\hahmot\hahmot\ruutuka¦êytto¦êo¦ên\siivooja_musta.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892525" y="989884"/>
            <a:ext cx="679211" cy="1271576"/>
          </a:xfrm>
          <a:prstGeom prst="rect">
            <a:avLst/>
          </a:prstGeom>
          <a:noFill/>
        </p:spPr>
      </p:pic>
    </p:spTree>
    <p:extLst>
      <p:ext uri="{BB962C8B-B14F-4D97-AF65-F5344CB8AC3E}">
        <p14:creationId xmlns:p14="http://schemas.microsoft.com/office/powerpoint/2010/main" val="3165119231"/>
      </p:ext>
    </p:extLst>
  </p:cSld>
  <p:clrMapOvr>
    <a:masterClrMapping/>
  </p:clrMapOvr>
  <p:transition spd="med">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English)">
    <p:spTree>
      <p:nvGrpSpPr>
        <p:cNvPr id="1" name=""/>
        <p:cNvGrpSpPr/>
        <p:nvPr/>
      </p:nvGrpSpPr>
      <p:grpSpPr>
        <a:xfrm>
          <a:off x="0" y="0"/>
          <a:ext cx="0" cy="0"/>
          <a:chOff x="0" y="0"/>
          <a:chExt cx="0" cy="0"/>
        </a:xfrm>
      </p:grpSpPr>
      <p:pic>
        <p:nvPicPr>
          <p:cNvPr id="29" name="Picture 28" descr="Picture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1966" y="554854"/>
            <a:ext cx="3369707" cy="1285884"/>
          </a:xfrm>
          <a:prstGeom prst="rect">
            <a:avLst/>
          </a:prstGeom>
        </p:spPr>
      </p:pic>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4" name="Date Placeholder 3"/>
          <p:cNvSpPr>
            <a:spLocks noGrp="1"/>
          </p:cNvSpPr>
          <p:nvPr>
            <p:ph type="dt" sz="half" idx="10"/>
          </p:nvPr>
        </p:nvSpPr>
        <p:spPr>
          <a:xfrm>
            <a:off x="395288" y="6492899"/>
            <a:ext cx="802500" cy="365125"/>
          </a:xfrm>
        </p:spPr>
        <p:txBody>
          <a:bodyPr/>
          <a:lstStyle/>
          <a:p>
            <a:endParaRPr lang="fi-FI">
              <a:solidFill>
                <a:prstClr val="black"/>
              </a:solidFill>
            </a:endParaRPr>
          </a:p>
        </p:txBody>
      </p:sp>
      <p:sp>
        <p:nvSpPr>
          <p:cNvPr id="5" name="Footer Placeholder 4"/>
          <p:cNvSpPr>
            <a:spLocks noGrp="1"/>
          </p:cNvSpPr>
          <p:nvPr>
            <p:ph type="ftr" sz="quarter" idx="11"/>
          </p:nvPr>
        </p:nvSpPr>
        <p:spPr>
          <a:xfrm>
            <a:off x="1201273" y="6492899"/>
            <a:ext cx="1799091" cy="365125"/>
          </a:xfrm>
        </p:spPr>
        <p:txBody>
          <a:bodyPr/>
          <a:lstStyle/>
          <a:p>
            <a:endParaRPr lang="fi-FI" dirty="0">
              <a:solidFill>
                <a:prstClr val="black"/>
              </a:solidFill>
            </a:endParaRPr>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solidFill>
                  <a:srgbClr val="C60C30"/>
                </a:solidFill>
              </a:rPr>
              <a:pPr/>
              <a:t>‹#›</a:t>
            </a:fld>
            <a:endParaRPr lang="fi-FI">
              <a:solidFill>
                <a:srgbClr val="C60C30"/>
              </a:solidFill>
            </a:endParaRPr>
          </a:p>
        </p:txBody>
      </p:sp>
      <p:pic>
        <p:nvPicPr>
          <p:cNvPr id="8" name="Picture 72" descr="ministeriö"/>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7158" y="6197024"/>
            <a:ext cx="1571636"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19" name="Picture 3" descr="Z:\YMP (Ympäristöministeriö)\ymp014\man4.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5957" y="928670"/>
            <a:ext cx="1238933" cy="1285884"/>
          </a:xfrm>
          <a:prstGeom prst="rect">
            <a:avLst/>
          </a:prstGeom>
          <a:noFill/>
        </p:spPr>
      </p:pic>
      <p:pic>
        <p:nvPicPr>
          <p:cNvPr id="20" name="Picture 4" descr="Z:\YMP (Ympäristöministeriö)\ymp014\man5.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054127" y="919572"/>
            <a:ext cx="874667" cy="1294981"/>
          </a:xfrm>
          <a:prstGeom prst="rect">
            <a:avLst/>
          </a:prstGeom>
          <a:noFill/>
        </p:spPr>
      </p:pic>
      <p:pic>
        <p:nvPicPr>
          <p:cNvPr id="21" name="Picture 6" descr="Z:\YMP (Ympäristöministeriö)\ymp014\man1.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823467" y="868380"/>
            <a:ext cx="517989" cy="1308603"/>
          </a:xfrm>
          <a:prstGeom prst="rect">
            <a:avLst/>
          </a:prstGeom>
          <a:noFill/>
        </p:spPr>
      </p:pic>
      <p:pic>
        <p:nvPicPr>
          <p:cNvPr id="22" name="Picture 7" descr="Z:\YMP (Ympäristöministeriö)\ymp014\man2.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748524" y="885367"/>
            <a:ext cx="499814" cy="1320720"/>
          </a:xfrm>
          <a:prstGeom prst="rect">
            <a:avLst/>
          </a:prstGeom>
          <a:noFill/>
        </p:spPr>
      </p:pic>
      <p:pic>
        <p:nvPicPr>
          <p:cNvPr id="23" name="Picture 8" descr="Z:\YMP (Ympäristöministeriö)\ymp014\man3.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8242820" y="890258"/>
            <a:ext cx="901180" cy="1290428"/>
          </a:xfrm>
          <a:prstGeom prst="rect">
            <a:avLst/>
          </a:prstGeom>
          <a:noFill/>
        </p:spPr>
      </p:pic>
      <p:pic>
        <p:nvPicPr>
          <p:cNvPr id="24" name="Picture 2" descr="Z:\YMP (Ympäristöministeriö)\ymp014\hahmot\hahmot\ruutuka¦êytto¦êo¦ên\arkkitehti_musta.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7361150" y="928670"/>
            <a:ext cx="337496" cy="1302818"/>
          </a:xfrm>
          <a:prstGeom prst="rect">
            <a:avLst/>
          </a:prstGeom>
          <a:noFill/>
        </p:spPr>
      </p:pic>
      <p:pic>
        <p:nvPicPr>
          <p:cNvPr id="25" name="Picture 3" descr="Z:\YMP (Ympäristöministeriö)\ymp014\hahmot\hahmot\ruutuka¦êytto¦êo¦ên\rakennusmies_musta.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2362072" y="781436"/>
            <a:ext cx="852606" cy="1393434"/>
          </a:xfrm>
          <a:prstGeom prst="rect">
            <a:avLst/>
          </a:prstGeom>
          <a:noFill/>
        </p:spPr>
      </p:pic>
      <p:pic>
        <p:nvPicPr>
          <p:cNvPr id="26" name="Picture 7" descr="Z:\YMP (Ympäristöministeriö)\ymp014\hahmot\hahmot\ruutuka¦êytto¦êo¦ên\siivooja_musta.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892525" y="989884"/>
            <a:ext cx="679211" cy="1271576"/>
          </a:xfrm>
          <a:prstGeom prst="rect">
            <a:avLst/>
          </a:prstGeom>
          <a:noFill/>
        </p:spPr>
      </p:pic>
    </p:spTree>
    <p:extLst>
      <p:ext uri="{BB962C8B-B14F-4D97-AF65-F5344CB8AC3E}">
        <p14:creationId xmlns:p14="http://schemas.microsoft.com/office/powerpoint/2010/main" val="1516342455"/>
      </p:ext>
    </p:extLst>
  </p:cSld>
  <p:clrMapOvr>
    <a:masterClrMapping/>
  </p:clrMapOvr>
  <p:transition spd="med">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lvl1pPr>
              <a:defRPr sz="2000"/>
            </a:lvl1pPr>
            <a:lvl2pPr>
              <a:defRPr sz="1800"/>
            </a:lvl2pPr>
            <a:lvl3pPr>
              <a:defRPr sz="16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10"/>
          </p:nvPr>
        </p:nvSpPr>
        <p:spPr/>
        <p:txBody>
          <a:bodyPr/>
          <a:lstStyle/>
          <a:p>
            <a:fld id="{AF6EDD0F-C2FE-4DEF-8EC8-555006CB9960}" type="datetime1">
              <a:rPr lang="fi-FI" smtClean="0"/>
              <a:t>23.6.2016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27088" y="1628775"/>
            <a:ext cx="3668712" cy="439261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Content Placeholder 3"/>
          <p:cNvSpPr>
            <a:spLocks noGrp="1"/>
          </p:cNvSpPr>
          <p:nvPr>
            <p:ph sz="half" idx="2"/>
          </p:nvPr>
        </p:nvSpPr>
        <p:spPr>
          <a:xfrm>
            <a:off x="4648200" y="1628775"/>
            <a:ext cx="3668713" cy="439261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endParaRPr lang="fi-FI">
              <a:solidFill>
                <a:prstClr val="black"/>
              </a:solidFill>
            </a:endParaRPr>
          </a:p>
        </p:txBody>
      </p:sp>
      <p:sp>
        <p:nvSpPr>
          <p:cNvPr id="6" name="Footer Placeholder 5"/>
          <p:cNvSpPr>
            <a:spLocks noGrp="1"/>
          </p:cNvSpPr>
          <p:nvPr>
            <p:ph type="ftr" sz="quarter" idx="11"/>
          </p:nvPr>
        </p:nvSpPr>
        <p:spPr/>
        <p:txBody>
          <a:bodyPr/>
          <a:lstStyle/>
          <a:p>
            <a:endParaRPr lang="fi-FI">
              <a:solidFill>
                <a:prstClr val="black"/>
              </a:solidFill>
            </a:endParaRPr>
          </a:p>
        </p:txBody>
      </p:sp>
      <p:sp>
        <p:nvSpPr>
          <p:cNvPr id="7" name="Slide Number Placeholder 6"/>
          <p:cNvSpPr>
            <a:spLocks noGrp="1"/>
          </p:cNvSpPr>
          <p:nvPr>
            <p:ph type="sldNum" sz="quarter" idx="12"/>
          </p:nvPr>
        </p:nvSpPr>
        <p:spPr/>
        <p:txBody>
          <a:bodyPr/>
          <a:lstStyle/>
          <a:p>
            <a:fld id="{49246692-9764-4796-AF2E-897E79EBAFA7}" type="slidenum">
              <a:rPr lang="fi-FI" smtClean="0">
                <a:solidFill>
                  <a:srgbClr val="C60C30"/>
                </a:solidFill>
              </a:rPr>
              <a:pPr/>
              <a:t>‹#›</a:t>
            </a:fld>
            <a:endParaRPr lang="fi-FI">
              <a:solidFill>
                <a:srgbClr val="C60C30"/>
              </a:solidFill>
            </a:endParaRPr>
          </a:p>
        </p:txBody>
      </p:sp>
    </p:spTree>
    <p:extLst>
      <p:ext uri="{BB962C8B-B14F-4D97-AF65-F5344CB8AC3E}">
        <p14:creationId xmlns:p14="http://schemas.microsoft.com/office/powerpoint/2010/main" val="571680274"/>
      </p:ext>
    </p:extLst>
  </p:cSld>
  <p:clrMapOvr>
    <a:masterClrMapping/>
  </p:clrMapOvr>
  <p:transition spd="med">
    <p:wip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27088" y="1628774"/>
            <a:ext cx="3668712" cy="439261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endParaRPr lang="fi-FI">
              <a:solidFill>
                <a:prstClr val="black"/>
              </a:solidFill>
            </a:endParaRPr>
          </a:p>
        </p:txBody>
      </p:sp>
      <p:sp>
        <p:nvSpPr>
          <p:cNvPr id="6" name="Footer Placeholder 5"/>
          <p:cNvSpPr>
            <a:spLocks noGrp="1"/>
          </p:cNvSpPr>
          <p:nvPr>
            <p:ph type="ftr" sz="quarter" idx="11"/>
          </p:nvPr>
        </p:nvSpPr>
        <p:spPr/>
        <p:txBody>
          <a:bodyPr/>
          <a:lstStyle/>
          <a:p>
            <a:endParaRPr lang="fi-FI">
              <a:solidFill>
                <a:prstClr val="black"/>
              </a:solidFill>
            </a:endParaRPr>
          </a:p>
        </p:txBody>
      </p:sp>
      <p:sp>
        <p:nvSpPr>
          <p:cNvPr id="7" name="Slide Number Placeholder 6"/>
          <p:cNvSpPr>
            <a:spLocks noGrp="1"/>
          </p:cNvSpPr>
          <p:nvPr>
            <p:ph type="sldNum" sz="quarter" idx="12"/>
          </p:nvPr>
        </p:nvSpPr>
        <p:spPr/>
        <p:txBody>
          <a:bodyPr/>
          <a:lstStyle/>
          <a:p>
            <a:fld id="{49246692-9764-4796-AF2E-897E79EBAFA7}" type="slidenum">
              <a:rPr lang="fi-FI" smtClean="0">
                <a:solidFill>
                  <a:srgbClr val="C60C30"/>
                </a:solidFill>
              </a:rPr>
              <a:pPr/>
              <a:t>‹#›</a:t>
            </a:fld>
            <a:endParaRPr lang="fi-FI">
              <a:solidFill>
                <a:srgbClr val="C60C30"/>
              </a:solidFill>
            </a:endParaRPr>
          </a:p>
        </p:txBody>
      </p:sp>
      <p:sp>
        <p:nvSpPr>
          <p:cNvPr id="9" name="Picture Placeholder 8"/>
          <p:cNvSpPr>
            <a:spLocks noGrp="1"/>
          </p:cNvSpPr>
          <p:nvPr>
            <p:ph type="pic" sz="quarter" idx="13"/>
          </p:nvPr>
        </p:nvSpPr>
        <p:spPr>
          <a:xfrm>
            <a:off x="4643438" y="1628775"/>
            <a:ext cx="3673475" cy="4392613"/>
          </a:xfrm>
          <a:solidFill>
            <a:schemeClr val="accent4">
              <a:lumMod val="20000"/>
              <a:lumOff val="80000"/>
            </a:schemeClr>
          </a:solidFill>
        </p:spPr>
        <p:txBody>
          <a:bodyPr/>
          <a:lstStyle/>
          <a:p>
            <a:r>
              <a:rPr lang="en-US" smtClean="0"/>
              <a:t>Click icon to add picture</a:t>
            </a:r>
            <a:endParaRPr lang="fi-FI" dirty="0"/>
          </a:p>
        </p:txBody>
      </p:sp>
    </p:spTree>
    <p:extLst>
      <p:ext uri="{BB962C8B-B14F-4D97-AF65-F5344CB8AC3E}">
        <p14:creationId xmlns:p14="http://schemas.microsoft.com/office/powerpoint/2010/main" val="3308180586"/>
      </p:ext>
    </p:extLst>
  </p:cSld>
  <p:clrMapOvr>
    <a:masterClrMapping/>
  </p:clrMapOvr>
  <p:transition spd="med">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4648201" y="1628775"/>
            <a:ext cx="3668712" cy="439261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endParaRPr lang="fi-FI">
              <a:solidFill>
                <a:prstClr val="black"/>
              </a:solidFill>
            </a:endParaRPr>
          </a:p>
        </p:txBody>
      </p:sp>
      <p:sp>
        <p:nvSpPr>
          <p:cNvPr id="6" name="Footer Placeholder 5"/>
          <p:cNvSpPr>
            <a:spLocks noGrp="1"/>
          </p:cNvSpPr>
          <p:nvPr>
            <p:ph type="ftr" sz="quarter" idx="11"/>
          </p:nvPr>
        </p:nvSpPr>
        <p:spPr/>
        <p:txBody>
          <a:bodyPr/>
          <a:lstStyle/>
          <a:p>
            <a:endParaRPr lang="fi-FI">
              <a:solidFill>
                <a:prstClr val="black"/>
              </a:solidFill>
            </a:endParaRPr>
          </a:p>
        </p:txBody>
      </p:sp>
      <p:sp>
        <p:nvSpPr>
          <p:cNvPr id="7" name="Slide Number Placeholder 6"/>
          <p:cNvSpPr>
            <a:spLocks noGrp="1"/>
          </p:cNvSpPr>
          <p:nvPr>
            <p:ph type="sldNum" sz="quarter" idx="12"/>
          </p:nvPr>
        </p:nvSpPr>
        <p:spPr/>
        <p:txBody>
          <a:bodyPr/>
          <a:lstStyle/>
          <a:p>
            <a:fld id="{49246692-9764-4796-AF2E-897E79EBAFA7}" type="slidenum">
              <a:rPr lang="fi-FI" smtClean="0">
                <a:solidFill>
                  <a:srgbClr val="C60C30"/>
                </a:solidFill>
              </a:rPr>
              <a:pPr/>
              <a:t>‹#›</a:t>
            </a:fld>
            <a:endParaRPr lang="fi-FI">
              <a:solidFill>
                <a:srgbClr val="C60C30"/>
              </a:solidFill>
            </a:endParaRPr>
          </a:p>
        </p:txBody>
      </p:sp>
      <p:sp>
        <p:nvSpPr>
          <p:cNvPr id="9" name="Picture Placeholder 8"/>
          <p:cNvSpPr>
            <a:spLocks noGrp="1"/>
          </p:cNvSpPr>
          <p:nvPr>
            <p:ph type="pic" sz="quarter" idx="13"/>
          </p:nvPr>
        </p:nvSpPr>
        <p:spPr>
          <a:xfrm>
            <a:off x="827088" y="1628775"/>
            <a:ext cx="3673475" cy="4392613"/>
          </a:xfrm>
          <a:solidFill>
            <a:schemeClr val="accent4">
              <a:lumMod val="20000"/>
              <a:lumOff val="80000"/>
            </a:schemeClr>
          </a:solidFill>
        </p:spPr>
        <p:txBody>
          <a:bodyPr/>
          <a:lstStyle/>
          <a:p>
            <a:r>
              <a:rPr lang="en-US" smtClean="0"/>
              <a:t>Click icon to add picture</a:t>
            </a:r>
            <a:endParaRPr lang="fi-FI"/>
          </a:p>
        </p:txBody>
      </p:sp>
    </p:spTree>
    <p:extLst>
      <p:ext uri="{BB962C8B-B14F-4D97-AF65-F5344CB8AC3E}">
        <p14:creationId xmlns:p14="http://schemas.microsoft.com/office/powerpoint/2010/main" val="1903834139"/>
      </p:ext>
    </p:extLst>
  </p:cSld>
  <p:clrMapOvr>
    <a:masterClrMapping/>
  </p:clrMapOvr>
  <p:transition spd="med">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i-FI"/>
          </a:p>
        </p:txBody>
      </p:sp>
      <p:sp>
        <p:nvSpPr>
          <p:cNvPr id="3" name="Text Placeholder 2"/>
          <p:cNvSpPr>
            <a:spLocks noGrp="1"/>
          </p:cNvSpPr>
          <p:nvPr>
            <p:ph type="body" idx="1"/>
          </p:nvPr>
        </p:nvSpPr>
        <p:spPr>
          <a:xfrm>
            <a:off x="822959" y="1628775"/>
            <a:ext cx="367442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088" y="2285993"/>
            <a:ext cx="3670300" cy="373539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Text Placeholder 4"/>
          <p:cNvSpPr>
            <a:spLocks noGrp="1"/>
          </p:cNvSpPr>
          <p:nvPr>
            <p:ph type="body" sz="quarter" idx="3"/>
          </p:nvPr>
        </p:nvSpPr>
        <p:spPr>
          <a:xfrm>
            <a:off x="4645025" y="1628775"/>
            <a:ext cx="367188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85993"/>
            <a:ext cx="3671888" cy="373539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7" name="Date Placeholder 6"/>
          <p:cNvSpPr>
            <a:spLocks noGrp="1"/>
          </p:cNvSpPr>
          <p:nvPr>
            <p:ph type="dt" sz="half" idx="10"/>
          </p:nvPr>
        </p:nvSpPr>
        <p:spPr/>
        <p:txBody>
          <a:bodyPr/>
          <a:lstStyle/>
          <a:p>
            <a:endParaRPr lang="fi-FI">
              <a:solidFill>
                <a:prstClr val="black"/>
              </a:solidFill>
            </a:endParaRPr>
          </a:p>
        </p:txBody>
      </p:sp>
      <p:sp>
        <p:nvSpPr>
          <p:cNvPr id="8" name="Footer Placeholder 7"/>
          <p:cNvSpPr>
            <a:spLocks noGrp="1"/>
          </p:cNvSpPr>
          <p:nvPr>
            <p:ph type="ftr" sz="quarter" idx="11"/>
          </p:nvPr>
        </p:nvSpPr>
        <p:spPr/>
        <p:txBody>
          <a:bodyPr/>
          <a:lstStyle/>
          <a:p>
            <a:endParaRPr lang="fi-FI">
              <a:solidFill>
                <a:prstClr val="black"/>
              </a:solidFill>
            </a:endParaRPr>
          </a:p>
        </p:txBody>
      </p:sp>
      <p:sp>
        <p:nvSpPr>
          <p:cNvPr id="9" name="Slide Number Placeholder 8"/>
          <p:cNvSpPr>
            <a:spLocks noGrp="1"/>
          </p:cNvSpPr>
          <p:nvPr>
            <p:ph type="sldNum" sz="quarter" idx="12"/>
          </p:nvPr>
        </p:nvSpPr>
        <p:spPr/>
        <p:txBody>
          <a:bodyPr/>
          <a:lstStyle/>
          <a:p>
            <a:fld id="{49246692-9764-4796-AF2E-897E79EBAFA7}" type="slidenum">
              <a:rPr lang="fi-FI" smtClean="0">
                <a:solidFill>
                  <a:srgbClr val="C60C30"/>
                </a:solidFill>
              </a:rPr>
              <a:pPr/>
              <a:t>‹#›</a:t>
            </a:fld>
            <a:endParaRPr lang="fi-FI">
              <a:solidFill>
                <a:srgbClr val="C60C30"/>
              </a:solidFill>
            </a:endParaRPr>
          </a:p>
        </p:txBody>
      </p:sp>
    </p:spTree>
    <p:extLst>
      <p:ext uri="{BB962C8B-B14F-4D97-AF65-F5344CB8AC3E}">
        <p14:creationId xmlns:p14="http://schemas.microsoft.com/office/powerpoint/2010/main" val="2550638397"/>
      </p:ext>
    </p:extLst>
  </p:cSld>
  <p:clrMapOvr>
    <a:masterClrMapping/>
  </p:clrMapOvr>
  <p:transition spd="med">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endParaRPr lang="fi-FI">
              <a:solidFill>
                <a:prstClr val="black"/>
              </a:solidFill>
            </a:endParaRPr>
          </a:p>
        </p:txBody>
      </p:sp>
      <p:sp>
        <p:nvSpPr>
          <p:cNvPr id="4" name="Footer Placeholder 3"/>
          <p:cNvSpPr>
            <a:spLocks noGrp="1"/>
          </p:cNvSpPr>
          <p:nvPr>
            <p:ph type="ftr" sz="quarter" idx="11"/>
          </p:nvPr>
        </p:nvSpPr>
        <p:spPr/>
        <p:txBody>
          <a:bodyPr/>
          <a:lstStyle/>
          <a:p>
            <a:endParaRPr lang="fi-FI">
              <a:solidFill>
                <a:prstClr val="black"/>
              </a:solidFill>
            </a:endParaRPr>
          </a:p>
        </p:txBody>
      </p:sp>
      <p:sp>
        <p:nvSpPr>
          <p:cNvPr id="5" name="Slide Number Placeholder 4"/>
          <p:cNvSpPr>
            <a:spLocks noGrp="1"/>
          </p:cNvSpPr>
          <p:nvPr>
            <p:ph type="sldNum" sz="quarter" idx="12"/>
          </p:nvPr>
        </p:nvSpPr>
        <p:spPr/>
        <p:txBody>
          <a:bodyPr/>
          <a:lstStyle/>
          <a:p>
            <a:fld id="{49246692-9764-4796-AF2E-897E79EBAFA7}" type="slidenum">
              <a:rPr lang="fi-FI" smtClean="0">
                <a:solidFill>
                  <a:srgbClr val="C60C30"/>
                </a:solidFill>
              </a:rPr>
              <a:pPr/>
              <a:t>‹#›</a:t>
            </a:fld>
            <a:endParaRPr lang="fi-FI">
              <a:solidFill>
                <a:srgbClr val="C60C30"/>
              </a:solidFill>
            </a:endParaRPr>
          </a:p>
        </p:txBody>
      </p:sp>
    </p:spTree>
    <p:extLst>
      <p:ext uri="{BB962C8B-B14F-4D97-AF65-F5344CB8AC3E}">
        <p14:creationId xmlns:p14="http://schemas.microsoft.com/office/powerpoint/2010/main" val="6958952"/>
      </p:ext>
    </p:extLst>
  </p:cSld>
  <p:clrMapOvr>
    <a:masterClrMapping/>
  </p:clrMapOvr>
  <p:transition spd="med">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ith 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endParaRPr lang="fi-FI">
              <a:solidFill>
                <a:prstClr val="black"/>
              </a:solidFill>
            </a:endParaRPr>
          </a:p>
        </p:txBody>
      </p:sp>
      <p:sp>
        <p:nvSpPr>
          <p:cNvPr id="4" name="Footer Placeholder 3"/>
          <p:cNvSpPr>
            <a:spLocks noGrp="1"/>
          </p:cNvSpPr>
          <p:nvPr>
            <p:ph type="ftr" sz="quarter" idx="11"/>
          </p:nvPr>
        </p:nvSpPr>
        <p:spPr/>
        <p:txBody>
          <a:bodyPr/>
          <a:lstStyle/>
          <a:p>
            <a:endParaRPr lang="fi-FI">
              <a:solidFill>
                <a:prstClr val="black"/>
              </a:solidFill>
            </a:endParaRPr>
          </a:p>
        </p:txBody>
      </p:sp>
      <p:sp>
        <p:nvSpPr>
          <p:cNvPr id="5" name="Slide Number Placeholder 4"/>
          <p:cNvSpPr>
            <a:spLocks noGrp="1"/>
          </p:cNvSpPr>
          <p:nvPr>
            <p:ph type="sldNum" sz="quarter" idx="12"/>
          </p:nvPr>
        </p:nvSpPr>
        <p:spPr/>
        <p:txBody>
          <a:bodyPr/>
          <a:lstStyle/>
          <a:p>
            <a:fld id="{49246692-9764-4796-AF2E-897E79EBAFA7}" type="slidenum">
              <a:rPr lang="fi-FI" smtClean="0">
                <a:solidFill>
                  <a:srgbClr val="C60C30"/>
                </a:solidFill>
              </a:rPr>
              <a:pPr/>
              <a:t>‹#›</a:t>
            </a:fld>
            <a:endParaRPr lang="fi-FI">
              <a:solidFill>
                <a:srgbClr val="C60C30"/>
              </a:solidFill>
            </a:endParaRPr>
          </a:p>
        </p:txBody>
      </p:sp>
      <p:sp>
        <p:nvSpPr>
          <p:cNvPr id="7" name="Picture Placeholder 6"/>
          <p:cNvSpPr>
            <a:spLocks noGrp="1"/>
          </p:cNvSpPr>
          <p:nvPr>
            <p:ph type="pic" sz="quarter" idx="13"/>
          </p:nvPr>
        </p:nvSpPr>
        <p:spPr>
          <a:solidFill>
            <a:schemeClr val="accent4">
              <a:lumMod val="20000"/>
              <a:lumOff val="80000"/>
            </a:schemeClr>
          </a:solidFill>
        </p:spPr>
        <p:txBody>
          <a:bodyPr/>
          <a:lstStyle/>
          <a:p>
            <a:r>
              <a:rPr lang="en-US" smtClean="0"/>
              <a:t>Click icon to add picture</a:t>
            </a:r>
            <a:endParaRPr lang="fi-FI"/>
          </a:p>
        </p:txBody>
      </p:sp>
    </p:spTree>
    <p:extLst>
      <p:ext uri="{BB962C8B-B14F-4D97-AF65-F5344CB8AC3E}">
        <p14:creationId xmlns:p14="http://schemas.microsoft.com/office/powerpoint/2010/main" val="354124924"/>
      </p:ext>
    </p:extLst>
  </p:cSld>
  <p:clrMapOvr>
    <a:masterClrMapping/>
  </p:clrMapOvr>
  <p:transition spd="med">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i-FI">
              <a:solidFill>
                <a:prstClr val="black"/>
              </a:solidFill>
            </a:endParaRPr>
          </a:p>
        </p:txBody>
      </p:sp>
      <p:sp>
        <p:nvSpPr>
          <p:cNvPr id="3" name="Footer Placeholder 2"/>
          <p:cNvSpPr>
            <a:spLocks noGrp="1"/>
          </p:cNvSpPr>
          <p:nvPr>
            <p:ph type="ftr" sz="quarter" idx="11"/>
          </p:nvPr>
        </p:nvSpPr>
        <p:spPr/>
        <p:txBody>
          <a:bodyPr/>
          <a:lstStyle/>
          <a:p>
            <a:endParaRPr lang="fi-FI">
              <a:solidFill>
                <a:prstClr val="black"/>
              </a:solidFill>
            </a:endParaRPr>
          </a:p>
        </p:txBody>
      </p:sp>
      <p:sp>
        <p:nvSpPr>
          <p:cNvPr id="4" name="Slide Number Placeholder 3"/>
          <p:cNvSpPr>
            <a:spLocks noGrp="1"/>
          </p:cNvSpPr>
          <p:nvPr>
            <p:ph type="sldNum" sz="quarter" idx="12"/>
          </p:nvPr>
        </p:nvSpPr>
        <p:spPr/>
        <p:txBody>
          <a:bodyPr/>
          <a:lstStyle/>
          <a:p>
            <a:fld id="{49246692-9764-4796-AF2E-897E79EBAFA7}" type="slidenum">
              <a:rPr lang="fi-FI" smtClean="0">
                <a:solidFill>
                  <a:srgbClr val="C60C30"/>
                </a:solidFill>
              </a:rPr>
              <a:pPr/>
              <a:t>‹#›</a:t>
            </a:fld>
            <a:endParaRPr lang="fi-FI">
              <a:solidFill>
                <a:srgbClr val="C60C30"/>
              </a:solidFill>
            </a:endParaRPr>
          </a:p>
        </p:txBody>
      </p:sp>
    </p:spTree>
    <p:extLst>
      <p:ext uri="{BB962C8B-B14F-4D97-AF65-F5344CB8AC3E}">
        <p14:creationId xmlns:p14="http://schemas.microsoft.com/office/powerpoint/2010/main" val="3895031851"/>
      </p:ext>
    </p:extLst>
  </p:cSld>
  <p:clrMapOvr>
    <a:masterClrMapping/>
  </p:clrMapOvr>
  <p:transition spd="med">
    <p:wip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27087" y="333375"/>
            <a:ext cx="7489825" cy="1079500"/>
          </a:xfrm>
        </p:spPr>
        <p:txBody>
          <a:bodyPr anchor="b">
            <a:normAutofit/>
          </a:bodyPr>
          <a:lstStyle>
            <a:lvl1pPr algn="l">
              <a:defRPr sz="3000" b="1"/>
            </a:lvl1pPr>
          </a:lstStyle>
          <a:p>
            <a:r>
              <a:rPr lang="en-US" smtClean="0"/>
              <a:t>Click to edit Master title style</a:t>
            </a:r>
            <a:endParaRPr lang="fi-FI"/>
          </a:p>
        </p:txBody>
      </p:sp>
      <p:sp>
        <p:nvSpPr>
          <p:cNvPr id="3" name="Picture Placeholder 2"/>
          <p:cNvSpPr>
            <a:spLocks noGrp="1"/>
          </p:cNvSpPr>
          <p:nvPr>
            <p:ph type="pic" idx="1"/>
          </p:nvPr>
        </p:nvSpPr>
        <p:spPr>
          <a:xfrm>
            <a:off x="827087" y="1628775"/>
            <a:ext cx="7489825" cy="2157415"/>
          </a:xfrm>
          <a:solidFill>
            <a:schemeClr val="accent4">
              <a:lumMod val="20000"/>
              <a:lumOff val="80000"/>
            </a:schemeClr>
          </a:solidFill>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i-FI"/>
          </a:p>
        </p:txBody>
      </p:sp>
      <p:sp>
        <p:nvSpPr>
          <p:cNvPr id="5" name="Date Placeholder 4"/>
          <p:cNvSpPr>
            <a:spLocks noGrp="1"/>
          </p:cNvSpPr>
          <p:nvPr>
            <p:ph type="dt" sz="half" idx="10"/>
          </p:nvPr>
        </p:nvSpPr>
        <p:spPr/>
        <p:txBody>
          <a:bodyPr/>
          <a:lstStyle/>
          <a:p>
            <a:endParaRPr lang="fi-FI">
              <a:solidFill>
                <a:prstClr val="black"/>
              </a:solidFill>
            </a:endParaRPr>
          </a:p>
        </p:txBody>
      </p:sp>
      <p:sp>
        <p:nvSpPr>
          <p:cNvPr id="6" name="Footer Placeholder 5"/>
          <p:cNvSpPr>
            <a:spLocks noGrp="1"/>
          </p:cNvSpPr>
          <p:nvPr>
            <p:ph type="ftr" sz="quarter" idx="11"/>
          </p:nvPr>
        </p:nvSpPr>
        <p:spPr/>
        <p:txBody>
          <a:bodyPr/>
          <a:lstStyle/>
          <a:p>
            <a:endParaRPr lang="fi-FI">
              <a:solidFill>
                <a:prstClr val="black"/>
              </a:solidFill>
            </a:endParaRPr>
          </a:p>
        </p:txBody>
      </p:sp>
      <p:sp>
        <p:nvSpPr>
          <p:cNvPr id="7" name="Slide Number Placeholder 6"/>
          <p:cNvSpPr>
            <a:spLocks noGrp="1"/>
          </p:cNvSpPr>
          <p:nvPr>
            <p:ph type="sldNum" sz="quarter" idx="12"/>
          </p:nvPr>
        </p:nvSpPr>
        <p:spPr/>
        <p:txBody>
          <a:bodyPr/>
          <a:lstStyle/>
          <a:p>
            <a:fld id="{49246692-9764-4796-AF2E-897E79EBAFA7}" type="slidenum">
              <a:rPr lang="fi-FI" smtClean="0">
                <a:solidFill>
                  <a:srgbClr val="C60C30"/>
                </a:solidFill>
              </a:rPr>
              <a:pPr/>
              <a:t>‹#›</a:t>
            </a:fld>
            <a:endParaRPr lang="fi-FI">
              <a:solidFill>
                <a:srgbClr val="C60C30"/>
              </a:solidFill>
            </a:endParaRPr>
          </a:p>
        </p:txBody>
      </p:sp>
      <p:sp>
        <p:nvSpPr>
          <p:cNvPr id="9" name="Text Placeholder 8"/>
          <p:cNvSpPr>
            <a:spLocks noGrp="1"/>
          </p:cNvSpPr>
          <p:nvPr>
            <p:ph type="body" sz="quarter" idx="13"/>
          </p:nvPr>
        </p:nvSpPr>
        <p:spPr>
          <a:xfrm>
            <a:off x="827088" y="3933825"/>
            <a:ext cx="7489825" cy="2087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Tree>
    <p:extLst>
      <p:ext uri="{BB962C8B-B14F-4D97-AF65-F5344CB8AC3E}">
        <p14:creationId xmlns:p14="http://schemas.microsoft.com/office/powerpoint/2010/main" val="1194794417"/>
      </p:ext>
    </p:extLst>
  </p:cSld>
  <p:clrMapOvr>
    <a:masterClrMapping/>
  </p:clrMapOvr>
  <p:transition spd="med">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Swedis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4" name="Date Placeholder 3"/>
          <p:cNvSpPr>
            <a:spLocks noGrp="1"/>
          </p:cNvSpPr>
          <p:nvPr>
            <p:ph type="dt" sz="half" idx="10"/>
          </p:nvPr>
        </p:nvSpPr>
        <p:spPr>
          <a:xfrm>
            <a:off x="395288" y="6492899"/>
            <a:ext cx="802500" cy="365125"/>
          </a:xfrm>
        </p:spPr>
        <p:txBody>
          <a:bodyPr/>
          <a:lstStyle/>
          <a:p>
            <a:fld id="{91ECE37A-7167-4ECA-B219-3230FD7F4B4B}" type="datetime1">
              <a:rPr lang="fi-FI" smtClean="0"/>
              <a:t>23.6.2016</a:t>
            </a:fld>
            <a:endParaRPr lang="fi-FI"/>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57158" y="6197024"/>
            <a:ext cx="1571636"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Picture 16" descr="hometalkoot_su+ru.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6483" y="571480"/>
            <a:ext cx="3343967" cy="1316739"/>
          </a:xfrm>
          <a:prstGeom prst="rect">
            <a:avLst/>
          </a:prstGeom>
        </p:spPr>
      </p:pic>
      <p:pic>
        <p:nvPicPr>
          <p:cNvPr id="16" name="Picture 3" descr="Z:\YMP (Ympäristöministeriö)\ymp014\man4.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5957" y="928670"/>
            <a:ext cx="1238933" cy="1285884"/>
          </a:xfrm>
          <a:prstGeom prst="rect">
            <a:avLst/>
          </a:prstGeom>
          <a:noFill/>
        </p:spPr>
      </p:pic>
      <p:pic>
        <p:nvPicPr>
          <p:cNvPr id="18" name="Picture 4" descr="Z:\YMP (Ympäristöministeriö)\ymp014\man5.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54127" y="919572"/>
            <a:ext cx="874667" cy="1294981"/>
          </a:xfrm>
          <a:prstGeom prst="rect">
            <a:avLst/>
          </a:prstGeom>
          <a:noFill/>
        </p:spPr>
      </p:pic>
      <p:pic>
        <p:nvPicPr>
          <p:cNvPr id="19" name="Picture 6" descr="Z:\YMP (Ympäristöministeriö)\ymp014\man1.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23467" y="868380"/>
            <a:ext cx="517989" cy="1308603"/>
          </a:xfrm>
          <a:prstGeom prst="rect">
            <a:avLst/>
          </a:prstGeom>
          <a:noFill/>
        </p:spPr>
      </p:pic>
      <p:pic>
        <p:nvPicPr>
          <p:cNvPr id="20" name="Picture 7" descr="Z:\YMP (Ympäristöministeriö)\ymp014\man2.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748524" y="885367"/>
            <a:ext cx="499814" cy="1320720"/>
          </a:xfrm>
          <a:prstGeom prst="rect">
            <a:avLst/>
          </a:prstGeom>
          <a:noFill/>
        </p:spPr>
      </p:pic>
      <p:pic>
        <p:nvPicPr>
          <p:cNvPr id="21" name="Picture 8" descr="Z:\YMP (Ympäristöministeriö)\ymp014\man3.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242820" y="890258"/>
            <a:ext cx="901180" cy="1290428"/>
          </a:xfrm>
          <a:prstGeom prst="rect">
            <a:avLst/>
          </a:prstGeom>
          <a:noFill/>
        </p:spPr>
      </p:pic>
      <p:pic>
        <p:nvPicPr>
          <p:cNvPr id="22" name="Picture 2" descr="Z:\YMP (Ympäristöministeriö)\ymp014\hahmot\hahmot\ruutuka¦êytto¦êo¦ên\arkkitehti_musta.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361150" y="928670"/>
            <a:ext cx="337496" cy="1302818"/>
          </a:xfrm>
          <a:prstGeom prst="rect">
            <a:avLst/>
          </a:prstGeom>
          <a:noFill/>
        </p:spPr>
      </p:pic>
      <p:pic>
        <p:nvPicPr>
          <p:cNvPr id="23" name="Picture 3" descr="Z:\YMP (Ympäristöministeriö)\ymp014\hahmot\hahmot\ruutuka¦êytto¦êo¦ên\rakennusmies_musta.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362072" y="781436"/>
            <a:ext cx="852606" cy="1393434"/>
          </a:xfrm>
          <a:prstGeom prst="rect">
            <a:avLst/>
          </a:prstGeom>
          <a:noFill/>
        </p:spPr>
      </p:pic>
      <p:pic>
        <p:nvPicPr>
          <p:cNvPr id="24" name="Picture 7" descr="Z:\YMP (Ympäristöministeriö)\ymp014\hahmot\hahmot\ruutuka¦êytto¦êo¦ên\siivooja_musta.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92525" y="989884"/>
            <a:ext cx="679211" cy="1271576"/>
          </a:xfrm>
          <a:prstGeom prst="rect">
            <a:avLst/>
          </a:prstGeom>
          <a:noFill/>
        </p:spPr>
      </p:pic>
    </p:spTree>
  </p:cSld>
  <p:clrMapOvr>
    <a:masterClrMapping/>
  </p:clrMapOvr>
  <p:transition spd="med">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English)">
    <p:spTree>
      <p:nvGrpSpPr>
        <p:cNvPr id="1" name=""/>
        <p:cNvGrpSpPr/>
        <p:nvPr/>
      </p:nvGrpSpPr>
      <p:grpSpPr>
        <a:xfrm>
          <a:off x="0" y="0"/>
          <a:ext cx="0" cy="0"/>
          <a:chOff x="0" y="0"/>
          <a:chExt cx="0" cy="0"/>
        </a:xfrm>
      </p:grpSpPr>
      <p:pic>
        <p:nvPicPr>
          <p:cNvPr id="29" name="Picture 28" descr="Picture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1966" y="554854"/>
            <a:ext cx="3369707" cy="1285884"/>
          </a:xfrm>
          <a:prstGeom prst="rect">
            <a:avLst/>
          </a:prstGeom>
        </p:spPr>
      </p:pic>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4" name="Date Placeholder 3"/>
          <p:cNvSpPr>
            <a:spLocks noGrp="1"/>
          </p:cNvSpPr>
          <p:nvPr>
            <p:ph type="dt" sz="half" idx="10"/>
          </p:nvPr>
        </p:nvSpPr>
        <p:spPr>
          <a:xfrm>
            <a:off x="395288" y="6492899"/>
            <a:ext cx="802500" cy="365125"/>
          </a:xfrm>
        </p:spPr>
        <p:txBody>
          <a:bodyPr/>
          <a:lstStyle/>
          <a:p>
            <a:fld id="{EA81147A-CA05-4510-8DB9-B77FBDB32D31}" type="datetime1">
              <a:rPr lang="fi-FI" smtClean="0"/>
              <a:t>23.6.2016</a:t>
            </a:fld>
            <a:endParaRPr lang="fi-FI"/>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7158" y="6197024"/>
            <a:ext cx="1571636"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icture 3" descr="Z:\YMP (Ympäristöministeriö)\ymp014\man4.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5957" y="928670"/>
            <a:ext cx="1238933" cy="1285884"/>
          </a:xfrm>
          <a:prstGeom prst="rect">
            <a:avLst/>
          </a:prstGeom>
          <a:noFill/>
        </p:spPr>
      </p:pic>
      <p:pic>
        <p:nvPicPr>
          <p:cNvPr id="20" name="Picture 4" descr="Z:\YMP (Ympäristöministeriö)\ymp014\man5.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54127" y="919572"/>
            <a:ext cx="874667" cy="1294981"/>
          </a:xfrm>
          <a:prstGeom prst="rect">
            <a:avLst/>
          </a:prstGeom>
          <a:noFill/>
        </p:spPr>
      </p:pic>
      <p:pic>
        <p:nvPicPr>
          <p:cNvPr id="21" name="Picture 6" descr="Z:\YMP (Ympäristöministeriö)\ymp014\man1.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23467" y="868380"/>
            <a:ext cx="517989" cy="1308603"/>
          </a:xfrm>
          <a:prstGeom prst="rect">
            <a:avLst/>
          </a:prstGeom>
          <a:noFill/>
        </p:spPr>
      </p:pic>
      <p:pic>
        <p:nvPicPr>
          <p:cNvPr id="22" name="Picture 7" descr="Z:\YMP (Ympäristöministeriö)\ymp014\man2.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748524" y="885367"/>
            <a:ext cx="499814" cy="1320720"/>
          </a:xfrm>
          <a:prstGeom prst="rect">
            <a:avLst/>
          </a:prstGeom>
          <a:noFill/>
        </p:spPr>
      </p:pic>
      <p:pic>
        <p:nvPicPr>
          <p:cNvPr id="23" name="Picture 8" descr="Z:\YMP (Ympäristöministeriö)\ymp014\man3.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242820" y="890258"/>
            <a:ext cx="901180" cy="1290428"/>
          </a:xfrm>
          <a:prstGeom prst="rect">
            <a:avLst/>
          </a:prstGeom>
          <a:noFill/>
        </p:spPr>
      </p:pic>
      <p:pic>
        <p:nvPicPr>
          <p:cNvPr id="24" name="Picture 2" descr="Z:\YMP (Ympäristöministeriö)\ymp014\hahmot\hahmot\ruutuka¦êytto¦êo¦ên\arkkitehti_musta.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7361150" y="928670"/>
            <a:ext cx="337496" cy="1302818"/>
          </a:xfrm>
          <a:prstGeom prst="rect">
            <a:avLst/>
          </a:prstGeom>
          <a:noFill/>
        </p:spPr>
      </p:pic>
      <p:pic>
        <p:nvPicPr>
          <p:cNvPr id="25" name="Picture 3" descr="Z:\YMP (Ympäristöministeriö)\ymp014\hahmot\hahmot\ruutuka¦êytto¦êo¦ên\rakennusmies_musta.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362072" y="781436"/>
            <a:ext cx="852606" cy="1393434"/>
          </a:xfrm>
          <a:prstGeom prst="rect">
            <a:avLst/>
          </a:prstGeom>
          <a:noFill/>
        </p:spPr>
      </p:pic>
      <p:pic>
        <p:nvPicPr>
          <p:cNvPr id="26" name="Picture 7" descr="Z:\YMP (Ympäristöministeriö)\ymp014\hahmot\hahmot\ruutuka¦êytto¦êo¦ên\siivooja_musta.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92525" y="989884"/>
            <a:ext cx="679211" cy="1271576"/>
          </a:xfrm>
          <a:prstGeom prst="rect">
            <a:avLst/>
          </a:prstGeom>
          <a:noFill/>
        </p:spPr>
      </p:pic>
    </p:spTree>
  </p:cSld>
  <p:clrMapOvr>
    <a:masterClrMapping/>
  </p:clrMapOvr>
  <p:transition spd="med">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27088" y="1628775"/>
            <a:ext cx="3668712" cy="439261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Content Placeholder 3"/>
          <p:cNvSpPr>
            <a:spLocks noGrp="1"/>
          </p:cNvSpPr>
          <p:nvPr>
            <p:ph sz="half" idx="2"/>
          </p:nvPr>
        </p:nvSpPr>
        <p:spPr>
          <a:xfrm>
            <a:off x="4648200" y="1628775"/>
            <a:ext cx="3668713" cy="439261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fld id="{E28A470B-0773-4022-89CE-A030730B8246}" type="datetime1">
              <a:rPr lang="fi-FI" smtClean="0"/>
              <a:t>23.6.2016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27088" y="1628774"/>
            <a:ext cx="3668712" cy="439261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fld id="{55363707-BB40-4AAB-B1A1-F342777C816D}" type="datetime1">
              <a:rPr lang="fi-FI" smtClean="0"/>
              <a:t>23.6.2016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Picture Placeholder 8"/>
          <p:cNvSpPr>
            <a:spLocks noGrp="1"/>
          </p:cNvSpPr>
          <p:nvPr>
            <p:ph type="pic" sz="quarter" idx="13"/>
          </p:nvPr>
        </p:nvSpPr>
        <p:spPr>
          <a:xfrm>
            <a:off x="4643438" y="1628775"/>
            <a:ext cx="3673475" cy="4392613"/>
          </a:xfrm>
          <a:solidFill>
            <a:schemeClr val="accent4">
              <a:lumMod val="20000"/>
              <a:lumOff val="80000"/>
            </a:schemeClr>
          </a:solidFill>
        </p:spPr>
        <p:txBody>
          <a:bodyPr/>
          <a:lstStyle/>
          <a:p>
            <a:r>
              <a:rPr lang="en-US" smtClean="0"/>
              <a:t>Click icon to add picture</a:t>
            </a:r>
            <a:endParaRPr lang="fi-FI" dirty="0"/>
          </a:p>
        </p:txBody>
      </p:sp>
    </p:spTree>
  </p:cSld>
  <p:clrMapOvr>
    <a:masterClrMapping/>
  </p:clrMapOvr>
  <p:transition spd="med">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4648201" y="1628775"/>
            <a:ext cx="3668712" cy="439261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fld id="{7BE7C464-8A4F-41FB-84BA-AB756D55FD60}" type="datetime1">
              <a:rPr lang="fi-FI" smtClean="0"/>
              <a:t>23.6.2016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Picture Placeholder 8"/>
          <p:cNvSpPr>
            <a:spLocks noGrp="1"/>
          </p:cNvSpPr>
          <p:nvPr>
            <p:ph type="pic" sz="quarter" idx="13"/>
          </p:nvPr>
        </p:nvSpPr>
        <p:spPr>
          <a:xfrm>
            <a:off x="827088" y="1628775"/>
            <a:ext cx="3673475" cy="4392613"/>
          </a:xfrm>
          <a:solidFill>
            <a:schemeClr val="accent4">
              <a:lumMod val="20000"/>
              <a:lumOff val="80000"/>
            </a:schemeClr>
          </a:solidFill>
        </p:spPr>
        <p:txBody>
          <a:bodyPr/>
          <a:lstStyle/>
          <a:p>
            <a:r>
              <a:rPr lang="en-US" smtClean="0"/>
              <a:t>Click icon to add picture</a:t>
            </a:r>
            <a:endParaRPr lang="fi-FI"/>
          </a:p>
        </p:txBody>
      </p:sp>
    </p:spTree>
  </p:cSld>
  <p:clrMapOvr>
    <a:masterClrMapping/>
  </p:clrMapOvr>
  <p:transition spd="med">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i-FI"/>
          </a:p>
        </p:txBody>
      </p:sp>
      <p:sp>
        <p:nvSpPr>
          <p:cNvPr id="3" name="Text Placeholder 2"/>
          <p:cNvSpPr>
            <a:spLocks noGrp="1"/>
          </p:cNvSpPr>
          <p:nvPr>
            <p:ph type="body" idx="1"/>
          </p:nvPr>
        </p:nvSpPr>
        <p:spPr>
          <a:xfrm>
            <a:off x="822959" y="1628775"/>
            <a:ext cx="367442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088" y="2285993"/>
            <a:ext cx="3670300" cy="373539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Text Placeholder 4"/>
          <p:cNvSpPr>
            <a:spLocks noGrp="1"/>
          </p:cNvSpPr>
          <p:nvPr>
            <p:ph type="body" sz="quarter" idx="3"/>
          </p:nvPr>
        </p:nvSpPr>
        <p:spPr>
          <a:xfrm>
            <a:off x="4645025" y="1628775"/>
            <a:ext cx="367188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85993"/>
            <a:ext cx="3671888" cy="373539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7" name="Date Placeholder 6"/>
          <p:cNvSpPr>
            <a:spLocks noGrp="1"/>
          </p:cNvSpPr>
          <p:nvPr>
            <p:ph type="dt" sz="half" idx="10"/>
          </p:nvPr>
        </p:nvSpPr>
        <p:spPr/>
        <p:txBody>
          <a:bodyPr/>
          <a:lstStyle/>
          <a:p>
            <a:fld id="{DAF6B840-696F-4695-9EE2-52072D8723B1}" type="datetime1">
              <a:rPr lang="fi-FI" smtClean="0"/>
              <a:t>23.6.2016</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6A7EE511-3F31-4D38-B2CD-FBB51DF10946}" type="datetime1">
              <a:rPr lang="fi-FI" smtClean="0"/>
              <a:t>23.6.2016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7088" y="333376"/>
            <a:ext cx="7489824" cy="1079500"/>
          </a:xfrm>
          <a:prstGeom prst="rect">
            <a:avLst/>
          </a:prstGeom>
        </p:spPr>
        <p:txBody>
          <a:bodyPr vert="horz" lIns="91440" tIns="45720" rIns="91440" bIns="45720" rtlCol="0" anchor="b">
            <a:normAutofit/>
          </a:bodyPr>
          <a:lstStyle/>
          <a:p>
            <a:r>
              <a:rPr lang="en-US" smtClean="0"/>
              <a:t>Click to edit Master title style</a:t>
            </a:r>
            <a:endParaRPr lang="fi-FI"/>
          </a:p>
        </p:txBody>
      </p:sp>
      <p:sp>
        <p:nvSpPr>
          <p:cNvPr id="3" name="Text Placeholder 2"/>
          <p:cNvSpPr>
            <a:spLocks noGrp="1"/>
          </p:cNvSpPr>
          <p:nvPr>
            <p:ph type="body" idx="1"/>
          </p:nvPr>
        </p:nvSpPr>
        <p:spPr>
          <a:xfrm>
            <a:off x="827088" y="1628775"/>
            <a:ext cx="7489825" cy="43926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2"/>
          </p:nvPr>
        </p:nvSpPr>
        <p:spPr>
          <a:xfrm>
            <a:off x="395288" y="6198834"/>
            <a:ext cx="802500" cy="365125"/>
          </a:xfrm>
          <a:prstGeom prst="rect">
            <a:avLst/>
          </a:prstGeom>
        </p:spPr>
        <p:txBody>
          <a:bodyPr vert="horz" lIns="91440" tIns="45720" rIns="91440" bIns="45720" rtlCol="0" anchor="b"/>
          <a:lstStyle>
            <a:lvl1pPr algn="l">
              <a:defRPr sz="800">
                <a:solidFill>
                  <a:schemeClr val="tx1"/>
                </a:solidFill>
              </a:defRPr>
            </a:lvl1pPr>
          </a:lstStyle>
          <a:p>
            <a:fld id="{3AE5D878-1B69-4A14-99D7-9B2AE3CC7772}" type="datetime1">
              <a:rPr lang="fi-FI" smtClean="0"/>
              <a:t>23.6.2016</a:t>
            </a:fld>
            <a:endParaRPr lang="fi-FI"/>
          </a:p>
        </p:txBody>
      </p:sp>
      <p:sp>
        <p:nvSpPr>
          <p:cNvPr id="5" name="Footer Placeholder 4"/>
          <p:cNvSpPr>
            <a:spLocks noGrp="1"/>
          </p:cNvSpPr>
          <p:nvPr>
            <p:ph type="ftr" sz="quarter" idx="3"/>
          </p:nvPr>
        </p:nvSpPr>
        <p:spPr>
          <a:xfrm>
            <a:off x="1201273" y="6198834"/>
            <a:ext cx="1799091" cy="365125"/>
          </a:xfrm>
          <a:prstGeom prst="rect">
            <a:avLst/>
          </a:prstGeom>
        </p:spPr>
        <p:txBody>
          <a:bodyPr vert="horz" lIns="91440" tIns="45720" rIns="91440" bIns="45720" rtlCol="0" anchor="b"/>
          <a:lstStyle>
            <a:lvl1pPr algn="l">
              <a:defRPr sz="800">
                <a:solidFill>
                  <a:schemeClr val="tx1"/>
                </a:solidFill>
              </a:defRPr>
            </a:lvl1pPr>
          </a:lstStyle>
          <a:p>
            <a:endParaRPr lang="fi-FI" dirty="0"/>
          </a:p>
        </p:txBody>
      </p:sp>
      <p:sp>
        <p:nvSpPr>
          <p:cNvPr id="6" name="Slide Number Placeholder 5"/>
          <p:cNvSpPr>
            <a:spLocks noGrp="1"/>
          </p:cNvSpPr>
          <p:nvPr>
            <p:ph type="sldNum" sz="quarter" idx="4"/>
          </p:nvPr>
        </p:nvSpPr>
        <p:spPr>
          <a:xfrm>
            <a:off x="8316912" y="6198834"/>
            <a:ext cx="503238" cy="365125"/>
          </a:xfrm>
          <a:prstGeom prst="rect">
            <a:avLst/>
          </a:prstGeom>
        </p:spPr>
        <p:txBody>
          <a:bodyPr vert="horz" lIns="91440" tIns="45720" rIns="91440" bIns="45720" rtlCol="0" anchor="b"/>
          <a:lstStyle>
            <a:lvl1pPr algn="r">
              <a:defRPr sz="800" b="1">
                <a:solidFill>
                  <a:schemeClr val="accent2"/>
                </a:solidFill>
              </a:defRPr>
            </a:lvl1pPr>
          </a:lstStyle>
          <a:p>
            <a:fld id="{49246692-9764-4796-AF2E-897E79EBAFA7}" type="slidenum">
              <a:rPr lang="fi-FI" smtClean="0"/>
              <a:pPr/>
              <a:t>‹#›</a:t>
            </a:fld>
            <a:endParaRPr lang="fi-FI" dirty="0"/>
          </a:p>
        </p:txBody>
      </p:sp>
      <p:sp>
        <p:nvSpPr>
          <p:cNvPr id="7" name="Rectangle 6"/>
          <p:cNvSpPr/>
          <p:nvPr/>
        </p:nvSpPr>
        <p:spPr>
          <a:xfrm>
            <a:off x="0" y="0"/>
            <a:ext cx="9144000" cy="285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p:cNvSpPr/>
          <p:nvPr/>
        </p:nvSpPr>
        <p:spPr>
          <a:xfrm>
            <a:off x="0" y="6572272"/>
            <a:ext cx="9144000" cy="285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descr="hometalkoot_su2.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59352" y="6172703"/>
            <a:ext cx="1246898" cy="3281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2" r:id="rId5"/>
    <p:sldLayoutId id="2147483658" r:id="rId6"/>
    <p:sldLayoutId id="2147483659" r:id="rId7"/>
    <p:sldLayoutId id="2147483653" r:id="rId8"/>
    <p:sldLayoutId id="2147483654" r:id="rId9"/>
    <p:sldLayoutId id="2147483660" r:id="rId10"/>
    <p:sldLayoutId id="2147483655" r:id="rId11"/>
    <p:sldLayoutId id="2147483657" r:id="rId12"/>
    <p:sldLayoutId id="2147483663" r:id="rId13"/>
    <p:sldLayoutId id="2147483664" r:id="rId14"/>
    <p:sldLayoutId id="2147483665" r:id="rId15"/>
  </p:sldLayoutIdLst>
  <p:transition spd="med">
    <p:wipe/>
  </p:transition>
  <p:timing>
    <p:tnLst>
      <p:par>
        <p:cTn id="1" dur="indefinite" restart="never" nodeType="tmRoot"/>
      </p:par>
    </p:tnLst>
  </p:timing>
  <p:hf hdr="0" ftr="0" dt="0"/>
  <p:txStyles>
    <p:titleStyle>
      <a:lvl1pPr algn="l" defTabSz="914400" rtl="0" eaLnBrk="1" latinLnBrk="0" hangingPunct="1">
        <a:spcBef>
          <a:spcPct val="0"/>
        </a:spcBef>
        <a:buNone/>
        <a:defRPr sz="3000" b="1" kern="1200">
          <a:solidFill>
            <a:schemeClr val="accent1"/>
          </a:solidFill>
          <a:latin typeface="+mj-lt"/>
          <a:ea typeface="+mj-ea"/>
          <a:cs typeface="+mj-cs"/>
        </a:defRPr>
      </a:lvl1pPr>
    </p:titleStyle>
    <p:bodyStyle>
      <a:lvl1pPr marL="266700" indent="-2667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1pPr>
      <a:lvl2pPr marL="539750" indent="-27305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2pPr>
      <a:lvl3pPr marL="898525" indent="-274638"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3pPr>
      <a:lvl4pPr marL="1163638" indent="-265113"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4pPr>
      <a:lvl5pPr marL="1438275" indent="-274638" algn="l" defTabSz="914400" rtl="0" eaLnBrk="1" latinLnBrk="0" hangingPunct="1">
        <a:spcBef>
          <a:spcPct val="20000"/>
        </a:spcBef>
        <a:buClr>
          <a:schemeClr val="accent2"/>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7088" y="333376"/>
            <a:ext cx="7489824" cy="1079500"/>
          </a:xfrm>
          <a:prstGeom prst="rect">
            <a:avLst/>
          </a:prstGeom>
        </p:spPr>
        <p:txBody>
          <a:bodyPr vert="horz" lIns="91440" tIns="45720" rIns="91440" bIns="45720" rtlCol="0" anchor="b">
            <a:normAutofit/>
          </a:bodyPr>
          <a:lstStyle/>
          <a:p>
            <a:r>
              <a:rPr lang="en-US" smtClean="0"/>
              <a:t>Click to edit Master title style</a:t>
            </a:r>
            <a:endParaRPr lang="fi-FI"/>
          </a:p>
        </p:txBody>
      </p:sp>
      <p:sp>
        <p:nvSpPr>
          <p:cNvPr id="3" name="Text Placeholder 2"/>
          <p:cNvSpPr>
            <a:spLocks noGrp="1"/>
          </p:cNvSpPr>
          <p:nvPr>
            <p:ph type="body" idx="1"/>
          </p:nvPr>
        </p:nvSpPr>
        <p:spPr>
          <a:xfrm>
            <a:off x="827088" y="1628775"/>
            <a:ext cx="7489825" cy="43926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2"/>
          </p:nvPr>
        </p:nvSpPr>
        <p:spPr>
          <a:xfrm>
            <a:off x="395288" y="6198834"/>
            <a:ext cx="802500" cy="365125"/>
          </a:xfrm>
          <a:prstGeom prst="rect">
            <a:avLst/>
          </a:prstGeom>
        </p:spPr>
        <p:txBody>
          <a:bodyPr vert="horz" lIns="91440" tIns="45720" rIns="91440" bIns="45720" rtlCol="0" anchor="b"/>
          <a:lstStyle>
            <a:lvl1pPr algn="l">
              <a:defRPr sz="800">
                <a:solidFill>
                  <a:schemeClr val="tx1"/>
                </a:solidFill>
              </a:defRPr>
            </a:lvl1pPr>
          </a:lstStyle>
          <a:p>
            <a:endParaRPr lang="fi-FI">
              <a:solidFill>
                <a:prstClr val="black"/>
              </a:solidFill>
            </a:endParaRPr>
          </a:p>
        </p:txBody>
      </p:sp>
      <p:sp>
        <p:nvSpPr>
          <p:cNvPr id="5" name="Footer Placeholder 4"/>
          <p:cNvSpPr>
            <a:spLocks noGrp="1"/>
          </p:cNvSpPr>
          <p:nvPr>
            <p:ph type="ftr" sz="quarter" idx="3"/>
          </p:nvPr>
        </p:nvSpPr>
        <p:spPr>
          <a:xfrm>
            <a:off x="1201273" y="6198834"/>
            <a:ext cx="1799091" cy="365125"/>
          </a:xfrm>
          <a:prstGeom prst="rect">
            <a:avLst/>
          </a:prstGeom>
        </p:spPr>
        <p:txBody>
          <a:bodyPr vert="horz" lIns="91440" tIns="45720" rIns="91440" bIns="45720" rtlCol="0" anchor="b"/>
          <a:lstStyle>
            <a:lvl1pPr algn="l">
              <a:defRPr sz="800">
                <a:solidFill>
                  <a:schemeClr val="tx1"/>
                </a:solidFill>
              </a:defRPr>
            </a:lvl1pPr>
          </a:lstStyle>
          <a:p>
            <a:endParaRPr lang="fi-FI" dirty="0">
              <a:solidFill>
                <a:prstClr val="black"/>
              </a:solidFill>
            </a:endParaRPr>
          </a:p>
        </p:txBody>
      </p:sp>
      <p:sp>
        <p:nvSpPr>
          <p:cNvPr id="6" name="Slide Number Placeholder 5"/>
          <p:cNvSpPr>
            <a:spLocks noGrp="1"/>
          </p:cNvSpPr>
          <p:nvPr>
            <p:ph type="sldNum" sz="quarter" idx="4"/>
          </p:nvPr>
        </p:nvSpPr>
        <p:spPr>
          <a:xfrm>
            <a:off x="8316912" y="6198834"/>
            <a:ext cx="503238" cy="365125"/>
          </a:xfrm>
          <a:prstGeom prst="rect">
            <a:avLst/>
          </a:prstGeom>
        </p:spPr>
        <p:txBody>
          <a:bodyPr vert="horz" lIns="91440" tIns="45720" rIns="91440" bIns="45720" rtlCol="0" anchor="b"/>
          <a:lstStyle>
            <a:lvl1pPr algn="r">
              <a:defRPr sz="800" b="1">
                <a:solidFill>
                  <a:schemeClr val="accent2"/>
                </a:solidFill>
              </a:defRPr>
            </a:lvl1pPr>
          </a:lstStyle>
          <a:p>
            <a:fld id="{49246692-9764-4796-AF2E-897E79EBAFA7}" type="slidenum">
              <a:rPr lang="fi-FI" smtClean="0">
                <a:solidFill>
                  <a:srgbClr val="C60C30"/>
                </a:solidFill>
              </a:rPr>
              <a:pPr/>
              <a:t>‹#›</a:t>
            </a:fld>
            <a:endParaRPr lang="fi-FI" dirty="0">
              <a:solidFill>
                <a:srgbClr val="C60C30"/>
              </a:solidFill>
            </a:endParaRPr>
          </a:p>
        </p:txBody>
      </p:sp>
      <p:sp>
        <p:nvSpPr>
          <p:cNvPr id="7" name="Rectangle 6"/>
          <p:cNvSpPr/>
          <p:nvPr/>
        </p:nvSpPr>
        <p:spPr>
          <a:xfrm>
            <a:off x="0" y="0"/>
            <a:ext cx="9144000" cy="285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8" name="Rectangle 7"/>
          <p:cNvSpPr/>
          <p:nvPr/>
        </p:nvSpPr>
        <p:spPr>
          <a:xfrm>
            <a:off x="0" y="6572272"/>
            <a:ext cx="9144000" cy="285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pic>
        <p:nvPicPr>
          <p:cNvPr id="10" name="Picture 9" descr="hometalkoot_su2.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59352" y="6172703"/>
            <a:ext cx="1246898" cy="328131"/>
          </a:xfrm>
          <a:prstGeom prst="rect">
            <a:avLst/>
          </a:prstGeom>
        </p:spPr>
      </p:pic>
    </p:spTree>
    <p:extLst>
      <p:ext uri="{BB962C8B-B14F-4D97-AF65-F5344CB8AC3E}">
        <p14:creationId xmlns:p14="http://schemas.microsoft.com/office/powerpoint/2010/main" val="261821357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ransition spd="med">
    <p:wipe/>
  </p:transition>
  <p:timing>
    <p:tnLst>
      <p:par>
        <p:cTn id="1" dur="indefinite" restart="never" nodeType="tmRoot"/>
      </p:par>
    </p:tnLst>
  </p:timing>
  <p:hf hdr="0" ftr="0" dt="0"/>
  <p:txStyles>
    <p:titleStyle>
      <a:lvl1pPr algn="l" defTabSz="914400" rtl="0" eaLnBrk="1" latinLnBrk="0" hangingPunct="1">
        <a:spcBef>
          <a:spcPct val="0"/>
        </a:spcBef>
        <a:buNone/>
        <a:defRPr sz="3000" b="1" kern="1200">
          <a:solidFill>
            <a:schemeClr val="accent1"/>
          </a:solidFill>
          <a:latin typeface="+mj-lt"/>
          <a:ea typeface="+mj-ea"/>
          <a:cs typeface="+mj-cs"/>
        </a:defRPr>
      </a:lvl1pPr>
    </p:titleStyle>
    <p:bodyStyle>
      <a:lvl1pPr marL="266700" indent="-2667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1pPr>
      <a:lvl2pPr marL="539750" indent="-27305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2pPr>
      <a:lvl3pPr marL="898525" indent="-274638"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3pPr>
      <a:lvl4pPr marL="1163638" indent="-265113"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4pPr>
      <a:lvl5pPr marL="1438275" indent="-274638" algn="l" defTabSz="914400" rtl="0" eaLnBrk="1" latinLnBrk="0" hangingPunct="1">
        <a:spcBef>
          <a:spcPct val="20000"/>
        </a:spcBef>
        <a:buClr>
          <a:schemeClr val="accent2"/>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9.jpg"/></Relationships>
</file>

<file path=ppt/slides/_rels/slide10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0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www.valvira.fi/documents/14444/261239/Asumisterveysasetuksen+soveltamisohje+osa+IV.pdf/cdfaaa39-d2e5-4bd6-b9e9-6d9c0f60bff6"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www.ym.fi/fi-FI/Ajankohtaista/Lausuntopyynnot_ja_lausuntoyhteenvedot/Lausuntopyynto_luonnoksesta_rakennusten_(3255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hyperlink" Target="mailto:vmpietarinen@hotmail.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mailto:hometalkoot.ym@ymparisto.f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hyperlink" Target="http://www.hometalkoot.fi/"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5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63.jpeg"/><Relationship Id="rId5" Type="http://schemas.openxmlformats.org/officeDocument/2006/relationships/image" Target="../media/image62.jpeg"/><Relationship Id="rId4" Type="http://schemas.microsoft.com/office/2007/relationships/hdphoto" Target="../media/hdphoto1.wdp"/><Relationship Id="rId9" Type="http://schemas.openxmlformats.org/officeDocument/2006/relationships/image" Target="../media/image25.jpe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5.jpeg"/><Relationship Id="rId4" Type="http://schemas.openxmlformats.org/officeDocument/2006/relationships/hyperlink" Target="http://www.sisailmayhdistys.fi/"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77.wmf"/></Relationships>
</file>

<file path=ppt/slides/_rels/slide8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90.xml.rels><?xml version="1.0" encoding="UTF-8" standalone="yes"?>
<Relationships xmlns="http://schemas.openxmlformats.org/package/2006/relationships"><Relationship Id="rId3" Type="http://schemas.openxmlformats.org/officeDocument/2006/relationships/hyperlink" Target="http://www.ttl.fi/fi/tyoymparisto/sisailma_ja_sisaymparisto/sisaymparistotekijat/kosteus_ja_homevauriot/mikrobitoksiinikannanotto/sivut/default.aspx"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9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normAutofit/>
          </a:bodyPr>
          <a:lstStyle/>
          <a:p>
            <a:r>
              <a:rPr lang="fi-FI" dirty="0" smtClean="0">
                <a:solidFill>
                  <a:srgbClr val="44697D"/>
                </a:solidFill>
              </a:rPr>
              <a:t>KOSTEUS- </a:t>
            </a:r>
            <a:r>
              <a:rPr lang="fi-FI" dirty="0">
                <a:solidFill>
                  <a:srgbClr val="44697D"/>
                </a:solidFill>
              </a:rPr>
              <a:t>JA </a:t>
            </a:r>
            <a:r>
              <a:rPr lang="fi-FI" dirty="0" err="1" smtClean="0">
                <a:solidFill>
                  <a:srgbClr val="44697D"/>
                </a:solidFill>
              </a:rPr>
              <a:t>mikrobiVAURIOt</a:t>
            </a:r>
            <a:endParaRPr lang="fi-FI" dirty="0">
              <a:solidFill>
                <a:srgbClr val="44697D"/>
              </a:solidFill>
            </a:endParaRPr>
          </a:p>
        </p:txBody>
      </p:sp>
      <p:sp>
        <p:nvSpPr>
          <p:cNvPr id="3" name="Alaotsikko 2"/>
          <p:cNvSpPr>
            <a:spLocks noGrp="1"/>
          </p:cNvSpPr>
          <p:nvPr>
            <p:ph type="subTitle" idx="1"/>
          </p:nvPr>
        </p:nvSpPr>
        <p:spPr/>
        <p:txBody>
          <a:bodyPr/>
          <a:lstStyle/>
          <a:p>
            <a:r>
              <a:rPr lang="fi-FI" dirty="0"/>
              <a:t>Opetusmateriaali sisäilma-asioita opiskelevien ammattilaisten käyttöön </a:t>
            </a:r>
          </a:p>
          <a:p>
            <a:r>
              <a:rPr lang="fi-FI" dirty="0"/>
              <a:t>Osa </a:t>
            </a:r>
            <a:r>
              <a:rPr lang="fi-FI" dirty="0" smtClean="0"/>
              <a:t>3/9</a:t>
            </a:r>
            <a:endParaRPr lang="fi-FI" dirty="0"/>
          </a:p>
          <a:p>
            <a:endParaRPr lang="fi-FI" dirty="0"/>
          </a:p>
        </p:txBody>
      </p:sp>
      <p:pic>
        <p:nvPicPr>
          <p:cNvPr id="4" name="Kuva 26" descr="Kuvaus: Savonia_Word_tunniste"/>
          <p:cNvPicPr/>
          <p:nvPr/>
        </p:nvPicPr>
        <p:blipFill rotWithShape="1">
          <a:blip r:embed="rId2" cstate="print">
            <a:extLst>
              <a:ext uri="{28A0092B-C50C-407E-A947-70E740481C1C}">
                <a14:useLocalDpi xmlns:a14="http://schemas.microsoft.com/office/drawing/2010/main" val="0"/>
              </a:ext>
            </a:extLst>
          </a:blip>
          <a:srcRect/>
          <a:stretch/>
        </p:blipFill>
        <p:spPr bwMode="auto">
          <a:xfrm>
            <a:off x="7740352" y="6237312"/>
            <a:ext cx="1296144" cy="5040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5591720"/>
      </p:ext>
    </p:extLst>
  </p:cSld>
  <p:clrMapOvr>
    <a:masterClrMapping/>
  </p:clrMapOvr>
  <p:transition spd="med">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863376"/>
          </a:xfrm>
        </p:spPr>
        <p:txBody>
          <a:bodyPr>
            <a:noAutofit/>
          </a:bodyPr>
          <a:lstStyle/>
          <a:p>
            <a:r>
              <a:rPr lang="fi-FI" dirty="0">
                <a:solidFill>
                  <a:srgbClr val="44697D"/>
                </a:solidFill>
              </a:rPr>
              <a:t>Rakennuksen </a:t>
            </a:r>
            <a:r>
              <a:rPr lang="fi-FI" dirty="0" smtClean="0">
                <a:solidFill>
                  <a:srgbClr val="44697D"/>
                </a:solidFill>
              </a:rPr>
              <a:t>kosteuslähteet</a:t>
            </a:r>
            <a:endParaRPr lang="en-US" dirty="0">
              <a:solidFill>
                <a:srgbClr val="44697D"/>
              </a:solidFill>
            </a:endParaRPr>
          </a:p>
        </p:txBody>
      </p:sp>
      <p:pic>
        <p:nvPicPr>
          <p:cNvPr id="2050" name="Picture 2"/>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tretch/>
        </p:blipFill>
        <p:spPr bwMode="auto">
          <a:xfrm>
            <a:off x="507315" y="1453229"/>
            <a:ext cx="3920669" cy="3971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Kuvan paikkamerkki 5"/>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8639" r="18639"/>
          <a:stretch>
            <a:fillRect/>
          </a:stretch>
        </p:blipFill>
        <p:spPr>
          <a:xfrm>
            <a:off x="4657210" y="1441761"/>
            <a:ext cx="3673475" cy="4392613"/>
          </a:xfrm>
        </p:spPr>
      </p:pic>
      <p:sp>
        <p:nvSpPr>
          <p:cNvPr id="11" name="TextBox 10"/>
          <p:cNvSpPr txBox="1"/>
          <p:nvPr/>
        </p:nvSpPr>
        <p:spPr>
          <a:xfrm>
            <a:off x="4657210" y="5834374"/>
            <a:ext cx="2711928" cy="523220"/>
          </a:xfrm>
          <a:prstGeom prst="rect">
            <a:avLst/>
          </a:prstGeom>
          <a:noFill/>
        </p:spPr>
        <p:txBody>
          <a:bodyPr wrap="square" rtlCol="0">
            <a:spAutoFit/>
          </a:bodyPr>
          <a:lstStyle/>
          <a:p>
            <a:r>
              <a:rPr lang="fi-FI" sz="1200" dirty="0" smtClean="0"/>
              <a:t>Kuva: Siilinjärven kunta</a:t>
            </a:r>
          </a:p>
          <a:p>
            <a:endParaRPr lang="en-US" sz="1600" dirty="0"/>
          </a:p>
        </p:txBody>
      </p:sp>
      <p:sp>
        <p:nvSpPr>
          <p:cNvPr id="12" name="TextBox 11"/>
          <p:cNvSpPr txBox="1"/>
          <p:nvPr/>
        </p:nvSpPr>
        <p:spPr>
          <a:xfrm>
            <a:off x="552951" y="5458979"/>
            <a:ext cx="3156485" cy="461665"/>
          </a:xfrm>
          <a:prstGeom prst="rect">
            <a:avLst/>
          </a:prstGeom>
          <a:noFill/>
        </p:spPr>
        <p:txBody>
          <a:bodyPr wrap="square" rtlCol="0">
            <a:spAutoFit/>
          </a:bodyPr>
          <a:lstStyle/>
          <a:p>
            <a:r>
              <a:rPr lang="fi-FI" sz="1200" dirty="0" smtClean="0"/>
              <a:t>Kuva: Mikrobivaurion muodostuminen,</a:t>
            </a:r>
          </a:p>
          <a:p>
            <a:r>
              <a:rPr lang="fi-FI" sz="1200" dirty="0" smtClean="0"/>
              <a:t>Hannu Viitanen, VTT</a:t>
            </a:r>
            <a:endParaRPr lang="fi-FI" sz="1200" dirty="0"/>
          </a:p>
        </p:txBody>
      </p:sp>
      <p:pic>
        <p:nvPicPr>
          <p:cNvPr id="13" name="Kuva 26" descr="Kuvaus: Savonia_Word_tunniste"/>
          <p:cNvPicPr/>
          <p:nvPr/>
        </p:nvPicPr>
        <p:blipFill rotWithShape="1">
          <a:blip r:embed="rId5"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10</a:t>
            </a:fld>
            <a:endParaRPr lang="fi-FI"/>
          </a:p>
        </p:txBody>
      </p:sp>
    </p:spTree>
    <p:extLst>
      <p:ext uri="{BB962C8B-B14F-4D97-AF65-F5344CB8AC3E}">
        <p14:creationId xmlns:p14="http://schemas.microsoft.com/office/powerpoint/2010/main" val="1124811342"/>
      </p:ext>
    </p:extLst>
  </p:cSld>
  <p:clrMapOvr>
    <a:masterClrMapping/>
  </p:clrMapOvr>
  <p:transition spd="med">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993062" cy="1079500"/>
          </a:xfrm>
        </p:spPr>
        <p:txBody>
          <a:bodyPr>
            <a:noAutofit/>
          </a:bodyPr>
          <a:lstStyle/>
          <a:p>
            <a:r>
              <a:rPr lang="fi-FI" sz="2400" dirty="0" smtClean="0">
                <a:solidFill>
                  <a:srgbClr val="44697D"/>
                </a:solidFill>
              </a:rPr>
              <a:t>Ilmanäyte – tulosten tulkinta</a:t>
            </a:r>
            <a:br>
              <a:rPr lang="fi-FI" sz="2400" dirty="0" smtClean="0">
                <a:solidFill>
                  <a:srgbClr val="44697D"/>
                </a:solidFill>
              </a:rPr>
            </a:br>
            <a:r>
              <a:rPr lang="fi-FI" dirty="0" smtClean="0">
                <a:solidFill>
                  <a:srgbClr val="44697D"/>
                </a:solidFill>
              </a:rPr>
              <a:t>A</a:t>
            </a:r>
            <a:r>
              <a:rPr lang="fi-FI" dirty="0" smtClean="0"/>
              <a:t>sunnot ja oleskelutilat</a:t>
            </a:r>
            <a:endParaRPr lang="en-US" dirty="0"/>
          </a:p>
        </p:txBody>
      </p:sp>
      <p:sp>
        <p:nvSpPr>
          <p:cNvPr id="3" name="Content Placeholder 2"/>
          <p:cNvSpPr>
            <a:spLocks noGrp="1"/>
          </p:cNvSpPr>
          <p:nvPr>
            <p:ph idx="1"/>
          </p:nvPr>
        </p:nvSpPr>
        <p:spPr>
          <a:xfrm>
            <a:off x="827088" y="1628775"/>
            <a:ext cx="7849368" cy="4392614"/>
          </a:xfrm>
        </p:spPr>
        <p:txBody>
          <a:bodyPr>
            <a:normAutofit/>
          </a:bodyPr>
          <a:lstStyle/>
          <a:p>
            <a:pPr marL="266700" lvl="1" indent="-266700"/>
            <a:r>
              <a:rPr lang="fi-FI" sz="1700" dirty="0"/>
              <a:t>Yksinomaan ilmanäytteiden tavanomaisten tulosten perusteella ei voida sulkea pois rakenteiden mikrobivaurion mahdollisuutta, eikä sisäilmanäytteitä voida siten käyttää osoittamaan tutkittavan tilan olevan kunnossa</a:t>
            </a:r>
            <a:endParaRPr lang="en-US" sz="1700" dirty="0"/>
          </a:p>
          <a:p>
            <a:endParaRPr lang="fi-FI" sz="1700" dirty="0"/>
          </a:p>
          <a:p>
            <a:r>
              <a:rPr lang="fi-FI" sz="1700" dirty="0"/>
              <a:t>Kohonneita sisäilman mikrobipitoisuuksia tai poikkeuksellista </a:t>
            </a:r>
            <a:r>
              <a:rPr lang="fi-FI" sz="1700" dirty="0" err="1"/>
              <a:t>mikrobisuvustoa</a:t>
            </a:r>
            <a:r>
              <a:rPr lang="fi-FI" sz="1700" dirty="0"/>
              <a:t> tulkittaessa tulee huolellisesti tarkastella myös muita mahdollisia mikrobilähteitä, ulkoilman lajistoa ja näytteenottotilannetta</a:t>
            </a:r>
            <a:endParaRPr lang="en-US" sz="1700" dirty="0"/>
          </a:p>
          <a:p>
            <a:pPr marL="266700" lvl="1" indent="-266700"/>
            <a:endParaRPr lang="fi-FI" sz="1700" dirty="0"/>
          </a:p>
          <a:p>
            <a:pPr marL="266700" lvl="1" indent="-266700"/>
            <a:r>
              <a:rPr lang="fi-FI" sz="1700" dirty="0"/>
              <a:t>Sisäilman mikrobinäytettä ei ilmayhteyden osoittamiseen suositella näytteeseen liittyvän suuren epävarmuuden takia</a:t>
            </a:r>
            <a:endParaRPr lang="en-US" sz="1700" dirty="0"/>
          </a:p>
          <a:p>
            <a:pPr marL="266700" lvl="1" indent="-266700"/>
            <a:endParaRPr lang="fi-FI" sz="1700" dirty="0"/>
          </a:p>
          <a:p>
            <a:pPr lvl="2"/>
            <a:endParaRPr lang="en-US" dirty="0" smtClean="0"/>
          </a:p>
          <a:p>
            <a:pPr marL="914400" lvl="2" indent="0">
              <a:buNone/>
            </a:pPr>
            <a:endParaRPr lang="en-US" sz="1400" dirty="0" smtClean="0"/>
          </a:p>
          <a:p>
            <a:pPr lvl="1"/>
            <a:endParaRPr lang="en-US" sz="1600" dirty="0"/>
          </a:p>
        </p:txBody>
      </p:sp>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100</a:t>
            </a:fld>
            <a:endParaRPr lang="fi-FI"/>
          </a:p>
        </p:txBody>
      </p:sp>
      <p:sp>
        <p:nvSpPr>
          <p:cNvPr id="7" name="Tekstiruutu 6"/>
          <p:cNvSpPr txBox="1"/>
          <p:nvPr/>
        </p:nvSpPr>
        <p:spPr>
          <a:xfrm>
            <a:off x="5004048" y="5947596"/>
            <a:ext cx="3943515" cy="276999"/>
          </a:xfrm>
          <a:prstGeom prst="rect">
            <a:avLst/>
          </a:prstGeom>
          <a:noFill/>
        </p:spPr>
        <p:txBody>
          <a:bodyPr wrap="none" rtlCol="0">
            <a:spAutoFit/>
          </a:bodyPr>
          <a:lstStyle/>
          <a:p>
            <a:r>
              <a:rPr lang="fi-FI" sz="1200" dirty="0"/>
              <a:t>Asumisterveysasetuksen soveltamisohje, osa </a:t>
            </a:r>
            <a:r>
              <a:rPr lang="fi-FI" sz="1200" dirty="0" smtClean="0"/>
              <a:t>4, </a:t>
            </a:r>
            <a:r>
              <a:rPr lang="fi-FI" sz="1200" dirty="0"/>
              <a:t>Valvira</a:t>
            </a:r>
          </a:p>
        </p:txBody>
      </p:sp>
    </p:spTree>
    <p:extLst>
      <p:ext uri="{BB962C8B-B14F-4D97-AF65-F5344CB8AC3E}">
        <p14:creationId xmlns:p14="http://schemas.microsoft.com/office/powerpoint/2010/main" val="3464473629"/>
      </p:ext>
    </p:extLst>
  </p:cSld>
  <p:clrMapOvr>
    <a:masterClrMapping/>
  </p:clrMapOvr>
  <p:transition spd="med">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2400" dirty="0" smtClean="0">
                <a:solidFill>
                  <a:srgbClr val="44697D"/>
                </a:solidFill>
              </a:rPr>
              <a:t>Ilmanäyte – tulosten tulkinta</a:t>
            </a:r>
            <a:br>
              <a:rPr lang="fi-FI" sz="2400" dirty="0" smtClean="0">
                <a:solidFill>
                  <a:srgbClr val="44697D"/>
                </a:solidFill>
              </a:rPr>
            </a:br>
            <a:r>
              <a:rPr lang="fi-FI" dirty="0" smtClean="0"/>
              <a:t>Koulurakennukset </a:t>
            </a:r>
            <a:endParaRPr lang="fi-FI" dirty="0"/>
          </a:p>
        </p:txBody>
      </p:sp>
      <p:sp>
        <p:nvSpPr>
          <p:cNvPr id="3" name="Sisällön paikkamerkki 2"/>
          <p:cNvSpPr>
            <a:spLocks noGrp="1"/>
          </p:cNvSpPr>
          <p:nvPr>
            <p:ph idx="1"/>
          </p:nvPr>
        </p:nvSpPr>
        <p:spPr>
          <a:xfrm>
            <a:off x="827088" y="1556792"/>
            <a:ext cx="7489825" cy="4392614"/>
          </a:xfrm>
        </p:spPr>
        <p:txBody>
          <a:bodyPr>
            <a:normAutofit fontScale="92500" lnSpcReduction="20000"/>
          </a:bodyPr>
          <a:lstStyle/>
          <a:p>
            <a:pPr marL="0" indent="0">
              <a:buNone/>
            </a:pPr>
            <a:r>
              <a:rPr lang="fi-FI" dirty="0" smtClean="0"/>
              <a:t>Koulurakennusten kosteus- ja homevauriot, KTL</a:t>
            </a:r>
          </a:p>
          <a:p>
            <a:r>
              <a:rPr lang="fi-FI" sz="1700" dirty="0" smtClean="0"/>
              <a:t>Näytemäärä 10 – 12 kpl</a:t>
            </a:r>
          </a:p>
          <a:p>
            <a:pPr marL="514350" indent="-457200">
              <a:buFont typeface="+mj-lt"/>
              <a:buAutoNum type="arabicPeriod"/>
            </a:pPr>
            <a:r>
              <a:rPr lang="fi-FI" sz="1700" dirty="0" smtClean="0"/>
              <a:t>Useassa näytteessä homesieniä 200 – 500 </a:t>
            </a:r>
            <a:r>
              <a:rPr lang="fi-FI" sz="1700" dirty="0" err="1" smtClean="0"/>
              <a:t>cfu</a:t>
            </a:r>
            <a:r>
              <a:rPr lang="fi-FI" sz="1700" dirty="0" smtClean="0"/>
              <a:t>/m</a:t>
            </a:r>
            <a:r>
              <a:rPr lang="fi-FI" sz="1700" baseline="30000" dirty="0" smtClean="0"/>
              <a:t>3</a:t>
            </a:r>
          </a:p>
          <a:p>
            <a:pPr lvl="1"/>
            <a:r>
              <a:rPr lang="fi-FI" sz="1700" dirty="0" smtClean="0"/>
              <a:t>Yksittäisen näytteen korkea pitoisuus voi johtua tilojen käyttötarkoituksesta</a:t>
            </a:r>
          </a:p>
          <a:p>
            <a:pPr lvl="1"/>
            <a:r>
              <a:rPr lang="fi-FI" sz="1700" dirty="0" smtClean="0"/>
              <a:t>Ulkoilman </a:t>
            </a:r>
            <a:r>
              <a:rPr lang="fi-FI" sz="1700" dirty="0" err="1" smtClean="0"/>
              <a:t>mikrobiston</a:t>
            </a:r>
            <a:r>
              <a:rPr lang="fi-FI" sz="1700" dirty="0" smtClean="0"/>
              <a:t> vaikutus sisäilman </a:t>
            </a:r>
            <a:r>
              <a:rPr lang="fi-FI" sz="1700" dirty="0" err="1" smtClean="0"/>
              <a:t>mikrobistoon</a:t>
            </a:r>
            <a:endParaRPr lang="fi-FI" sz="1700" dirty="0" smtClean="0"/>
          </a:p>
          <a:p>
            <a:pPr lvl="1"/>
            <a:r>
              <a:rPr lang="fi-FI" sz="1700" dirty="0" smtClean="0"/>
              <a:t>Luonnonmateriaalien käsittely tutkittavissa tiloissa</a:t>
            </a:r>
          </a:p>
          <a:p>
            <a:pPr lvl="1"/>
            <a:r>
              <a:rPr lang="fi-FI" sz="1700" dirty="0" smtClean="0"/>
              <a:t>Oppilaiden liikkumisesta johtuva pölyn </a:t>
            </a:r>
            <a:r>
              <a:rPr lang="fi-FI" sz="1700" dirty="0" err="1" smtClean="0"/>
              <a:t>resuspensio</a:t>
            </a:r>
            <a:endParaRPr lang="fi-FI" sz="1700" dirty="0" smtClean="0"/>
          </a:p>
          <a:p>
            <a:pPr marL="266700" lvl="1" indent="0">
              <a:buNone/>
            </a:pPr>
            <a:endParaRPr lang="fi-FI" sz="1400" dirty="0" smtClean="0"/>
          </a:p>
          <a:p>
            <a:pPr marL="514350" indent="-457200">
              <a:buFont typeface="+mj-lt"/>
              <a:buAutoNum type="arabicPeriod"/>
            </a:pPr>
            <a:r>
              <a:rPr lang="fi-FI" sz="1700" dirty="0" smtClean="0"/>
              <a:t>Tarkastellaan näytteiden mediaanipitoisuutta</a:t>
            </a:r>
          </a:p>
          <a:p>
            <a:pPr lvl="1"/>
            <a:r>
              <a:rPr lang="fi-FI" sz="1700" dirty="0" smtClean="0"/>
              <a:t>Normaali ≤12 </a:t>
            </a:r>
            <a:r>
              <a:rPr lang="fi-FI" sz="1700" dirty="0" err="1" smtClean="0"/>
              <a:t>cfu</a:t>
            </a:r>
            <a:r>
              <a:rPr lang="fi-FI" sz="1700" dirty="0" smtClean="0"/>
              <a:t>/m</a:t>
            </a:r>
            <a:r>
              <a:rPr lang="fi-FI" sz="1700" baseline="30000" dirty="0" smtClean="0"/>
              <a:t>3</a:t>
            </a:r>
            <a:r>
              <a:rPr lang="fi-FI" sz="1700" dirty="0" smtClean="0"/>
              <a:t> sieni-itiötä</a:t>
            </a:r>
          </a:p>
          <a:p>
            <a:pPr lvl="1"/>
            <a:r>
              <a:rPr lang="fi-FI" sz="1700" dirty="0" smtClean="0"/>
              <a:t>Poikkeava </a:t>
            </a:r>
            <a:r>
              <a:rPr lang="en-US" sz="1700" dirty="0"/>
              <a:t>≥</a:t>
            </a:r>
            <a:r>
              <a:rPr lang="fi-FI" sz="1700" dirty="0" smtClean="0"/>
              <a:t> 20 </a:t>
            </a:r>
            <a:r>
              <a:rPr lang="fi-FI" sz="1700" dirty="0" err="1" smtClean="0"/>
              <a:t>cfu</a:t>
            </a:r>
            <a:r>
              <a:rPr lang="fi-FI" sz="1700" dirty="0" smtClean="0"/>
              <a:t>/m</a:t>
            </a:r>
            <a:r>
              <a:rPr lang="fi-FI" sz="1700" baseline="30000" dirty="0" smtClean="0"/>
              <a:t>3</a:t>
            </a:r>
            <a:r>
              <a:rPr lang="fi-FI" sz="1700" dirty="0" smtClean="0"/>
              <a:t> sieni-itiöitä</a:t>
            </a:r>
          </a:p>
          <a:p>
            <a:pPr marL="266700" lvl="1" indent="0">
              <a:buNone/>
            </a:pPr>
            <a:endParaRPr lang="fi-FI" sz="1400" dirty="0" smtClean="0"/>
          </a:p>
          <a:p>
            <a:pPr marL="514350" indent="-457200">
              <a:buFont typeface="+mj-lt"/>
              <a:buAutoNum type="arabicPeriod"/>
            </a:pPr>
            <a:r>
              <a:rPr lang="fi-FI" sz="1700" dirty="0" smtClean="0"/>
              <a:t>Tarkastellaan näytesarjan pienimpiä tuloksia</a:t>
            </a:r>
          </a:p>
          <a:p>
            <a:pPr lvl="1"/>
            <a:r>
              <a:rPr lang="fi-FI" sz="1700" dirty="0" smtClean="0"/>
              <a:t>Ei vauriota, useita ”puhtaita” näytteitä (jopa 25 %)</a:t>
            </a:r>
          </a:p>
          <a:p>
            <a:pPr lvl="1"/>
            <a:r>
              <a:rPr lang="fi-FI" sz="1700" dirty="0" smtClean="0"/>
              <a:t>Vaurioepäily, ei lainkaan tai yksittäisiä nollatuloksia</a:t>
            </a:r>
          </a:p>
          <a:p>
            <a:pPr marL="457200" lvl="1" indent="0">
              <a:buNone/>
            </a:pPr>
            <a:endParaRPr lang="fi-FI" sz="1400" dirty="0" smtClean="0"/>
          </a:p>
          <a:p>
            <a:pPr marL="0" indent="0">
              <a:buNone/>
            </a:pPr>
            <a:r>
              <a:rPr lang="fi-FI" sz="1700" dirty="0" smtClean="0"/>
              <a:t>Jos yksi kolmesta kriteeristä täyttyy = viittaa homevaurioon</a:t>
            </a:r>
          </a:p>
          <a:p>
            <a:r>
              <a:rPr lang="fi-FI" sz="1600" dirty="0" smtClean="0"/>
              <a:t>Rakennuksessa tehtävä lisäksi rakennusteknisiä tutkimuksia</a:t>
            </a:r>
          </a:p>
          <a:p>
            <a:pPr marL="457200" lvl="1" indent="0">
              <a:buNone/>
            </a:pPr>
            <a:endParaRPr lang="fi-FI" sz="1400"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101</a:t>
            </a:fld>
            <a:endParaRPr lang="fi-FI"/>
          </a:p>
        </p:txBody>
      </p:sp>
    </p:spTree>
    <p:extLst>
      <p:ext uri="{BB962C8B-B14F-4D97-AF65-F5344CB8AC3E}">
        <p14:creationId xmlns:p14="http://schemas.microsoft.com/office/powerpoint/2010/main" val="2881947200"/>
      </p:ext>
    </p:extLst>
  </p:cSld>
  <p:clrMapOvr>
    <a:masterClrMapping/>
  </p:clrMapOvr>
  <p:transition spd="med">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400" dirty="0" smtClean="0">
                <a:solidFill>
                  <a:srgbClr val="44697D"/>
                </a:solidFill>
              </a:rPr>
              <a:t>Ilmanäyte – tulosten tulkinta</a:t>
            </a:r>
            <a:br>
              <a:rPr lang="fi-FI" sz="2400" dirty="0" smtClean="0">
                <a:solidFill>
                  <a:srgbClr val="44697D"/>
                </a:solidFill>
              </a:rPr>
            </a:br>
            <a:r>
              <a:rPr lang="fi-FI" dirty="0" smtClean="0"/>
              <a:t>Toimistot, työpaikat</a:t>
            </a:r>
            <a:endParaRPr lang="fi-FI" dirty="0"/>
          </a:p>
        </p:txBody>
      </p:sp>
      <p:sp>
        <p:nvSpPr>
          <p:cNvPr id="3" name="Sisällön paikkamerkki 2"/>
          <p:cNvSpPr>
            <a:spLocks noGrp="1"/>
          </p:cNvSpPr>
          <p:nvPr>
            <p:ph idx="1"/>
          </p:nvPr>
        </p:nvSpPr>
        <p:spPr>
          <a:xfrm>
            <a:off x="827088" y="1484784"/>
            <a:ext cx="7777360" cy="4392614"/>
          </a:xfrm>
          <a:noFill/>
          <a:ln w="9525">
            <a:noFill/>
            <a:miter lim="800000"/>
            <a:headEnd/>
            <a:tailEnd/>
          </a:ln>
        </p:spPr>
        <p:txBody>
          <a:bodyPr vert="horz" wrap="square" lIns="91440" tIns="45720" rIns="91440" bIns="45720" numCol="1" anchor="t" anchorCtr="0" compatLnSpc="1">
            <a:prstTxWarp prst="textNoShape">
              <a:avLst/>
            </a:prstTxWarp>
            <a:normAutofit/>
          </a:bodyPr>
          <a:lstStyle/>
          <a:p>
            <a:r>
              <a:rPr lang="fi-FI" sz="2000" dirty="0" smtClean="0"/>
              <a:t>Homesieni-itiöitä </a:t>
            </a:r>
            <a:r>
              <a:rPr lang="en-US" sz="2000" dirty="0"/>
              <a:t>≥</a:t>
            </a:r>
            <a:r>
              <a:rPr lang="fi-FI" sz="2000" dirty="0"/>
              <a:t> 50 </a:t>
            </a:r>
            <a:r>
              <a:rPr lang="fi-FI" sz="2000" dirty="0" err="1"/>
              <a:t>cfu</a:t>
            </a:r>
            <a:r>
              <a:rPr lang="fi-FI" sz="2000" dirty="0"/>
              <a:t>/m</a:t>
            </a:r>
            <a:r>
              <a:rPr lang="fi-FI" sz="2000" baseline="30000" dirty="0"/>
              <a:t>3</a:t>
            </a:r>
          </a:p>
          <a:p>
            <a:pPr lvl="1"/>
            <a:r>
              <a:rPr lang="fi-FI" sz="1800" dirty="0"/>
              <a:t>Poikkeava mikrobilähde</a:t>
            </a:r>
          </a:p>
          <a:p>
            <a:pPr lvl="1"/>
            <a:endParaRPr lang="fi-FI" sz="1800" dirty="0"/>
          </a:p>
          <a:p>
            <a:r>
              <a:rPr lang="fi-FI" sz="2000" dirty="0" err="1"/>
              <a:t>Bakeerit</a:t>
            </a:r>
            <a:r>
              <a:rPr lang="fi-FI" sz="2000" dirty="0"/>
              <a:t> </a:t>
            </a:r>
            <a:r>
              <a:rPr lang="en-US" sz="2000" dirty="0"/>
              <a:t>≥</a:t>
            </a:r>
            <a:r>
              <a:rPr lang="fi-FI" sz="2000" dirty="0"/>
              <a:t> 600 </a:t>
            </a:r>
            <a:r>
              <a:rPr lang="fi-FI" sz="2000" dirty="0" err="1"/>
              <a:t>cfu</a:t>
            </a:r>
            <a:r>
              <a:rPr lang="fi-FI" sz="2000" dirty="0"/>
              <a:t>/m</a:t>
            </a:r>
            <a:r>
              <a:rPr lang="fi-FI" sz="2000" baseline="30000" dirty="0"/>
              <a:t>3</a:t>
            </a:r>
          </a:p>
          <a:p>
            <a:pPr lvl="1"/>
            <a:r>
              <a:rPr lang="fi-FI" sz="1800" dirty="0"/>
              <a:t>Puutteita ilmanvaihdossa tai poikkeava lähde</a:t>
            </a:r>
          </a:p>
          <a:p>
            <a:endParaRPr lang="fi-FI" sz="2000" dirty="0"/>
          </a:p>
          <a:p>
            <a:r>
              <a:rPr lang="fi-FI" sz="2000" i="1" dirty="0" err="1"/>
              <a:t>Streptomyces</a:t>
            </a:r>
            <a:r>
              <a:rPr lang="fi-FI" sz="2000" dirty="0"/>
              <a:t> </a:t>
            </a:r>
            <a:r>
              <a:rPr lang="en-US" sz="2000" dirty="0"/>
              <a:t>≥ </a:t>
            </a:r>
            <a:r>
              <a:rPr lang="fi-FI" sz="2000" dirty="0"/>
              <a:t>5 </a:t>
            </a:r>
            <a:r>
              <a:rPr lang="fi-FI" sz="2000" dirty="0" err="1"/>
              <a:t>cfu</a:t>
            </a:r>
            <a:r>
              <a:rPr lang="fi-FI" sz="2000" dirty="0"/>
              <a:t>/m</a:t>
            </a:r>
            <a:r>
              <a:rPr lang="fi-FI" sz="2000" baseline="30000" dirty="0"/>
              <a:t>3</a:t>
            </a:r>
          </a:p>
          <a:p>
            <a:pPr lvl="1"/>
            <a:r>
              <a:rPr lang="fi-FI" sz="1800" dirty="0"/>
              <a:t>Poikkeava lähde</a:t>
            </a:r>
          </a:p>
          <a:p>
            <a:pPr lvl="1"/>
            <a:endParaRPr lang="fi-FI" sz="1800" dirty="0"/>
          </a:p>
          <a:p>
            <a:r>
              <a:rPr lang="en-US" sz="2000" dirty="0" err="1"/>
              <a:t>Sulan</a:t>
            </a:r>
            <a:r>
              <a:rPr lang="en-US" sz="2000" dirty="0"/>
              <a:t> </a:t>
            </a:r>
            <a:r>
              <a:rPr lang="en-US" sz="2000" dirty="0" err="1"/>
              <a:t>maan</a:t>
            </a:r>
            <a:r>
              <a:rPr lang="en-US" sz="2000" dirty="0"/>
              <a:t> </a:t>
            </a:r>
            <a:r>
              <a:rPr lang="en-US" sz="2000" dirty="0" err="1"/>
              <a:t>aikana</a:t>
            </a:r>
            <a:r>
              <a:rPr lang="en-US" sz="2000" dirty="0"/>
              <a:t> </a:t>
            </a:r>
            <a:r>
              <a:rPr lang="en-US" sz="2000" dirty="0" err="1"/>
              <a:t>tuloksien</a:t>
            </a:r>
            <a:r>
              <a:rPr lang="en-US" sz="2000" dirty="0"/>
              <a:t> </a:t>
            </a:r>
            <a:r>
              <a:rPr lang="en-US" sz="2000" dirty="0" err="1"/>
              <a:t>vertaaminen</a:t>
            </a:r>
            <a:r>
              <a:rPr lang="en-US" sz="2000" dirty="0"/>
              <a:t> </a:t>
            </a:r>
            <a:r>
              <a:rPr lang="en-US" sz="2000" dirty="0" err="1" smtClean="0"/>
              <a:t>ulkoilmanäytteeseen</a:t>
            </a:r>
            <a:endParaRPr lang="en-US" sz="2000" dirty="0"/>
          </a:p>
          <a:p>
            <a:pPr lvl="1"/>
            <a:endParaRPr lang="fi-FI" sz="1800" dirty="0"/>
          </a:p>
          <a:p>
            <a:pPr lvl="2"/>
            <a:endParaRPr lang="fi-FI" sz="1600" dirty="0"/>
          </a:p>
          <a:p>
            <a:pPr lvl="1"/>
            <a:endParaRPr lang="fi-FI" sz="1800"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102</a:t>
            </a:fld>
            <a:endParaRPr lang="fi-FI"/>
          </a:p>
        </p:txBody>
      </p:sp>
      <p:sp>
        <p:nvSpPr>
          <p:cNvPr id="7" name="Footer Placeholder 3"/>
          <p:cNvSpPr>
            <a:spLocks noGrp="1"/>
          </p:cNvSpPr>
          <p:nvPr>
            <p:ph type="ftr" sz="quarter" idx="10"/>
          </p:nvPr>
        </p:nvSpPr>
        <p:spPr>
          <a:xfrm>
            <a:off x="5148064" y="5856976"/>
            <a:ext cx="3939795" cy="360362"/>
          </a:xfrm>
        </p:spPr>
        <p:txBody>
          <a:bodyPr/>
          <a:lstStyle/>
          <a:p>
            <a:pPr>
              <a:defRPr/>
            </a:pPr>
            <a:endParaRPr lang="fi-FI" dirty="0" smtClean="0"/>
          </a:p>
          <a:p>
            <a:pPr>
              <a:defRPr/>
            </a:pPr>
            <a:r>
              <a:rPr lang="fi-FI" dirty="0"/>
              <a:t>Ohje työpaikkojen sisäilmasto-ongelmien selvittämiseen, Työterveyslaitos, 2016</a:t>
            </a:r>
          </a:p>
          <a:p>
            <a:pPr>
              <a:defRPr/>
            </a:pPr>
            <a:endParaRPr lang="fi-FI" dirty="0" smtClean="0"/>
          </a:p>
        </p:txBody>
      </p:sp>
    </p:spTree>
    <p:extLst>
      <p:ext uri="{BB962C8B-B14F-4D97-AF65-F5344CB8AC3E}">
        <p14:creationId xmlns:p14="http://schemas.microsoft.com/office/powerpoint/2010/main" val="2678208743"/>
      </p:ext>
    </p:extLst>
  </p:cSld>
  <p:clrMapOvr>
    <a:masterClrMapping/>
  </p:clrMapOvr>
  <p:transition spd="med">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normAutofit/>
          </a:bodyPr>
          <a:lstStyle/>
          <a:p>
            <a:r>
              <a:rPr lang="fi-FI" altLang="en-US" dirty="0" err="1" smtClean="0">
                <a:solidFill>
                  <a:srgbClr val="44697D"/>
                </a:solidFill>
              </a:rPr>
              <a:t>Mikrobisto</a:t>
            </a:r>
            <a:r>
              <a:rPr lang="fi-FI" altLang="en-US" dirty="0" smtClean="0">
                <a:solidFill>
                  <a:srgbClr val="44697D"/>
                </a:solidFill>
              </a:rPr>
              <a:t> pinnoilla, pintanäyte</a:t>
            </a:r>
            <a:endParaRPr lang="fi-FI" altLang="en-US" dirty="0">
              <a:solidFill>
                <a:srgbClr val="44697D"/>
              </a:solidFill>
            </a:endParaRPr>
          </a:p>
        </p:txBody>
      </p:sp>
      <p:sp>
        <p:nvSpPr>
          <p:cNvPr id="155651" name="Rectangle 3"/>
          <p:cNvSpPr>
            <a:spLocks noGrp="1" noChangeArrowheads="1"/>
          </p:cNvSpPr>
          <p:nvPr>
            <p:ph idx="1"/>
          </p:nvPr>
        </p:nvSpPr>
        <p:spPr/>
        <p:txBody>
          <a:bodyPr/>
          <a:lstStyle/>
          <a:p>
            <a:r>
              <a:rPr lang="fi-FI" altLang="en-US" sz="2000" dirty="0" smtClean="0"/>
              <a:t>Kuvaa pinnalla </a:t>
            </a:r>
            <a:r>
              <a:rPr lang="fi-FI" altLang="en-US" sz="2000" dirty="0"/>
              <a:t>esiintyvää mikrobistoa</a:t>
            </a:r>
          </a:p>
          <a:p>
            <a:r>
              <a:rPr lang="fi-FI" altLang="en-US" sz="2000" dirty="0" smtClean="0"/>
              <a:t>Ilmasta </a:t>
            </a:r>
            <a:r>
              <a:rPr lang="fi-FI" altLang="en-US" sz="2000" dirty="0"/>
              <a:t>pinnalle siirtyneitä </a:t>
            </a:r>
            <a:r>
              <a:rPr lang="fi-FI" altLang="en-US" sz="2000" dirty="0" smtClean="0"/>
              <a:t>mikrobeja</a:t>
            </a:r>
            <a:endParaRPr lang="fi-FI" altLang="en-US" sz="2000" dirty="0"/>
          </a:p>
          <a:p>
            <a:r>
              <a:rPr lang="fi-FI" altLang="en-US" sz="2000" dirty="0" smtClean="0"/>
              <a:t>Mikrobien </a:t>
            </a:r>
            <a:r>
              <a:rPr lang="fi-FI" altLang="en-US" sz="2000" dirty="0"/>
              <a:t>siirtymistä ongelmapaikoista puhtaisiin tiloihin</a:t>
            </a:r>
          </a:p>
          <a:p>
            <a:endParaRPr lang="fi-FI" altLang="en-US" sz="2000" dirty="0"/>
          </a:p>
          <a:p>
            <a:r>
              <a:rPr lang="fi-FI" altLang="en-US" sz="2000" dirty="0"/>
              <a:t>Kahden viikon laskeumanäyte</a:t>
            </a:r>
          </a:p>
          <a:p>
            <a:pPr lvl="2"/>
            <a:r>
              <a:rPr lang="fi-FI" altLang="en-US" dirty="0"/>
              <a:t>Kuvaa pitkäaikaista sisäilman mikrobistoa</a:t>
            </a:r>
          </a:p>
          <a:p>
            <a:r>
              <a:rPr lang="fi-FI" altLang="en-US" sz="2000" dirty="0"/>
              <a:t>Suoraan materiaalin pinnalta</a:t>
            </a:r>
          </a:p>
          <a:p>
            <a:pPr lvl="2"/>
            <a:r>
              <a:rPr lang="fi-FI" altLang="en-US" dirty="0"/>
              <a:t>Kuvaa materiaalin pinnalla esiintyvää mikrobistoa</a:t>
            </a:r>
          </a:p>
          <a:p>
            <a:r>
              <a:rPr lang="fi-FI" altLang="en-US" sz="2000" b="1" dirty="0"/>
              <a:t>Tuloilmakanava</a:t>
            </a:r>
          </a:p>
          <a:p>
            <a:pPr lvl="2"/>
            <a:r>
              <a:rPr lang="fi-FI" altLang="en-US" b="1" dirty="0"/>
              <a:t>Kuvaa tuloilmakanavan mikrobistoa</a:t>
            </a:r>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103</a:t>
            </a:fld>
            <a:endParaRPr lang="fi-FI"/>
          </a:p>
        </p:txBody>
      </p:sp>
      <p:sp>
        <p:nvSpPr>
          <p:cNvPr id="6" name="Tekstiruutu 5"/>
          <p:cNvSpPr txBox="1"/>
          <p:nvPr/>
        </p:nvSpPr>
        <p:spPr>
          <a:xfrm>
            <a:off x="5004048" y="5947596"/>
            <a:ext cx="3943515" cy="276999"/>
          </a:xfrm>
          <a:prstGeom prst="rect">
            <a:avLst/>
          </a:prstGeom>
          <a:noFill/>
        </p:spPr>
        <p:txBody>
          <a:bodyPr wrap="none" rtlCol="0">
            <a:spAutoFit/>
          </a:bodyPr>
          <a:lstStyle/>
          <a:p>
            <a:r>
              <a:rPr lang="fi-FI" sz="1200" dirty="0"/>
              <a:t>Asumisterveysasetuksen soveltamisohje, osa </a:t>
            </a:r>
            <a:r>
              <a:rPr lang="fi-FI" sz="1200" dirty="0" smtClean="0"/>
              <a:t>4, </a:t>
            </a:r>
            <a:r>
              <a:rPr lang="fi-FI" sz="1200" dirty="0"/>
              <a:t>Valvira</a:t>
            </a:r>
          </a:p>
        </p:txBody>
      </p:sp>
    </p:spTree>
    <p:extLst>
      <p:ext uri="{BB962C8B-B14F-4D97-AF65-F5344CB8AC3E}">
        <p14:creationId xmlns:p14="http://schemas.microsoft.com/office/powerpoint/2010/main" val="1178121975"/>
      </p:ext>
    </p:extLst>
  </p:cSld>
  <p:clrMapOvr>
    <a:masterClrMapping/>
  </p:clrMapOvr>
  <p:transition spd="med">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normAutofit/>
          </a:bodyPr>
          <a:lstStyle/>
          <a:p>
            <a:r>
              <a:rPr lang="fi-FI" altLang="en-US" dirty="0" smtClean="0">
                <a:solidFill>
                  <a:srgbClr val="44697D"/>
                </a:solidFill>
              </a:rPr>
              <a:t>Pintanäytteenotto ja tulosten tulkinta</a:t>
            </a:r>
            <a:endParaRPr lang="fi-FI" altLang="en-US" dirty="0">
              <a:solidFill>
                <a:srgbClr val="44697D"/>
              </a:solidFill>
            </a:endParaRPr>
          </a:p>
        </p:txBody>
      </p:sp>
      <p:sp>
        <p:nvSpPr>
          <p:cNvPr id="156675" name="Rectangle 3"/>
          <p:cNvSpPr>
            <a:spLocks noGrp="1" noChangeArrowheads="1"/>
          </p:cNvSpPr>
          <p:nvPr>
            <p:ph idx="1"/>
          </p:nvPr>
        </p:nvSpPr>
        <p:spPr/>
        <p:txBody>
          <a:bodyPr>
            <a:normAutofit/>
          </a:bodyPr>
          <a:lstStyle/>
          <a:p>
            <a:pPr marL="0" indent="0">
              <a:buNone/>
            </a:pPr>
            <a:r>
              <a:rPr lang="fi-FI" altLang="en-US" dirty="0"/>
              <a:t>Näytteenotto</a:t>
            </a:r>
          </a:p>
          <a:p>
            <a:r>
              <a:rPr lang="fi-FI" altLang="en-US" dirty="0"/>
              <a:t>Sivellään määräala steriiliin nesteeseen kostutetulla vanupuikolla</a:t>
            </a:r>
          </a:p>
          <a:p>
            <a:pPr lvl="2"/>
            <a:r>
              <a:rPr lang="fi-FI" altLang="en-US" dirty="0" smtClean="0"/>
              <a:t>10 cm x 10 cm tai 100 cm</a:t>
            </a:r>
            <a:r>
              <a:rPr lang="fi-FI" altLang="en-US" baseline="30000" dirty="0" smtClean="0"/>
              <a:t>2</a:t>
            </a:r>
          </a:p>
          <a:p>
            <a:pPr lvl="2"/>
            <a:r>
              <a:rPr lang="fi-FI" altLang="en-US" dirty="0" smtClean="0"/>
              <a:t>Puskuriliuos </a:t>
            </a:r>
            <a:r>
              <a:rPr lang="fi-FI" altLang="en-US" dirty="0"/>
              <a:t>(kvantitatiivinen menetelmä</a:t>
            </a:r>
            <a:r>
              <a:rPr lang="fi-FI" altLang="en-US" dirty="0" smtClean="0"/>
              <a:t>)</a:t>
            </a:r>
          </a:p>
          <a:p>
            <a:pPr lvl="2"/>
            <a:r>
              <a:rPr lang="fi-FI" altLang="en-US" dirty="0"/>
              <a:t>Pintanäytteet säilytetään +4-8 °C ennen viljelyä, joka on tehtävä viimeistään näytteenottoa seuravana </a:t>
            </a:r>
            <a:r>
              <a:rPr lang="fi-FI" altLang="en-US" dirty="0" smtClean="0"/>
              <a:t>päivänä</a:t>
            </a:r>
            <a:endParaRPr lang="fi-FI" altLang="en-US" dirty="0"/>
          </a:p>
          <a:p>
            <a:endParaRPr lang="fi-FI" altLang="en-US" dirty="0" smtClean="0"/>
          </a:p>
          <a:p>
            <a:r>
              <a:rPr lang="fi-FI" altLang="en-US" dirty="0" smtClean="0"/>
              <a:t>Pintamateriaali </a:t>
            </a:r>
            <a:r>
              <a:rPr lang="fi-FI" altLang="en-US" dirty="0"/>
              <a:t>ja sen ominaisuudet sekä näytteenottotekniikka vaikuttavat pintanäytteiden </a:t>
            </a:r>
            <a:r>
              <a:rPr lang="fi-FI" altLang="en-US" dirty="0" smtClean="0"/>
              <a:t>tulokseen</a:t>
            </a:r>
          </a:p>
          <a:p>
            <a:pPr lvl="1"/>
            <a:r>
              <a:rPr lang="fi-FI" altLang="en-US" dirty="0" smtClean="0"/>
              <a:t>tulkinnan </a:t>
            </a:r>
            <a:r>
              <a:rPr lang="fi-FI" altLang="en-US" dirty="0"/>
              <a:t>tulee aina perustua vauriopinnalta ja vertailupinnalta otettujen näytteiden tulosten väliseen </a:t>
            </a:r>
            <a:r>
              <a:rPr lang="fi-FI" altLang="en-US" dirty="0" smtClean="0"/>
              <a:t>vertailuun</a:t>
            </a:r>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104</a:t>
            </a:fld>
            <a:endParaRPr lang="fi-FI"/>
          </a:p>
        </p:txBody>
      </p:sp>
      <p:sp>
        <p:nvSpPr>
          <p:cNvPr id="6" name="Tekstiruutu 5"/>
          <p:cNvSpPr txBox="1"/>
          <p:nvPr/>
        </p:nvSpPr>
        <p:spPr>
          <a:xfrm>
            <a:off x="5004048" y="5947596"/>
            <a:ext cx="3943515" cy="276999"/>
          </a:xfrm>
          <a:prstGeom prst="rect">
            <a:avLst/>
          </a:prstGeom>
          <a:noFill/>
        </p:spPr>
        <p:txBody>
          <a:bodyPr wrap="none" rtlCol="0">
            <a:spAutoFit/>
          </a:bodyPr>
          <a:lstStyle/>
          <a:p>
            <a:r>
              <a:rPr lang="fi-FI" sz="1200" dirty="0"/>
              <a:t>Asumisterveysasetuksen soveltamisohje, osa </a:t>
            </a:r>
            <a:r>
              <a:rPr lang="fi-FI" sz="1200" dirty="0" smtClean="0"/>
              <a:t>4, </a:t>
            </a:r>
            <a:r>
              <a:rPr lang="fi-FI" sz="1200" dirty="0"/>
              <a:t>Valvira</a:t>
            </a:r>
          </a:p>
        </p:txBody>
      </p:sp>
    </p:spTree>
    <p:extLst>
      <p:ext uri="{BB962C8B-B14F-4D97-AF65-F5344CB8AC3E}">
        <p14:creationId xmlns:p14="http://schemas.microsoft.com/office/powerpoint/2010/main" val="1984210451"/>
      </p:ext>
    </p:extLst>
  </p:cSld>
  <p:clrMapOvr>
    <a:masterClrMapping/>
  </p:clrMapOvr>
  <p:transition spd="med">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normAutofit/>
          </a:bodyPr>
          <a:lstStyle/>
          <a:p>
            <a:r>
              <a:rPr lang="fi-FI" altLang="en-US" dirty="0" smtClean="0">
                <a:solidFill>
                  <a:srgbClr val="44697D"/>
                </a:solidFill>
              </a:rPr>
              <a:t>Pintanäytteenotto ja tulosten tulkinta</a:t>
            </a:r>
            <a:endParaRPr lang="fi-FI" altLang="en-US" dirty="0">
              <a:solidFill>
                <a:srgbClr val="44697D"/>
              </a:solidFill>
            </a:endParaRPr>
          </a:p>
        </p:txBody>
      </p:sp>
      <p:sp>
        <p:nvSpPr>
          <p:cNvPr id="156675" name="Rectangle 3"/>
          <p:cNvSpPr>
            <a:spLocks noGrp="1" noChangeArrowheads="1"/>
          </p:cNvSpPr>
          <p:nvPr>
            <p:ph idx="1"/>
          </p:nvPr>
        </p:nvSpPr>
        <p:spPr/>
        <p:txBody>
          <a:bodyPr>
            <a:normAutofit fontScale="92500" lnSpcReduction="20000"/>
          </a:bodyPr>
          <a:lstStyle/>
          <a:p>
            <a:pPr marL="0" indent="0">
              <a:buNone/>
            </a:pPr>
            <a:r>
              <a:rPr lang="fi-FI" altLang="en-US" dirty="0" smtClean="0"/>
              <a:t>Tulkinta</a:t>
            </a:r>
          </a:p>
          <a:p>
            <a:pPr lvl="1"/>
            <a:r>
              <a:rPr lang="fi-FI" altLang="en-US" dirty="0" smtClean="0"/>
              <a:t>Jos </a:t>
            </a:r>
            <a:r>
              <a:rPr lang="fi-FI" altLang="en-US" dirty="0"/>
              <a:t>vauriopinnalta otetun näytteen sieni-itiöpitoisuus on yli 1000 </a:t>
            </a:r>
            <a:r>
              <a:rPr lang="fi-FI" altLang="en-US" dirty="0" err="1"/>
              <a:t>pmy</a:t>
            </a:r>
            <a:r>
              <a:rPr lang="fi-FI" altLang="en-US" dirty="0"/>
              <a:t>/cm</a:t>
            </a:r>
            <a:r>
              <a:rPr lang="fi-FI" altLang="en-US" baseline="30000" dirty="0"/>
              <a:t>2</a:t>
            </a:r>
            <a:r>
              <a:rPr lang="fi-FI" altLang="en-US" dirty="0"/>
              <a:t> ja vähintään 100 kertaa suurempi kuin vertailupinnan näytteestä, voidaan vauriokohdassa katsoa esiintyvän </a:t>
            </a:r>
            <a:r>
              <a:rPr lang="fi-FI" altLang="en-US" dirty="0" smtClean="0"/>
              <a:t>sienikasvua</a:t>
            </a:r>
          </a:p>
          <a:p>
            <a:pPr lvl="2"/>
            <a:r>
              <a:rPr lang="fi-FI" altLang="en-US" dirty="0"/>
              <a:t>alle 1000 </a:t>
            </a:r>
            <a:r>
              <a:rPr lang="fi-FI" altLang="en-US" dirty="0" err="1"/>
              <a:t>pmy</a:t>
            </a:r>
            <a:r>
              <a:rPr lang="fi-FI" altLang="en-US" dirty="0"/>
              <a:t>/cm2:n sieni-itiöpitoisuus voi viitata mikrobikasvustoon pinnalla, mikäli näytteen lajistossa esiintyy kosteusvaurioon viittaavia mikrobeja eli ns. kosteusvaurioindikaattoreita </a:t>
            </a:r>
            <a:endParaRPr lang="fi-FI" altLang="en-US" dirty="0" smtClean="0"/>
          </a:p>
          <a:p>
            <a:pPr lvl="1"/>
            <a:endParaRPr lang="fi-FI" altLang="en-US" dirty="0" smtClean="0"/>
          </a:p>
          <a:p>
            <a:pPr lvl="1"/>
            <a:r>
              <a:rPr lang="fi-FI" altLang="en-US" dirty="0"/>
              <a:t>Mikäli vauriokohdasta otetun näytteen </a:t>
            </a:r>
            <a:r>
              <a:rPr lang="fi-FI" altLang="en-US" dirty="0" err="1"/>
              <a:t>aktinomykeettipitoisuus</a:t>
            </a:r>
            <a:r>
              <a:rPr lang="fi-FI" altLang="en-US" dirty="0"/>
              <a:t> on vähintään 10 kertaa suurempi kuin vertailukohdasta otetun näytteen pitoisuus, voidaan vauriokohdassa katsoa esiintyvän </a:t>
            </a:r>
            <a:r>
              <a:rPr lang="fi-FI" altLang="en-US" dirty="0" err="1" smtClean="0"/>
              <a:t>aktinomykeettikasvustoa</a:t>
            </a:r>
            <a:endParaRPr lang="fi-FI" altLang="en-US" dirty="0" smtClean="0"/>
          </a:p>
          <a:p>
            <a:pPr lvl="2"/>
            <a:r>
              <a:rPr lang="fi-FI" altLang="en-US" dirty="0"/>
              <a:t>yli 5 </a:t>
            </a:r>
            <a:r>
              <a:rPr lang="fi-FI" altLang="en-US" dirty="0" err="1"/>
              <a:t>pmy</a:t>
            </a:r>
            <a:r>
              <a:rPr lang="fi-FI" altLang="en-US" dirty="0"/>
              <a:t>/cm2 olevien </a:t>
            </a:r>
            <a:r>
              <a:rPr lang="fi-FI" altLang="en-US" dirty="0" err="1"/>
              <a:t>aktinomykeettipitoisuuksien</a:t>
            </a:r>
            <a:r>
              <a:rPr lang="fi-FI" altLang="en-US" dirty="0"/>
              <a:t> syy </a:t>
            </a:r>
            <a:r>
              <a:rPr lang="fi-FI" altLang="en-US" dirty="0" smtClean="0"/>
              <a:t>pintanäytteessä on selvitettävä</a:t>
            </a:r>
          </a:p>
          <a:p>
            <a:pPr lvl="1"/>
            <a:endParaRPr lang="fi-FI" altLang="en-US" dirty="0"/>
          </a:p>
          <a:p>
            <a:pPr lvl="1"/>
            <a:r>
              <a:rPr lang="fi-FI" altLang="en-US" dirty="0"/>
              <a:t>Pintasivelynäytteitä koskevat ohjeet soveltuvat myös kouluista, päiväkodeista ja muista niihin rinnastettavista rakennuksista otettaville näytteille</a:t>
            </a:r>
            <a:endParaRPr lang="fi-FI" altLang="en-US" dirty="0" smtClean="0"/>
          </a:p>
          <a:p>
            <a:pPr lvl="2"/>
            <a:endParaRPr lang="fi-FI" altLang="en-US" dirty="0" smtClean="0"/>
          </a:p>
          <a:p>
            <a:pPr lvl="1"/>
            <a:endParaRPr lang="fi-FI" altLang="en-US" dirty="0"/>
          </a:p>
          <a:p>
            <a:pPr lvl="1"/>
            <a:endParaRPr lang="fi-FI" altLang="en-US"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105</a:t>
            </a:fld>
            <a:endParaRPr lang="fi-FI"/>
          </a:p>
        </p:txBody>
      </p:sp>
      <p:sp>
        <p:nvSpPr>
          <p:cNvPr id="6" name="Tekstiruutu 5"/>
          <p:cNvSpPr txBox="1"/>
          <p:nvPr/>
        </p:nvSpPr>
        <p:spPr>
          <a:xfrm>
            <a:off x="5004048" y="5947596"/>
            <a:ext cx="3943515" cy="276999"/>
          </a:xfrm>
          <a:prstGeom prst="rect">
            <a:avLst/>
          </a:prstGeom>
          <a:noFill/>
        </p:spPr>
        <p:txBody>
          <a:bodyPr wrap="none" rtlCol="0">
            <a:spAutoFit/>
          </a:bodyPr>
          <a:lstStyle/>
          <a:p>
            <a:r>
              <a:rPr lang="fi-FI" sz="1200" dirty="0"/>
              <a:t>Asumisterveysasetuksen soveltamisohje, osa </a:t>
            </a:r>
            <a:r>
              <a:rPr lang="fi-FI" sz="1200" dirty="0" smtClean="0"/>
              <a:t>4, </a:t>
            </a:r>
            <a:r>
              <a:rPr lang="fi-FI" sz="1200" dirty="0"/>
              <a:t>Valvira</a:t>
            </a:r>
          </a:p>
        </p:txBody>
      </p:sp>
    </p:spTree>
    <p:extLst>
      <p:ext uri="{BB962C8B-B14F-4D97-AF65-F5344CB8AC3E}">
        <p14:creationId xmlns:p14="http://schemas.microsoft.com/office/powerpoint/2010/main" val="2729752621"/>
      </p:ext>
    </p:extLst>
  </p:cSld>
  <p:clrMapOvr>
    <a:masterClrMapping/>
  </p:clrMapOvr>
  <p:transition spd="med">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827088" y="333376"/>
            <a:ext cx="7489824" cy="863376"/>
          </a:xfrm>
        </p:spPr>
        <p:txBody>
          <a:bodyPr>
            <a:normAutofit/>
          </a:bodyPr>
          <a:lstStyle/>
          <a:p>
            <a:r>
              <a:rPr lang="fi-FI" altLang="en-US" dirty="0" err="1" smtClean="0">
                <a:solidFill>
                  <a:srgbClr val="44697D"/>
                </a:solidFill>
              </a:rPr>
              <a:t>Mikrobisto</a:t>
            </a:r>
            <a:r>
              <a:rPr lang="fi-FI" altLang="en-US" dirty="0" smtClean="0">
                <a:solidFill>
                  <a:srgbClr val="44697D"/>
                </a:solidFill>
              </a:rPr>
              <a:t> rakenteessa, materiaalinäyte</a:t>
            </a:r>
            <a:endParaRPr lang="fi-FI" altLang="en-US" dirty="0">
              <a:solidFill>
                <a:srgbClr val="44697D"/>
              </a:solidFill>
            </a:endParaRPr>
          </a:p>
        </p:txBody>
      </p:sp>
      <p:sp>
        <p:nvSpPr>
          <p:cNvPr id="157699" name="Rectangle 3"/>
          <p:cNvSpPr>
            <a:spLocks noGrp="1" noChangeArrowheads="1"/>
          </p:cNvSpPr>
          <p:nvPr>
            <p:ph idx="1"/>
          </p:nvPr>
        </p:nvSpPr>
        <p:spPr>
          <a:xfrm>
            <a:off x="827088" y="1412776"/>
            <a:ext cx="7489825" cy="4392614"/>
          </a:xfrm>
        </p:spPr>
        <p:txBody>
          <a:bodyPr>
            <a:normAutofit/>
          </a:bodyPr>
          <a:lstStyle/>
          <a:p>
            <a:pPr marL="0" indent="0">
              <a:buNone/>
            </a:pPr>
            <a:r>
              <a:rPr lang="fi-FI" altLang="en-US" dirty="0" smtClean="0"/>
              <a:t>Näytteenoton perustana asiantuntijan </a:t>
            </a:r>
            <a:r>
              <a:rPr lang="fi-FI" altLang="en-US" dirty="0"/>
              <a:t>arvio tai aistinvarainen </a:t>
            </a:r>
            <a:r>
              <a:rPr lang="fi-FI" altLang="en-US" dirty="0" smtClean="0"/>
              <a:t>havainto</a:t>
            </a:r>
          </a:p>
          <a:p>
            <a:pPr lvl="1"/>
            <a:r>
              <a:rPr lang="fi-FI" altLang="en-US" dirty="0" smtClean="0"/>
              <a:t>Selvitetään rakenteen rakennekerroksen mikrobiologista kuntoa</a:t>
            </a:r>
            <a:endParaRPr lang="fi-FI" altLang="en-US" dirty="0"/>
          </a:p>
          <a:p>
            <a:endParaRPr lang="fi-FI" altLang="en-US" dirty="0"/>
          </a:p>
          <a:p>
            <a:pPr marL="0" indent="0">
              <a:buNone/>
            </a:pPr>
            <a:r>
              <a:rPr lang="fi-FI" altLang="en-US" dirty="0"/>
              <a:t>Voidaan paikantaa mikrobilähde, vauriokohta</a:t>
            </a:r>
          </a:p>
          <a:p>
            <a:pPr lvl="1"/>
            <a:r>
              <a:rPr lang="fi-FI" altLang="en-US" dirty="0" smtClean="0"/>
              <a:t>Vaurioaste</a:t>
            </a:r>
            <a:r>
              <a:rPr lang="fi-FI" altLang="en-US" dirty="0"/>
              <a:t>: näyte vauriokohdasta</a:t>
            </a:r>
          </a:p>
          <a:p>
            <a:pPr lvl="2">
              <a:buFontTx/>
              <a:buNone/>
            </a:pPr>
            <a:endParaRPr lang="fi-FI" altLang="en-US" dirty="0"/>
          </a:p>
          <a:p>
            <a:pPr marL="0" indent="0">
              <a:buNone/>
            </a:pPr>
            <a:r>
              <a:rPr lang="fi-FI" altLang="en-US" dirty="0"/>
              <a:t>Vaurioalueen laajuuden arviointi</a:t>
            </a:r>
          </a:p>
          <a:p>
            <a:pPr lvl="1"/>
            <a:r>
              <a:rPr lang="fi-FI" altLang="en-US" dirty="0" smtClean="0"/>
              <a:t>Vaurioalue</a:t>
            </a:r>
            <a:r>
              <a:rPr lang="fi-FI" altLang="en-US" dirty="0"/>
              <a:t>: useita näytteitä eri pisteistä vauriokohdasta poispäin edeten</a:t>
            </a:r>
          </a:p>
          <a:p>
            <a:pPr marL="623887" lvl="2" indent="0">
              <a:buNone/>
            </a:pPr>
            <a:endParaRPr lang="fi-FI" altLang="en-US" dirty="0"/>
          </a:p>
          <a:p>
            <a:pPr lvl="2"/>
            <a:endParaRPr lang="fi-FI" altLang="en-US" sz="1800" dirty="0"/>
          </a:p>
          <a:p>
            <a:endParaRPr lang="fi-FI" altLang="en-US" sz="2400"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106</a:t>
            </a:fld>
            <a:endParaRPr lang="fi-FI"/>
          </a:p>
        </p:txBody>
      </p:sp>
    </p:spTree>
    <p:extLst>
      <p:ext uri="{BB962C8B-B14F-4D97-AF65-F5344CB8AC3E}">
        <p14:creationId xmlns:p14="http://schemas.microsoft.com/office/powerpoint/2010/main" val="1220336371"/>
      </p:ext>
    </p:extLst>
  </p:cSld>
  <p:clrMapOvr>
    <a:masterClrMapping/>
  </p:clrMapOvr>
  <p:transition spd="med">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solidFill>
                  <a:srgbClr val="44697D"/>
                </a:solidFill>
              </a:rPr>
              <a:t>Materiaalinäytteenotto </a:t>
            </a:r>
            <a:endParaRPr lang="fi-FI" dirty="0">
              <a:solidFill>
                <a:srgbClr val="44697D"/>
              </a:solidFill>
            </a:endParaRPr>
          </a:p>
        </p:txBody>
      </p:sp>
      <p:sp>
        <p:nvSpPr>
          <p:cNvPr id="3" name="Sisällön paikkamerkki 2"/>
          <p:cNvSpPr>
            <a:spLocks noGrp="1"/>
          </p:cNvSpPr>
          <p:nvPr>
            <p:ph idx="1"/>
          </p:nvPr>
        </p:nvSpPr>
        <p:spPr/>
        <p:txBody>
          <a:bodyPr>
            <a:normAutofit/>
          </a:bodyPr>
          <a:lstStyle/>
          <a:p>
            <a:pPr marL="0" indent="0">
              <a:buNone/>
            </a:pPr>
            <a:r>
              <a:rPr lang="fi-FI" dirty="0" smtClean="0"/>
              <a:t>Näytteenotossa huomioitava rakenteen kosteustekninen toimivuus</a:t>
            </a:r>
          </a:p>
          <a:p>
            <a:r>
              <a:rPr lang="fi-FI" dirty="0" smtClean="0"/>
              <a:t>Mikrobeille suotuisat kasvuolosuhteet rakennuksissa:</a:t>
            </a:r>
            <a:endParaRPr lang="fi-FI" sz="1800" dirty="0" smtClean="0"/>
          </a:p>
          <a:p>
            <a:pPr lvl="1"/>
            <a:r>
              <a:rPr lang="fi-FI" dirty="0" smtClean="0"/>
              <a:t>Ulkoseinärakenteen ulkopinnassa (julkisivu, tuulensuojalevy/villa)</a:t>
            </a:r>
          </a:p>
          <a:p>
            <a:pPr lvl="1"/>
            <a:r>
              <a:rPr lang="fi-FI" dirty="0" smtClean="0"/>
              <a:t>Rakennuksen alustäyttö</a:t>
            </a:r>
          </a:p>
          <a:p>
            <a:pPr lvl="1"/>
            <a:endParaRPr lang="fi-FI" dirty="0"/>
          </a:p>
          <a:p>
            <a:pPr lvl="1"/>
            <a:r>
              <a:rPr lang="fi-FI" dirty="0" smtClean="0"/>
              <a:t>Ulkoseinän tutkiminen </a:t>
            </a:r>
          </a:p>
          <a:p>
            <a:pPr lvl="2"/>
            <a:r>
              <a:rPr lang="fi-FI" dirty="0" smtClean="0"/>
              <a:t>Näyte ulkopinnasta (tuulensuojalevyn sisäpinnasta)?</a:t>
            </a:r>
          </a:p>
          <a:p>
            <a:pPr lvl="2"/>
            <a:r>
              <a:rPr lang="fi-FI" dirty="0" smtClean="0"/>
              <a:t>Näyte sisäpinnasta (höyrysulun ulkopinnasta)?</a:t>
            </a:r>
            <a:endParaRPr lang="fi-FI" dirty="0"/>
          </a:p>
          <a:p>
            <a:pPr lvl="1"/>
            <a:endParaRPr lang="fi-FI" sz="1600" dirty="0" smtClean="0"/>
          </a:p>
          <a:p>
            <a:pPr lvl="2"/>
            <a:endParaRPr lang="fi-FI" sz="1400" dirty="0"/>
          </a:p>
          <a:p>
            <a:pPr lvl="2"/>
            <a:endParaRPr lang="fi-FI" sz="1400" dirty="0" smtClean="0"/>
          </a:p>
          <a:p>
            <a:pPr lvl="2"/>
            <a:endParaRPr lang="fi-FI" sz="1400" dirty="0" smtClean="0"/>
          </a:p>
          <a:p>
            <a:pPr lvl="2"/>
            <a:endParaRPr lang="fi-FI" sz="1400"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107</a:t>
            </a:fld>
            <a:endParaRPr lang="fi-FI"/>
          </a:p>
        </p:txBody>
      </p:sp>
    </p:spTree>
    <p:extLst>
      <p:ext uri="{BB962C8B-B14F-4D97-AF65-F5344CB8AC3E}">
        <p14:creationId xmlns:p14="http://schemas.microsoft.com/office/powerpoint/2010/main" val="4270953538"/>
      </p:ext>
    </p:extLst>
  </p:cSld>
  <p:clrMapOvr>
    <a:masterClrMapping/>
  </p:clrMapOvr>
  <p:transition spd="med">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863376"/>
          </a:xfrm>
        </p:spPr>
        <p:txBody>
          <a:bodyPr>
            <a:normAutofit/>
          </a:bodyPr>
          <a:lstStyle/>
          <a:p>
            <a:r>
              <a:rPr lang="fi-FI" dirty="0" smtClean="0">
                <a:solidFill>
                  <a:srgbClr val="44697D"/>
                </a:solidFill>
              </a:rPr>
              <a:t>Ulkoseinän tutkiminen</a:t>
            </a:r>
            <a:endParaRPr lang="en-US" dirty="0">
              <a:solidFill>
                <a:srgbClr val="44697D"/>
              </a:solidFill>
            </a:endParaRPr>
          </a:p>
        </p:txBody>
      </p:sp>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1475509" y="1268760"/>
            <a:ext cx="6299058" cy="4379748"/>
          </a:xfrm>
        </p:spPr>
      </p:pic>
      <p:sp>
        <p:nvSpPr>
          <p:cNvPr id="9" name="TextBox 8"/>
          <p:cNvSpPr txBox="1"/>
          <p:nvPr/>
        </p:nvSpPr>
        <p:spPr>
          <a:xfrm>
            <a:off x="2195414" y="5799870"/>
            <a:ext cx="6624736" cy="553998"/>
          </a:xfrm>
          <a:prstGeom prst="rect">
            <a:avLst/>
          </a:prstGeom>
          <a:noFill/>
        </p:spPr>
        <p:txBody>
          <a:bodyPr wrap="square" rtlCol="0">
            <a:spAutoFit/>
          </a:bodyPr>
          <a:lstStyle/>
          <a:p>
            <a:pPr algn="r"/>
            <a:r>
              <a:rPr lang="fi-FI" sz="1000" dirty="0" smtClean="0"/>
              <a:t>Ulkoseinärakenteen rakennekerrosten vaikutus sisäilman laatuun / homeen kasvun välttäminen rakenneosittain. </a:t>
            </a:r>
            <a:r>
              <a:rPr lang="fi-FI" sz="1000" dirty="0"/>
              <a:t>RIL 250-2011, Kosteudenhallinta ja homevaurioiden estäminen</a:t>
            </a:r>
          </a:p>
          <a:p>
            <a:pPr algn="r"/>
            <a:endParaRPr lang="en-US" sz="1000" dirty="0"/>
          </a:p>
        </p:txBody>
      </p:sp>
      <p:pic>
        <p:nvPicPr>
          <p:cNvPr id="6"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108</a:t>
            </a:fld>
            <a:endParaRPr lang="fi-FI"/>
          </a:p>
        </p:txBody>
      </p:sp>
    </p:spTree>
    <p:extLst>
      <p:ext uri="{BB962C8B-B14F-4D97-AF65-F5344CB8AC3E}">
        <p14:creationId xmlns:p14="http://schemas.microsoft.com/office/powerpoint/2010/main" val="2342881419"/>
      </p:ext>
    </p:extLst>
  </p:cSld>
  <p:clrMapOvr>
    <a:masterClrMapping/>
  </p:clrMapOvr>
  <p:transition spd="med">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818" t="15128" r="16818" b="7282"/>
          <a:stretch/>
        </p:blipFill>
        <p:spPr>
          <a:xfrm>
            <a:off x="251520" y="1340792"/>
            <a:ext cx="8712967" cy="5256560"/>
          </a:xfrm>
          <a:prstGeom prst="rect">
            <a:avLst/>
          </a:prstGeom>
        </p:spPr>
      </p:pic>
      <p:sp>
        <p:nvSpPr>
          <p:cNvPr id="2" name="Dian numeron paikkamerkki 1"/>
          <p:cNvSpPr>
            <a:spLocks noGrp="1"/>
          </p:cNvSpPr>
          <p:nvPr>
            <p:ph type="sldNum" sz="quarter" idx="12"/>
          </p:nvPr>
        </p:nvSpPr>
        <p:spPr/>
        <p:txBody>
          <a:bodyPr/>
          <a:lstStyle/>
          <a:p>
            <a:fld id="{49246692-9764-4796-AF2E-897E79EBAFA7}" type="slidenum">
              <a:rPr lang="fi-FI" smtClean="0"/>
              <a:pPr/>
              <a:t>109</a:t>
            </a:fld>
            <a:endParaRPr lang="fi-FI"/>
          </a:p>
        </p:txBody>
      </p:sp>
    </p:spTree>
    <p:extLst>
      <p:ext uri="{BB962C8B-B14F-4D97-AF65-F5344CB8AC3E}">
        <p14:creationId xmlns:p14="http://schemas.microsoft.com/office/powerpoint/2010/main" val="205554637"/>
      </p:ext>
    </p:extLst>
  </p:cSld>
  <p:clrMapOvr>
    <a:masterClrMapping/>
  </p:clrMapOvr>
  <p:transition spd="med">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635896" y="764704"/>
            <a:ext cx="5385954" cy="5399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tsikko 1"/>
          <p:cNvSpPr>
            <a:spLocks noGrp="1"/>
          </p:cNvSpPr>
          <p:nvPr>
            <p:ph type="title"/>
          </p:nvPr>
        </p:nvSpPr>
        <p:spPr>
          <a:xfrm>
            <a:off x="827088" y="333376"/>
            <a:ext cx="7489824" cy="647352"/>
          </a:xfrm>
        </p:spPr>
        <p:txBody>
          <a:bodyPr>
            <a:normAutofit/>
          </a:bodyPr>
          <a:lstStyle/>
          <a:p>
            <a:r>
              <a:rPr lang="fi-FI" dirty="0">
                <a:solidFill>
                  <a:srgbClr val="44697D"/>
                </a:solidFill>
              </a:rPr>
              <a:t>Rakennuksen </a:t>
            </a:r>
            <a:r>
              <a:rPr lang="fi-FI" dirty="0" smtClean="0">
                <a:solidFill>
                  <a:srgbClr val="44697D"/>
                </a:solidFill>
              </a:rPr>
              <a:t>kosteuslähteet</a:t>
            </a:r>
            <a:endParaRPr lang="fi-FI" dirty="0"/>
          </a:p>
        </p:txBody>
      </p:sp>
      <p:pic>
        <p:nvPicPr>
          <p:cNvPr id="9"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11</a:t>
            </a:fld>
            <a:endParaRPr lang="fi-FI" dirty="0"/>
          </a:p>
        </p:txBody>
      </p:sp>
    </p:spTree>
    <p:extLst>
      <p:ext uri="{BB962C8B-B14F-4D97-AF65-F5344CB8AC3E}">
        <p14:creationId xmlns:p14="http://schemas.microsoft.com/office/powerpoint/2010/main" val="2515932400"/>
      </p:ext>
    </p:extLst>
  </p:cSld>
  <p:clrMapOvr>
    <a:masterClrMapping/>
  </p:clrMapOvr>
  <p:transition spd="med">
    <p:wip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solidFill>
                  <a:srgbClr val="44697D"/>
                </a:solidFill>
              </a:rPr>
              <a:t>Materiaalien mikrobitulosten tulkinta</a:t>
            </a:r>
            <a:br>
              <a:rPr lang="fi-FI" dirty="0" smtClean="0">
                <a:solidFill>
                  <a:srgbClr val="44697D"/>
                </a:solidFill>
              </a:rPr>
            </a:br>
            <a:r>
              <a:rPr lang="fi-FI" dirty="0" smtClean="0">
                <a:solidFill>
                  <a:srgbClr val="44697D"/>
                </a:solidFill>
              </a:rPr>
              <a:t>laimennussarja</a:t>
            </a:r>
            <a:endParaRPr lang="fi-FI" dirty="0">
              <a:solidFill>
                <a:srgbClr val="44697D"/>
              </a:solidFill>
            </a:endParaRPr>
          </a:p>
        </p:txBody>
      </p:sp>
      <p:sp>
        <p:nvSpPr>
          <p:cNvPr id="3" name="Sisällön paikkamerkki 2"/>
          <p:cNvSpPr>
            <a:spLocks noGrp="1"/>
          </p:cNvSpPr>
          <p:nvPr>
            <p:ph idx="1"/>
          </p:nvPr>
        </p:nvSpPr>
        <p:spPr/>
        <p:txBody>
          <a:bodyPr>
            <a:normAutofit lnSpcReduction="10000"/>
          </a:bodyPr>
          <a:lstStyle/>
          <a:p>
            <a:pPr marL="0" indent="0">
              <a:buNone/>
            </a:pPr>
            <a:r>
              <a:rPr lang="fi-FI" altLang="en-US" dirty="0" smtClean="0"/>
              <a:t>Materiaali on vaurioitunut, jos näytteen mikrobipitoisuudet ovat:</a:t>
            </a:r>
            <a:endParaRPr lang="fi-FI" altLang="en-US" b="1" dirty="0" smtClean="0"/>
          </a:p>
          <a:p>
            <a:pPr lvl="1"/>
            <a:r>
              <a:rPr lang="fi-FI" altLang="en-US" dirty="0" smtClean="0"/>
              <a:t>Homesieni ≥ </a:t>
            </a:r>
            <a:r>
              <a:rPr lang="fi-FI" altLang="en-US" dirty="0"/>
              <a:t>10 000 </a:t>
            </a:r>
            <a:r>
              <a:rPr lang="fi-FI" altLang="en-US" dirty="0" err="1" smtClean="0"/>
              <a:t>cfu</a:t>
            </a:r>
            <a:r>
              <a:rPr lang="fi-FI" altLang="en-US" dirty="0" smtClean="0"/>
              <a:t>/g</a:t>
            </a:r>
          </a:p>
          <a:p>
            <a:pPr lvl="1"/>
            <a:r>
              <a:rPr lang="fi-FI" altLang="en-US" i="1" dirty="0" err="1" smtClean="0"/>
              <a:t>Streptomyces</a:t>
            </a:r>
            <a:r>
              <a:rPr lang="fi-FI" altLang="en-US" dirty="0" smtClean="0"/>
              <a:t> </a:t>
            </a:r>
            <a:r>
              <a:rPr lang="fi-FI" altLang="en-US" dirty="0"/>
              <a:t>≥</a:t>
            </a:r>
            <a:r>
              <a:rPr lang="fi-FI" altLang="en-US" dirty="0" smtClean="0"/>
              <a:t> 3000 </a:t>
            </a:r>
            <a:r>
              <a:rPr lang="fi-FI" altLang="en-US" dirty="0" err="1" smtClean="0"/>
              <a:t>cfu</a:t>
            </a:r>
            <a:r>
              <a:rPr lang="fi-FI" altLang="en-US" dirty="0" smtClean="0"/>
              <a:t>/g</a:t>
            </a:r>
          </a:p>
          <a:p>
            <a:pPr lvl="1"/>
            <a:r>
              <a:rPr lang="fi-FI" altLang="en-US" dirty="0" smtClean="0"/>
              <a:t>Bakteerit </a:t>
            </a:r>
            <a:r>
              <a:rPr lang="fi-FI" altLang="en-US" dirty="0"/>
              <a:t>≥</a:t>
            </a:r>
            <a:r>
              <a:rPr lang="fi-FI" altLang="en-US" dirty="0" smtClean="0"/>
              <a:t> 100 000 </a:t>
            </a:r>
            <a:r>
              <a:rPr lang="fi-FI" altLang="en-US" dirty="0" err="1" smtClean="0"/>
              <a:t>cfu</a:t>
            </a:r>
            <a:r>
              <a:rPr lang="fi-FI" altLang="en-US" dirty="0" smtClean="0"/>
              <a:t>/g</a:t>
            </a:r>
          </a:p>
          <a:p>
            <a:pPr lvl="1"/>
            <a:endParaRPr lang="fi-FI" altLang="en-US" dirty="0"/>
          </a:p>
          <a:p>
            <a:pPr lvl="1"/>
            <a:r>
              <a:rPr lang="fi-FI" altLang="en-US" dirty="0" smtClean="0"/>
              <a:t>Lajisto on tärkeä tulosten tulkinnan kannalta</a:t>
            </a:r>
          </a:p>
          <a:p>
            <a:pPr lvl="2"/>
            <a:r>
              <a:rPr lang="fi-FI" altLang="en-US" sz="1800" dirty="0" smtClean="0"/>
              <a:t>Indikaattorimikrobit</a:t>
            </a:r>
          </a:p>
          <a:p>
            <a:pPr lvl="2"/>
            <a:endParaRPr lang="fi-FI" altLang="en-US" sz="1800" dirty="0"/>
          </a:p>
          <a:p>
            <a:pPr lvl="1"/>
            <a:r>
              <a:rPr lang="fi-FI" altLang="en-US" dirty="0"/>
              <a:t>Vaikka sienipitoisuus jää alle 10</a:t>
            </a:r>
            <a:r>
              <a:rPr lang="fi-FI" altLang="en-US" baseline="30000" dirty="0"/>
              <a:t>4</a:t>
            </a:r>
            <a:r>
              <a:rPr lang="fi-FI" altLang="en-US" dirty="0"/>
              <a:t> </a:t>
            </a:r>
            <a:r>
              <a:rPr lang="fi-FI" altLang="en-US" dirty="0" err="1"/>
              <a:t>pmy</a:t>
            </a:r>
            <a:r>
              <a:rPr lang="fi-FI" altLang="en-US" dirty="0"/>
              <a:t>/g voivat löydökset viitata mikrobikasvustoon silloin, kun näytteessä havaitaan kosteus- ja homevaurioon viittaavia </a:t>
            </a:r>
            <a:r>
              <a:rPr lang="fi-FI" altLang="en-US" dirty="0" smtClean="0"/>
              <a:t>kosteusvaurioindikaattoreita</a:t>
            </a:r>
          </a:p>
          <a:p>
            <a:pPr lvl="1"/>
            <a:r>
              <a:rPr lang="fi-FI" altLang="en-US" dirty="0"/>
              <a:t>Eristemateriaaleissa todettua mikrobikasvua pidetään toimenpiderajan ylityksenä vain, jos rakenteesta on varmistettu ilmayhteys </a:t>
            </a:r>
            <a:r>
              <a:rPr lang="fi-FI" altLang="en-US" dirty="0" smtClean="0"/>
              <a:t>sisätiloihin</a:t>
            </a:r>
            <a:endParaRPr lang="fi-FI" altLang="en-US" dirty="0"/>
          </a:p>
          <a:p>
            <a:pPr marL="0" indent="0">
              <a:buNone/>
            </a:pPr>
            <a:endParaRPr lang="fi-FI" altLang="en-US" dirty="0"/>
          </a:p>
          <a:p>
            <a:endParaRPr lang="fi-FI"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110</a:t>
            </a:fld>
            <a:endParaRPr lang="fi-FI"/>
          </a:p>
        </p:txBody>
      </p:sp>
      <p:sp>
        <p:nvSpPr>
          <p:cNvPr id="6" name="Tekstiruutu 5"/>
          <p:cNvSpPr txBox="1"/>
          <p:nvPr/>
        </p:nvSpPr>
        <p:spPr>
          <a:xfrm>
            <a:off x="5004048" y="5882889"/>
            <a:ext cx="3943515" cy="276999"/>
          </a:xfrm>
          <a:prstGeom prst="rect">
            <a:avLst/>
          </a:prstGeom>
          <a:noFill/>
        </p:spPr>
        <p:txBody>
          <a:bodyPr wrap="none" rtlCol="0">
            <a:spAutoFit/>
          </a:bodyPr>
          <a:lstStyle/>
          <a:p>
            <a:r>
              <a:rPr lang="fi-FI" sz="1200" dirty="0"/>
              <a:t>Asumisterveysasetuksen soveltamisohje, osa </a:t>
            </a:r>
            <a:r>
              <a:rPr lang="fi-FI" sz="1200" dirty="0" smtClean="0"/>
              <a:t>4, </a:t>
            </a:r>
            <a:r>
              <a:rPr lang="fi-FI" sz="1200" dirty="0"/>
              <a:t>Valvira</a:t>
            </a:r>
          </a:p>
        </p:txBody>
      </p:sp>
    </p:spTree>
    <p:extLst>
      <p:ext uri="{BB962C8B-B14F-4D97-AF65-F5344CB8AC3E}">
        <p14:creationId xmlns:p14="http://schemas.microsoft.com/office/powerpoint/2010/main" val="1266934175"/>
      </p:ext>
    </p:extLst>
  </p:cSld>
  <p:clrMapOvr>
    <a:masterClrMapping/>
  </p:clrMapOvr>
  <p:transition spd="med">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solidFill>
                  <a:srgbClr val="44697D"/>
                </a:solidFill>
              </a:rPr>
              <a:t>Materiaalien mikrobitulosten </a:t>
            </a:r>
            <a:r>
              <a:rPr lang="fi-FI" dirty="0" smtClean="0">
                <a:solidFill>
                  <a:srgbClr val="44697D"/>
                </a:solidFill>
              </a:rPr>
              <a:t>tulkinta</a:t>
            </a:r>
            <a:br>
              <a:rPr lang="fi-FI" dirty="0" smtClean="0">
                <a:solidFill>
                  <a:srgbClr val="44697D"/>
                </a:solidFill>
              </a:rPr>
            </a:br>
            <a:r>
              <a:rPr lang="fi-FI" dirty="0" smtClean="0">
                <a:solidFill>
                  <a:srgbClr val="44697D"/>
                </a:solidFill>
              </a:rPr>
              <a:t>suoraviljely</a:t>
            </a:r>
            <a:endParaRPr lang="fi-FI" dirty="0"/>
          </a:p>
        </p:txBody>
      </p:sp>
      <p:graphicFrame>
        <p:nvGraphicFramePr>
          <p:cNvPr id="7" name="Sisällön paikkamerkki 6"/>
          <p:cNvGraphicFramePr>
            <a:graphicFrameLocks noGrp="1"/>
          </p:cNvGraphicFramePr>
          <p:nvPr>
            <p:ph sz="half" idx="1"/>
            <p:extLst>
              <p:ext uri="{D42A27DB-BD31-4B8C-83A1-F6EECF244321}">
                <p14:modId xmlns:p14="http://schemas.microsoft.com/office/powerpoint/2010/main" val="2178786002"/>
              </p:ext>
            </p:extLst>
          </p:nvPr>
        </p:nvGraphicFramePr>
        <p:xfrm>
          <a:off x="971600" y="1700808"/>
          <a:ext cx="6135265" cy="2225040"/>
        </p:xfrm>
        <a:graphic>
          <a:graphicData uri="http://schemas.openxmlformats.org/drawingml/2006/table">
            <a:tbl>
              <a:tblPr firstRow="1" bandRow="1">
                <a:tableStyleId>{5C22544A-7EE6-4342-B048-85BDC9FD1C3A}</a:tableStyleId>
              </a:tblPr>
              <a:tblGrid>
                <a:gridCol w="1222905"/>
                <a:gridCol w="1910080"/>
                <a:gridCol w="3002280"/>
              </a:tblGrid>
              <a:tr h="370840">
                <a:tc>
                  <a:txBody>
                    <a:bodyPr/>
                    <a:lstStyle/>
                    <a:p>
                      <a:r>
                        <a:rPr lang="fi-FI" dirty="0" smtClean="0"/>
                        <a:t>Asteikko</a:t>
                      </a:r>
                      <a:endParaRPr lang="fi-FI" dirty="0"/>
                    </a:p>
                  </a:txBody>
                  <a:tcPr/>
                </a:tc>
                <a:tc>
                  <a:txBody>
                    <a:bodyPr/>
                    <a:lstStyle/>
                    <a:p>
                      <a:r>
                        <a:rPr lang="fi-FI" dirty="0" smtClean="0"/>
                        <a:t>Pesäkkeet</a:t>
                      </a:r>
                      <a:r>
                        <a:rPr lang="fi-FI" baseline="0" dirty="0" smtClean="0"/>
                        <a:t> (kpl)</a:t>
                      </a:r>
                      <a:endParaRPr lang="fi-FI" dirty="0"/>
                    </a:p>
                  </a:txBody>
                  <a:tcPr/>
                </a:tc>
                <a:tc>
                  <a:txBody>
                    <a:bodyPr/>
                    <a:lstStyle/>
                    <a:p>
                      <a:r>
                        <a:rPr lang="fi-FI" dirty="0" smtClean="0"/>
                        <a:t>Tulkinta</a:t>
                      </a:r>
                      <a:endParaRPr lang="fi-FI" dirty="0"/>
                    </a:p>
                  </a:txBody>
                  <a:tcPr/>
                </a:tc>
              </a:tr>
              <a:tr h="370840">
                <a:tc>
                  <a:txBody>
                    <a:bodyPr/>
                    <a:lstStyle/>
                    <a:p>
                      <a:r>
                        <a:rPr lang="fi-FI" dirty="0" smtClean="0"/>
                        <a:t>-</a:t>
                      </a:r>
                      <a:endParaRPr lang="fi-FI" dirty="0"/>
                    </a:p>
                  </a:txBody>
                  <a:tcPr/>
                </a:tc>
                <a:tc>
                  <a:txBody>
                    <a:bodyPr/>
                    <a:lstStyle/>
                    <a:p>
                      <a:r>
                        <a:rPr lang="fi-FI" dirty="0" smtClean="0"/>
                        <a:t>0</a:t>
                      </a:r>
                      <a:endParaRPr lang="fi-FI"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dirty="0" smtClean="0"/>
                        <a:t>Ei mikrobeja</a:t>
                      </a:r>
                      <a:endParaRPr lang="fi-FI" dirty="0"/>
                    </a:p>
                  </a:txBody>
                  <a:tcPr/>
                </a:tc>
              </a:tr>
              <a:tr h="370840">
                <a:tc>
                  <a:txBody>
                    <a:bodyPr/>
                    <a:lstStyle/>
                    <a:p>
                      <a:r>
                        <a:rPr lang="fi-FI" dirty="0" smtClean="0"/>
                        <a:t>+</a:t>
                      </a:r>
                      <a:endParaRPr lang="fi-FI" dirty="0"/>
                    </a:p>
                  </a:txBody>
                  <a:tcPr/>
                </a:tc>
                <a:tc>
                  <a:txBody>
                    <a:bodyPr/>
                    <a:lstStyle/>
                    <a:p>
                      <a:r>
                        <a:rPr lang="fi-FI" dirty="0" smtClean="0"/>
                        <a:t>1 – 19</a:t>
                      </a:r>
                      <a:endParaRPr lang="fi-FI" dirty="0"/>
                    </a:p>
                  </a:txBody>
                  <a:tcPr/>
                </a:tc>
                <a:tc>
                  <a:txBody>
                    <a:bodyPr/>
                    <a:lstStyle/>
                    <a:p>
                      <a:r>
                        <a:rPr lang="fi-FI" dirty="0" smtClean="0"/>
                        <a:t>Niukasti mikrobeja</a:t>
                      </a:r>
                      <a:endParaRPr lang="fi-FI" dirty="0"/>
                    </a:p>
                  </a:txBody>
                  <a:tcPr/>
                </a:tc>
              </a:tr>
              <a:tr h="370840">
                <a:tc>
                  <a:txBody>
                    <a:bodyPr/>
                    <a:lstStyle/>
                    <a:p>
                      <a:r>
                        <a:rPr lang="fi-FI" dirty="0" smtClean="0"/>
                        <a:t>++</a:t>
                      </a:r>
                      <a:endParaRPr lang="fi-FI" dirty="0"/>
                    </a:p>
                  </a:txBody>
                  <a:tcPr/>
                </a:tc>
                <a:tc>
                  <a:txBody>
                    <a:bodyPr/>
                    <a:lstStyle/>
                    <a:p>
                      <a:r>
                        <a:rPr lang="fi-FI" dirty="0" smtClean="0"/>
                        <a:t>20 – 49</a:t>
                      </a:r>
                      <a:endParaRPr lang="fi-FI" dirty="0"/>
                    </a:p>
                  </a:txBody>
                  <a:tcPr/>
                </a:tc>
                <a:tc>
                  <a:txBody>
                    <a:bodyPr/>
                    <a:lstStyle/>
                    <a:p>
                      <a:r>
                        <a:rPr lang="fi-FI" dirty="0" smtClean="0"/>
                        <a:t>Kohtalaisesti</a:t>
                      </a:r>
                      <a:r>
                        <a:rPr lang="fi-FI" baseline="0" dirty="0" smtClean="0"/>
                        <a:t> mikrobeja</a:t>
                      </a:r>
                      <a:endParaRPr lang="fi-FI" dirty="0"/>
                    </a:p>
                  </a:txBody>
                  <a:tcPr/>
                </a:tc>
              </a:tr>
              <a:tr h="370840">
                <a:tc>
                  <a:txBody>
                    <a:bodyPr/>
                    <a:lstStyle/>
                    <a:p>
                      <a:r>
                        <a:rPr lang="fi-FI" dirty="0" smtClean="0"/>
                        <a:t>+++</a:t>
                      </a:r>
                      <a:endParaRPr lang="fi-FI" dirty="0"/>
                    </a:p>
                  </a:txBody>
                  <a:tcPr/>
                </a:tc>
                <a:tc>
                  <a:txBody>
                    <a:bodyPr/>
                    <a:lstStyle/>
                    <a:p>
                      <a:r>
                        <a:rPr lang="fi-FI" dirty="0" smtClean="0"/>
                        <a:t>50 – 199</a:t>
                      </a:r>
                      <a:endParaRPr lang="fi-FI" dirty="0"/>
                    </a:p>
                  </a:txBody>
                  <a:tcPr/>
                </a:tc>
                <a:tc>
                  <a:txBody>
                    <a:bodyPr/>
                    <a:lstStyle/>
                    <a:p>
                      <a:r>
                        <a:rPr lang="fi-FI" dirty="0" smtClean="0"/>
                        <a:t>Runsaasti mikrobeja</a:t>
                      </a:r>
                      <a:endParaRPr lang="fi-FI" dirty="0"/>
                    </a:p>
                  </a:txBody>
                  <a:tcPr/>
                </a:tc>
              </a:tr>
              <a:tr h="370840">
                <a:tc>
                  <a:txBody>
                    <a:bodyPr/>
                    <a:lstStyle/>
                    <a:p>
                      <a:r>
                        <a:rPr lang="fi-FI" dirty="0" smtClean="0"/>
                        <a:t>+++</a:t>
                      </a:r>
                      <a:endParaRPr lang="fi-FI" dirty="0"/>
                    </a:p>
                  </a:txBody>
                  <a:tcPr/>
                </a:tc>
                <a:tc>
                  <a:txBody>
                    <a:bodyPr/>
                    <a:lstStyle/>
                    <a:p>
                      <a:r>
                        <a:rPr lang="fi-FI" dirty="0" smtClean="0"/>
                        <a:t>Yli</a:t>
                      </a:r>
                      <a:r>
                        <a:rPr lang="fi-FI" baseline="0" dirty="0" smtClean="0"/>
                        <a:t> 200</a:t>
                      </a:r>
                      <a:endParaRPr lang="fi-FI" dirty="0"/>
                    </a:p>
                  </a:txBody>
                  <a:tcPr/>
                </a:tc>
                <a:tc>
                  <a:txBody>
                    <a:bodyPr/>
                    <a:lstStyle/>
                    <a:p>
                      <a:r>
                        <a:rPr lang="fi-FI" dirty="0" smtClean="0"/>
                        <a:t>Erittäin runsaasti</a:t>
                      </a:r>
                      <a:r>
                        <a:rPr lang="fi-FI" baseline="0" dirty="0" smtClean="0"/>
                        <a:t> mikrobeja</a:t>
                      </a:r>
                      <a:endParaRPr lang="fi-FI" dirty="0"/>
                    </a:p>
                  </a:txBody>
                  <a:tcPr/>
                </a:tc>
              </a:tr>
            </a:tbl>
          </a:graphicData>
        </a:graphic>
      </p:graphicFrame>
      <p:sp>
        <p:nvSpPr>
          <p:cNvPr id="4" name="Dian numeron paikkamerkki 3"/>
          <p:cNvSpPr>
            <a:spLocks noGrp="1"/>
          </p:cNvSpPr>
          <p:nvPr>
            <p:ph type="sldNum" sz="quarter" idx="12"/>
          </p:nvPr>
        </p:nvSpPr>
        <p:spPr/>
        <p:txBody>
          <a:bodyPr/>
          <a:lstStyle/>
          <a:p>
            <a:fld id="{49246692-9764-4796-AF2E-897E79EBAFA7}" type="slidenum">
              <a:rPr lang="fi-FI" smtClean="0"/>
              <a:pPr/>
              <a:t>111</a:t>
            </a:fld>
            <a:endParaRPr lang="fi-FI"/>
          </a:p>
        </p:txBody>
      </p:sp>
      <p:sp>
        <p:nvSpPr>
          <p:cNvPr id="8" name="Tekstiruutu 7"/>
          <p:cNvSpPr txBox="1"/>
          <p:nvPr/>
        </p:nvSpPr>
        <p:spPr>
          <a:xfrm>
            <a:off x="654856" y="4077072"/>
            <a:ext cx="6768752" cy="1384995"/>
          </a:xfrm>
          <a:prstGeom prst="rect">
            <a:avLst/>
          </a:prstGeom>
          <a:noFill/>
        </p:spPr>
        <p:txBody>
          <a:bodyPr wrap="square" rtlCol="0">
            <a:spAutoFit/>
          </a:bodyPr>
          <a:lstStyle/>
          <a:p>
            <a:pPr marL="285750" indent="-285750">
              <a:buFont typeface="Arial" panose="020B0604020202020204" pitchFamily="34" charset="0"/>
              <a:buChar char="•"/>
            </a:pPr>
            <a:r>
              <a:rPr lang="fi-FI" sz="1400" dirty="0" smtClean="0"/>
              <a:t>Rakennusmateriaalissa on mikrobikasvustoa</a:t>
            </a:r>
            <a:r>
              <a:rPr lang="fi-FI" sz="1400" dirty="0"/>
              <a:t>, kun suoraviljelyllä materiaalinäytteessä havaitaan elinkykyisiä sieni-itiöitä ja/tai </a:t>
            </a:r>
            <a:r>
              <a:rPr lang="fi-FI" sz="1400" dirty="0" err="1"/>
              <a:t>aktinomykeettejä</a:t>
            </a:r>
            <a:r>
              <a:rPr lang="fi-FI" sz="1400" dirty="0"/>
              <a:t> runsaasti (+++/++++)</a:t>
            </a:r>
          </a:p>
          <a:p>
            <a:pPr marL="285750" indent="-285750">
              <a:buFont typeface="Arial" panose="020B0604020202020204" pitchFamily="34" charset="0"/>
              <a:buChar char="•"/>
            </a:pPr>
            <a:endParaRPr lang="fi-FI" sz="1400" dirty="0" smtClean="0"/>
          </a:p>
          <a:p>
            <a:pPr marL="285750" indent="-285750">
              <a:buFont typeface="Arial" panose="020B0604020202020204" pitchFamily="34" charset="0"/>
              <a:buChar char="•"/>
            </a:pPr>
            <a:r>
              <a:rPr lang="fi-FI" sz="1400" dirty="0" smtClean="0"/>
              <a:t>Suoraviljelyn </a:t>
            </a:r>
            <a:r>
              <a:rPr lang="fi-FI" sz="1400" dirty="0"/>
              <a:t>tulokset voivat viitata </a:t>
            </a:r>
            <a:r>
              <a:rPr lang="fi-FI" sz="1400" dirty="0" smtClean="0"/>
              <a:t>mikrobikasvustoon, </a:t>
            </a:r>
            <a:r>
              <a:rPr lang="fi-FI" sz="1400" dirty="0"/>
              <a:t>kun mikrobeja on kohtalaisesti tai niukasti, mutta lajistossa on kosteusvaurioindikaattoreita. </a:t>
            </a:r>
          </a:p>
        </p:txBody>
      </p:sp>
      <p:sp>
        <p:nvSpPr>
          <p:cNvPr id="9" name="Tekstiruutu 8"/>
          <p:cNvSpPr txBox="1"/>
          <p:nvPr/>
        </p:nvSpPr>
        <p:spPr>
          <a:xfrm>
            <a:off x="5004048" y="5882889"/>
            <a:ext cx="3943515" cy="276999"/>
          </a:xfrm>
          <a:prstGeom prst="rect">
            <a:avLst/>
          </a:prstGeom>
          <a:noFill/>
        </p:spPr>
        <p:txBody>
          <a:bodyPr wrap="none" rtlCol="0">
            <a:spAutoFit/>
          </a:bodyPr>
          <a:lstStyle/>
          <a:p>
            <a:r>
              <a:rPr lang="fi-FI" sz="1200" dirty="0"/>
              <a:t>Asumisterveysasetuksen soveltamisohje, osa </a:t>
            </a:r>
            <a:r>
              <a:rPr lang="fi-FI" sz="1200" dirty="0" smtClean="0"/>
              <a:t>4, </a:t>
            </a:r>
            <a:r>
              <a:rPr lang="fi-FI" sz="1200" dirty="0"/>
              <a:t>Valvira</a:t>
            </a:r>
          </a:p>
        </p:txBody>
      </p:sp>
      <p:pic>
        <p:nvPicPr>
          <p:cNvPr id="10" name="Kuva 26" descr="Kuvaus: Savonia_Word_tunniste"/>
          <p:cNvPicPr/>
          <p:nvPr/>
        </p:nvPicPr>
        <p:blipFill rotWithShape="1">
          <a:blip r:embed="rId2"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7170756"/>
      </p:ext>
    </p:extLst>
  </p:cSld>
  <p:clrMapOvr>
    <a:masterClrMapping/>
  </p:clrMapOvr>
  <p:transition spd="med">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solidFill>
                  <a:srgbClr val="44697D"/>
                </a:solidFill>
              </a:rPr>
              <a:t>Materiaalien mikrobitulosten </a:t>
            </a:r>
            <a:r>
              <a:rPr lang="fi-FI" dirty="0" smtClean="0">
                <a:solidFill>
                  <a:srgbClr val="44697D"/>
                </a:solidFill>
              </a:rPr>
              <a:t>tulkinta</a:t>
            </a:r>
            <a:br>
              <a:rPr lang="fi-FI" dirty="0" smtClean="0">
                <a:solidFill>
                  <a:srgbClr val="44697D"/>
                </a:solidFill>
              </a:rPr>
            </a:br>
            <a:r>
              <a:rPr lang="fi-FI" dirty="0" smtClean="0">
                <a:solidFill>
                  <a:srgbClr val="44697D"/>
                </a:solidFill>
              </a:rPr>
              <a:t>suoramikroskopointi</a:t>
            </a:r>
            <a:endParaRPr lang="fi-FI" dirty="0"/>
          </a:p>
        </p:txBody>
      </p:sp>
      <p:sp>
        <p:nvSpPr>
          <p:cNvPr id="4" name="Dian numeron paikkamerkki 3"/>
          <p:cNvSpPr>
            <a:spLocks noGrp="1"/>
          </p:cNvSpPr>
          <p:nvPr>
            <p:ph type="sldNum" sz="quarter" idx="12"/>
          </p:nvPr>
        </p:nvSpPr>
        <p:spPr/>
        <p:txBody>
          <a:bodyPr/>
          <a:lstStyle/>
          <a:p>
            <a:fld id="{49246692-9764-4796-AF2E-897E79EBAFA7}" type="slidenum">
              <a:rPr lang="fi-FI" smtClean="0"/>
              <a:pPr/>
              <a:t>112</a:t>
            </a:fld>
            <a:endParaRPr lang="fi-FI"/>
          </a:p>
        </p:txBody>
      </p:sp>
      <p:sp>
        <p:nvSpPr>
          <p:cNvPr id="9" name="Tekstiruutu 8"/>
          <p:cNvSpPr txBox="1"/>
          <p:nvPr/>
        </p:nvSpPr>
        <p:spPr>
          <a:xfrm>
            <a:off x="5004048" y="5947596"/>
            <a:ext cx="3943515" cy="276999"/>
          </a:xfrm>
          <a:prstGeom prst="rect">
            <a:avLst/>
          </a:prstGeom>
          <a:noFill/>
        </p:spPr>
        <p:txBody>
          <a:bodyPr wrap="none" rtlCol="0">
            <a:spAutoFit/>
          </a:bodyPr>
          <a:lstStyle/>
          <a:p>
            <a:r>
              <a:rPr lang="fi-FI" sz="1200" dirty="0"/>
              <a:t>Asumisterveysasetuksen soveltamisohje, osa </a:t>
            </a:r>
            <a:r>
              <a:rPr lang="fi-FI" sz="1200" dirty="0" smtClean="0"/>
              <a:t>4, </a:t>
            </a:r>
            <a:r>
              <a:rPr lang="fi-FI" sz="1200" dirty="0"/>
              <a:t>Valvira</a:t>
            </a:r>
          </a:p>
        </p:txBody>
      </p:sp>
      <p:sp>
        <p:nvSpPr>
          <p:cNvPr id="3" name="Sisällön paikkamerkki 2"/>
          <p:cNvSpPr>
            <a:spLocks noGrp="1"/>
          </p:cNvSpPr>
          <p:nvPr>
            <p:ph sz="half" idx="1"/>
          </p:nvPr>
        </p:nvSpPr>
        <p:spPr>
          <a:xfrm>
            <a:off x="395536" y="1628775"/>
            <a:ext cx="8280920" cy="4392613"/>
          </a:xfrm>
        </p:spPr>
        <p:txBody>
          <a:bodyPr>
            <a:normAutofit/>
          </a:bodyPr>
          <a:lstStyle/>
          <a:p>
            <a:r>
              <a:rPr lang="fi-FI" sz="1800" dirty="0"/>
              <a:t>Viljelytuloksen ollessa alle määritysrajan tai silloin, kun näytteessä esiintyy vain yksittäisiä pesäkkeitä, näytteen mikroskopointi tulee tehdä suoraan materiaalista tai ns. </a:t>
            </a:r>
            <a:r>
              <a:rPr lang="fi-FI" sz="1800" dirty="0" smtClean="0"/>
              <a:t>teippinäytteestä</a:t>
            </a:r>
          </a:p>
          <a:p>
            <a:pPr lvl="1"/>
            <a:r>
              <a:rPr lang="fi-FI" sz="1600" dirty="0" smtClean="0"/>
              <a:t>Kuollut / kuivunut kasvusto</a:t>
            </a:r>
          </a:p>
          <a:p>
            <a:endParaRPr lang="fi-FI" sz="1800" dirty="0"/>
          </a:p>
          <a:p>
            <a:r>
              <a:rPr lang="fi-FI" sz="1800" dirty="0"/>
              <a:t>S</a:t>
            </a:r>
            <a:r>
              <a:rPr lang="fi-FI" sz="1800" dirty="0" smtClean="0"/>
              <a:t>uoramikroskopointi </a:t>
            </a:r>
            <a:r>
              <a:rPr lang="fi-FI" sz="1800" dirty="0"/>
              <a:t>voidaan tehdä luotettavasti vain kovilta </a:t>
            </a:r>
            <a:r>
              <a:rPr lang="fi-FI" sz="1800" dirty="0" smtClean="0"/>
              <a:t>materiaaleilta</a:t>
            </a:r>
          </a:p>
          <a:p>
            <a:endParaRPr lang="fi-FI" sz="1800" dirty="0"/>
          </a:p>
          <a:p>
            <a:r>
              <a:rPr lang="fi-FI" sz="1800" dirty="0" smtClean="0"/>
              <a:t>Mikäli </a:t>
            </a:r>
            <a:r>
              <a:rPr lang="fi-FI" sz="1800" dirty="0"/>
              <a:t>suoramikroskopoinnissa nähdään sienirihmastoa, tämä voi viitata homekasvustoon tai lahovaurioon näytteessä. </a:t>
            </a:r>
            <a:endParaRPr lang="fi-FI" sz="1800" dirty="0" smtClean="0"/>
          </a:p>
          <a:p>
            <a:pPr lvl="1"/>
            <a:r>
              <a:rPr lang="fi-FI" sz="1600" dirty="0" smtClean="0"/>
              <a:t>Pelkkien </a:t>
            </a:r>
            <a:r>
              <a:rPr lang="fi-FI" sz="1600" dirty="0"/>
              <a:t>itiöiden havaitseminen voi viitata kontaminaatioon muusta lähteestä (ISO16000-21</a:t>
            </a:r>
            <a:r>
              <a:rPr lang="fi-FI" sz="1600" dirty="0" smtClean="0"/>
              <a:t>)</a:t>
            </a:r>
          </a:p>
          <a:p>
            <a:endParaRPr lang="fi-FI" sz="1800" dirty="0"/>
          </a:p>
          <a:p>
            <a:r>
              <a:rPr lang="fi-FI" sz="1800" dirty="0" smtClean="0"/>
              <a:t>Suoramikroskopointi </a:t>
            </a:r>
            <a:r>
              <a:rPr lang="fi-FI" sz="1800" dirty="0"/>
              <a:t>ei sovellu bakteerikasvustojen </a:t>
            </a:r>
            <a:r>
              <a:rPr lang="fi-FI" sz="1800" dirty="0" smtClean="0"/>
              <a:t>havainnointiin</a:t>
            </a:r>
            <a:endParaRPr lang="fi-FI" dirty="0"/>
          </a:p>
        </p:txBody>
      </p:sp>
      <p:pic>
        <p:nvPicPr>
          <p:cNvPr id="10" name="Kuva 26" descr="Kuvaus: Savonia_Word_tunniste"/>
          <p:cNvPicPr/>
          <p:nvPr/>
        </p:nvPicPr>
        <p:blipFill rotWithShape="1">
          <a:blip r:embed="rId2"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4779304"/>
      </p:ext>
    </p:extLst>
  </p:cSld>
  <p:clrMapOvr>
    <a:masterClrMapping/>
  </p:clrMapOvr>
  <p:transition spd="med">
    <p:wip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fi-FI" dirty="0">
                <a:solidFill>
                  <a:srgbClr val="44697D"/>
                </a:solidFill>
              </a:rPr>
              <a:t>Sosiaali- ja terveysministeriön </a:t>
            </a:r>
            <a:r>
              <a:rPr lang="fi-FI" dirty="0" smtClean="0">
                <a:solidFill>
                  <a:srgbClr val="44697D"/>
                </a:solidFill>
              </a:rPr>
              <a:t>asetus, 2015</a:t>
            </a:r>
            <a:endParaRPr lang="en-US" dirty="0">
              <a:solidFill>
                <a:srgbClr val="44697D"/>
              </a:solidFill>
            </a:endParaRPr>
          </a:p>
        </p:txBody>
      </p:sp>
      <p:sp>
        <p:nvSpPr>
          <p:cNvPr id="3" name="Content Placeholder 2"/>
          <p:cNvSpPr>
            <a:spLocks noGrp="1"/>
          </p:cNvSpPr>
          <p:nvPr>
            <p:ph idx="1"/>
          </p:nvPr>
        </p:nvSpPr>
        <p:spPr/>
        <p:txBody>
          <a:bodyPr>
            <a:normAutofit/>
          </a:bodyPr>
          <a:lstStyle/>
          <a:p>
            <a:r>
              <a:rPr lang="fi-FI" sz="2000" dirty="0"/>
              <a:t>Mikrobikasvu todetaan ensisijaisesti rakennusmateriaalista mikrobien kasvatukseen perustuvalla laimennossarja- tai suoraviljelymenetelmällä ja mikroskopoimalla tehdyllä analyysillä. </a:t>
            </a:r>
          </a:p>
          <a:p>
            <a:endParaRPr lang="fi-FI" sz="2000" dirty="0"/>
          </a:p>
          <a:p>
            <a:r>
              <a:rPr lang="fi-FI" sz="2000" dirty="0" smtClean="0"/>
              <a:t>Mikrobihaitta </a:t>
            </a:r>
            <a:r>
              <a:rPr lang="fi-FI" sz="2000" dirty="0"/>
              <a:t>voidaan </a:t>
            </a:r>
            <a:r>
              <a:rPr lang="fi-FI" sz="2000" dirty="0" smtClean="0"/>
              <a:t>todeta </a:t>
            </a:r>
            <a:r>
              <a:rPr lang="fi-FI" sz="2000" dirty="0"/>
              <a:t>6-vaiheimpaktorilla otetun ilmanäytteen tai pintasivelynäytteen laimennossarjamenetelmällä tehdyllä analyysillä. </a:t>
            </a:r>
            <a:endParaRPr lang="fi-FI" sz="2000" dirty="0" smtClean="0"/>
          </a:p>
          <a:p>
            <a:pPr lvl="1"/>
            <a:r>
              <a:rPr lang="fi-FI" dirty="0" smtClean="0"/>
              <a:t>Ilmanäytteen </a:t>
            </a:r>
            <a:r>
              <a:rPr lang="fi-FI" dirty="0"/>
              <a:t>osalta on oltava ilman mikrobipitoisuuden lisäksi myös muuta näyttöä toimenpiderajan ylittymisestä</a:t>
            </a:r>
            <a:r>
              <a:rPr lang="fi-FI" dirty="0" smtClean="0"/>
              <a:t>.</a:t>
            </a:r>
          </a:p>
        </p:txBody>
      </p:sp>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113</a:t>
            </a:fld>
            <a:endParaRPr lang="fi-FI"/>
          </a:p>
        </p:txBody>
      </p:sp>
    </p:spTree>
    <p:extLst>
      <p:ext uri="{BB962C8B-B14F-4D97-AF65-F5344CB8AC3E}">
        <p14:creationId xmlns:p14="http://schemas.microsoft.com/office/powerpoint/2010/main" val="3716146127"/>
      </p:ext>
    </p:extLst>
  </p:cSld>
  <p:clrMapOvr>
    <a:masterClrMapping/>
  </p:clrMapOvr>
  <p:transition spd="med">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088" y="3068960"/>
            <a:ext cx="7489824" cy="647452"/>
          </a:xfrm>
        </p:spPr>
        <p:style>
          <a:lnRef idx="3">
            <a:schemeClr val="lt1"/>
          </a:lnRef>
          <a:fillRef idx="1">
            <a:schemeClr val="accent2"/>
          </a:fillRef>
          <a:effectRef idx="1">
            <a:schemeClr val="accent2"/>
          </a:effectRef>
          <a:fontRef idx="minor">
            <a:schemeClr val="lt1"/>
          </a:fontRef>
        </p:style>
        <p:txBody>
          <a:bodyPr anchor="ctr">
            <a:noAutofit/>
          </a:bodyPr>
          <a:lstStyle/>
          <a:p>
            <a:pPr algn="ctr"/>
            <a:r>
              <a:rPr lang="fi-FI" dirty="0" smtClean="0"/>
              <a:t>Mikrobien analyysimenetelmät</a:t>
            </a:r>
            <a:endParaRPr lang="fi-FI" dirty="0"/>
          </a:p>
        </p:txBody>
      </p:sp>
      <p:pic>
        <p:nvPicPr>
          <p:cNvPr id="5"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114</a:t>
            </a:fld>
            <a:endParaRPr lang="fi-FI"/>
          </a:p>
        </p:txBody>
      </p:sp>
    </p:spTree>
    <p:extLst>
      <p:ext uri="{BB962C8B-B14F-4D97-AF65-F5344CB8AC3E}">
        <p14:creationId xmlns:p14="http://schemas.microsoft.com/office/powerpoint/2010/main" val="2233053165"/>
      </p:ext>
    </p:extLst>
  </p:cSld>
  <p:clrMapOvr>
    <a:masterClrMapping/>
  </p:clrMapOvr>
  <p:transition spd="med">
    <p:wip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3568" y="367930"/>
            <a:ext cx="7489824" cy="1079500"/>
          </a:xfrm>
        </p:spPr>
        <p:txBody>
          <a:bodyPr/>
          <a:lstStyle/>
          <a:p>
            <a:r>
              <a:rPr lang="fi-FI" dirty="0" smtClean="0">
                <a:solidFill>
                  <a:srgbClr val="44697D"/>
                </a:solidFill>
              </a:rPr>
              <a:t>Mikrobien analyysimenetelmät</a:t>
            </a:r>
            <a:endParaRPr lang="fi-FI" dirty="0">
              <a:solidFill>
                <a:srgbClr val="44697D"/>
              </a:solidFill>
            </a:endParaRPr>
          </a:p>
        </p:txBody>
      </p:sp>
      <p:sp>
        <p:nvSpPr>
          <p:cNvPr id="6" name="Content Placeholder 5"/>
          <p:cNvSpPr>
            <a:spLocks noGrp="1"/>
          </p:cNvSpPr>
          <p:nvPr>
            <p:ph idx="1"/>
          </p:nvPr>
        </p:nvSpPr>
        <p:spPr/>
        <p:txBody>
          <a:bodyPr>
            <a:normAutofit/>
          </a:bodyPr>
          <a:lstStyle/>
          <a:p>
            <a:pPr marL="0" indent="0">
              <a:buNone/>
            </a:pPr>
            <a:r>
              <a:rPr lang="fi-FI" sz="2000" b="1" dirty="0"/>
              <a:t>Maljaviljely</a:t>
            </a:r>
          </a:p>
          <a:p>
            <a:r>
              <a:rPr lang="fi-FI" dirty="0"/>
              <a:t>K</a:t>
            </a:r>
            <a:r>
              <a:rPr lang="fi-FI" sz="2000" dirty="0" smtClean="0"/>
              <a:t>asvatetaan elatusaineiden avulla</a:t>
            </a:r>
          </a:p>
          <a:p>
            <a:r>
              <a:rPr lang="fi-FI" dirty="0"/>
              <a:t>V</a:t>
            </a:r>
            <a:r>
              <a:rPr lang="fi-FI" sz="2000" dirty="0" smtClean="0"/>
              <a:t>ain elinkykyiset mikrobit (1 – 10 % homeitiöiden kokonaismäärästä)</a:t>
            </a:r>
          </a:p>
          <a:p>
            <a:endParaRPr lang="fi-FI" sz="2000" dirty="0" smtClean="0"/>
          </a:p>
          <a:p>
            <a:r>
              <a:rPr lang="fi-FI" sz="2200" dirty="0" smtClean="0"/>
              <a:t>Toimenpidearvoja tulosten tulkintaan</a:t>
            </a:r>
          </a:p>
          <a:p>
            <a:pPr lvl="1"/>
            <a:r>
              <a:rPr lang="fi-FI" dirty="0" smtClean="0"/>
              <a:t>Asumisterveysasetuksen soveltamisohje, osa 3, Valvira</a:t>
            </a:r>
          </a:p>
          <a:p>
            <a:pPr lvl="1"/>
            <a:endParaRPr lang="fi-FI" dirty="0"/>
          </a:p>
          <a:p>
            <a:pPr marL="0" indent="0">
              <a:lnSpc>
                <a:spcPct val="90000"/>
              </a:lnSpc>
              <a:buNone/>
            </a:pPr>
            <a:r>
              <a:rPr lang="fi-FI" sz="2000" b="1" dirty="0" smtClean="0"/>
              <a:t>Mikrobitulosten tulkinta</a:t>
            </a:r>
          </a:p>
          <a:p>
            <a:pPr lvl="1">
              <a:lnSpc>
                <a:spcPct val="90000"/>
              </a:lnSpc>
            </a:pPr>
            <a:r>
              <a:rPr lang="fi-FI" altLang="en-US" dirty="0"/>
              <a:t>Lajisto on tärkeä tulosten tulkinnan kannalta</a:t>
            </a:r>
          </a:p>
          <a:p>
            <a:pPr lvl="2">
              <a:lnSpc>
                <a:spcPct val="90000"/>
              </a:lnSpc>
            </a:pPr>
            <a:r>
              <a:rPr lang="fi-FI" b="1" dirty="0"/>
              <a:t>K</a:t>
            </a:r>
            <a:r>
              <a:rPr lang="fi-FI" b="1" dirty="0" smtClean="0"/>
              <a:t>osteusvaurioon viittaavat mikrobilajit</a:t>
            </a:r>
          </a:p>
          <a:p>
            <a:endParaRPr lang="fi-FI"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276671" y="6050355"/>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115</a:t>
            </a:fld>
            <a:endParaRPr lang="fi-FI"/>
          </a:p>
        </p:txBody>
      </p:sp>
    </p:spTree>
    <p:extLst>
      <p:ext uri="{BB962C8B-B14F-4D97-AF65-F5344CB8AC3E}">
        <p14:creationId xmlns:p14="http://schemas.microsoft.com/office/powerpoint/2010/main" val="3693242184"/>
      </p:ext>
    </p:extLst>
  </p:cSld>
  <p:clrMapOvr>
    <a:masterClrMapping/>
  </p:clrMapOvr>
  <p:transition spd="med">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p:cNvSpPr>
          <p:nvPr>
            <p:ph type="title"/>
          </p:nvPr>
        </p:nvSpPr>
        <p:spPr/>
        <p:txBody>
          <a:bodyPr/>
          <a:lstStyle/>
          <a:p>
            <a:r>
              <a:rPr lang="fi-FI" dirty="0">
                <a:solidFill>
                  <a:srgbClr val="44697D"/>
                </a:solidFill>
              </a:rPr>
              <a:t>Mikrobien analyysimenetelmät</a:t>
            </a:r>
            <a:endParaRPr lang="fi-FI" dirty="0" smtClean="0">
              <a:solidFill>
                <a:srgbClr val="44697D"/>
              </a:solidFill>
              <a:ea typeface="ＭＳ Ｐゴシック"/>
              <a:cs typeface="ＭＳ Ｐゴシック"/>
            </a:endParaRPr>
          </a:p>
        </p:txBody>
      </p:sp>
      <p:sp>
        <p:nvSpPr>
          <p:cNvPr id="116739" name="Rectangle 3"/>
          <p:cNvSpPr>
            <a:spLocks noGrp="1"/>
          </p:cNvSpPr>
          <p:nvPr>
            <p:ph idx="1"/>
          </p:nvPr>
        </p:nvSpPr>
        <p:spPr/>
        <p:txBody>
          <a:bodyPr>
            <a:normAutofit fontScale="92500" lnSpcReduction="10000"/>
          </a:bodyPr>
          <a:lstStyle/>
          <a:p>
            <a:pPr marL="0" indent="0">
              <a:buNone/>
            </a:pPr>
            <a:r>
              <a:rPr lang="fi-FI" sz="2000" b="1" dirty="0" err="1" smtClean="0"/>
              <a:t>qPCR</a:t>
            </a:r>
            <a:endParaRPr lang="fi-FI" sz="2000" b="1" dirty="0" smtClean="0"/>
          </a:p>
          <a:p>
            <a:r>
              <a:rPr lang="fi-FI" sz="1800" dirty="0" smtClean="0"/>
              <a:t>DNA-perusteinen menetelmä</a:t>
            </a:r>
          </a:p>
          <a:p>
            <a:r>
              <a:rPr lang="fi-FI" sz="1800" dirty="0" smtClean="0"/>
              <a:t>Tunnistaa sekä elävien että kuolleiden ja hajonneiden mikrobien DNA:n</a:t>
            </a:r>
          </a:p>
          <a:p>
            <a:pPr lvl="1"/>
            <a:r>
              <a:rPr lang="fi-FI" sz="1600" dirty="0"/>
              <a:t>T</a:t>
            </a:r>
            <a:r>
              <a:rPr lang="fi-FI" sz="1600" dirty="0" smtClean="0"/>
              <a:t>ulos ei vastaa maljaviljelyn tuloksia</a:t>
            </a:r>
          </a:p>
          <a:p>
            <a:endParaRPr lang="fi-FI" sz="1800" dirty="0" smtClean="0"/>
          </a:p>
          <a:p>
            <a:r>
              <a:rPr lang="fi-FI" sz="1800" dirty="0" smtClean="0"/>
              <a:t>Menetelmää </a:t>
            </a:r>
            <a:r>
              <a:rPr lang="fi-FI" sz="1800" dirty="0"/>
              <a:t>voidaan käyttää esim. korjaus- ja puhdistustoimenpiteiden onnistumisen seurantaan siten, että </a:t>
            </a:r>
            <a:r>
              <a:rPr lang="fi-FI" sz="1800" b="1" dirty="0"/>
              <a:t>analysoidaan samasta kohdasta ennen korjausta ja sen jälkeen otetut näytteet samalla </a:t>
            </a:r>
            <a:r>
              <a:rPr lang="fi-FI" sz="1800" b="1" dirty="0" smtClean="0"/>
              <a:t>menetelmällä</a:t>
            </a:r>
          </a:p>
          <a:p>
            <a:endParaRPr lang="fi-FI" sz="1800" b="1" dirty="0"/>
          </a:p>
          <a:p>
            <a:r>
              <a:rPr lang="fi-FI" sz="1800" dirty="0" smtClean="0"/>
              <a:t>Asumisterveysasetuksen soveltamisohje, osa 3, Mikrobit</a:t>
            </a:r>
          </a:p>
          <a:p>
            <a:pPr lvl="1"/>
            <a:r>
              <a:rPr lang="fi-FI" sz="1600" dirty="0" smtClean="0"/>
              <a:t>Menetelmää </a:t>
            </a:r>
            <a:r>
              <a:rPr lang="fi-FI" sz="1600" dirty="0"/>
              <a:t>voi käyttää, jos menetelmän luotettavuus on osoitettu 4 §:n 4 momentissa tarkoitetulla tavalla tai menetelmällä saatujen tulosten yhtenevyys asetuksessa olevilla menetelmillä saatuihin tuloksiin on </a:t>
            </a:r>
            <a:r>
              <a:rPr lang="fi-FI" sz="1600" dirty="0" smtClean="0"/>
              <a:t>varmistettu</a:t>
            </a:r>
          </a:p>
          <a:p>
            <a:pPr lvl="1"/>
            <a:r>
              <a:rPr lang="fi-FI" sz="1600" dirty="0" smtClean="0"/>
              <a:t> </a:t>
            </a:r>
            <a:r>
              <a:rPr lang="fi-FI" sz="1600" dirty="0"/>
              <a:t>Jälkimmäinen vaihtoehto tulee kyseeseen erityisesti silloin, kun arvioidaan menetelmää, joka tunnistaa vain elinkykyistä kasvustoa, koska asetuksessa olevat menetelmät pystyvät havaitsemaan vain elinkykyiset mikrobit</a:t>
            </a:r>
          </a:p>
          <a:p>
            <a:endParaRPr lang="fi-FI" sz="1600" dirty="0" smtClean="0">
              <a:ea typeface="ＭＳ Ｐゴシック"/>
              <a:cs typeface="ＭＳ Ｐゴシック"/>
            </a:endParaRPr>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276671" y="6050355"/>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116</a:t>
            </a:fld>
            <a:endParaRPr lang="fi-FI"/>
          </a:p>
        </p:txBody>
      </p:sp>
      <p:sp>
        <p:nvSpPr>
          <p:cNvPr id="7" name="Tekstiruutu 6"/>
          <p:cNvSpPr txBox="1"/>
          <p:nvPr/>
        </p:nvSpPr>
        <p:spPr>
          <a:xfrm>
            <a:off x="5004048" y="5947596"/>
            <a:ext cx="3943515" cy="276999"/>
          </a:xfrm>
          <a:prstGeom prst="rect">
            <a:avLst/>
          </a:prstGeom>
          <a:noFill/>
        </p:spPr>
        <p:txBody>
          <a:bodyPr wrap="none" rtlCol="0">
            <a:spAutoFit/>
          </a:bodyPr>
          <a:lstStyle/>
          <a:p>
            <a:r>
              <a:rPr lang="fi-FI" sz="1200" dirty="0"/>
              <a:t>Asumisterveysasetuksen soveltamisohje, osa </a:t>
            </a:r>
            <a:r>
              <a:rPr lang="fi-FI" sz="1200" dirty="0" smtClean="0"/>
              <a:t>4, </a:t>
            </a:r>
            <a:r>
              <a:rPr lang="fi-FI" sz="1200" dirty="0"/>
              <a:t>Valvira</a:t>
            </a:r>
          </a:p>
        </p:txBody>
      </p:sp>
    </p:spTree>
    <p:extLst>
      <p:ext uri="{BB962C8B-B14F-4D97-AF65-F5344CB8AC3E}">
        <p14:creationId xmlns:p14="http://schemas.microsoft.com/office/powerpoint/2010/main" val="3385761059"/>
      </p:ext>
    </p:extLst>
  </p:cSld>
  <p:clrMapOvr>
    <a:masterClrMapping/>
  </p:clrMapOvr>
  <p:transition spd="med">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2800" dirty="0">
                <a:solidFill>
                  <a:srgbClr val="44697D"/>
                </a:solidFill>
              </a:rPr>
              <a:t>Sosiaali- ja terveysministeriön </a:t>
            </a:r>
            <a:r>
              <a:rPr lang="fi-FI" sz="2800" dirty="0" smtClean="0">
                <a:solidFill>
                  <a:srgbClr val="44697D"/>
                </a:solidFill>
              </a:rPr>
              <a:t>asetus, 2015</a:t>
            </a:r>
            <a:endParaRPr lang="en-US" sz="2800" dirty="0">
              <a:solidFill>
                <a:srgbClr val="44697D"/>
              </a:solidFill>
            </a:endParaRPr>
          </a:p>
        </p:txBody>
      </p:sp>
      <p:sp>
        <p:nvSpPr>
          <p:cNvPr id="3" name="Content Placeholder 2"/>
          <p:cNvSpPr>
            <a:spLocks noGrp="1"/>
          </p:cNvSpPr>
          <p:nvPr>
            <p:ph idx="1"/>
          </p:nvPr>
        </p:nvSpPr>
        <p:spPr/>
        <p:txBody>
          <a:bodyPr>
            <a:noAutofit/>
          </a:bodyPr>
          <a:lstStyle/>
          <a:p>
            <a:pPr marL="0" indent="0">
              <a:buNone/>
            </a:pPr>
            <a:r>
              <a:rPr lang="fi-FI" sz="1800" dirty="0" smtClean="0"/>
              <a:t>Rakennuksen </a:t>
            </a:r>
            <a:r>
              <a:rPr lang="fi-FI" sz="1800" dirty="0"/>
              <a:t>mikrobikasvun arviointiin voidaan käyttää laimennossarja- tai suoraviljelymenetelmän lisäksi myös muuta menetelmää, jos menetelmän luotettavuus on </a:t>
            </a:r>
            <a:r>
              <a:rPr lang="fi-FI" sz="1800" dirty="0" smtClean="0"/>
              <a:t>osoitettu.</a:t>
            </a:r>
          </a:p>
          <a:p>
            <a:endParaRPr lang="fi-FI" sz="1800" dirty="0" smtClean="0"/>
          </a:p>
          <a:p>
            <a:r>
              <a:rPr lang="fi-FI" sz="1800" dirty="0"/>
              <a:t>Uuden mittausmenetelmän luotettavuus ja toistettavuus terveyshaittojen selvittämiseksi on osoitettava asiantuntevan ja riippumattoman </a:t>
            </a:r>
            <a:r>
              <a:rPr lang="fi-FI" sz="1800" dirty="0" smtClean="0"/>
              <a:t>Sosiaali- </a:t>
            </a:r>
            <a:r>
              <a:rPr lang="fi-FI" sz="1800" dirty="0"/>
              <a:t>ja terveysministeriön hyväksymän toimijan toimesta</a:t>
            </a:r>
            <a:r>
              <a:rPr lang="fi-FI" sz="1800" dirty="0" smtClean="0"/>
              <a:t>.</a:t>
            </a:r>
          </a:p>
          <a:p>
            <a:endParaRPr lang="fi-FI" sz="1800" dirty="0" smtClean="0"/>
          </a:p>
          <a:p>
            <a:r>
              <a:rPr lang="fi-FI" sz="1800" dirty="0"/>
              <a:t>Mittaus- ja analyysituloksia sisältävässä lausunnossa on aina ilmoitettava käytetty mittaus-, näytteenotto- ja analysointimenetelmä sekä </a:t>
            </a:r>
            <a:r>
              <a:rPr lang="fi-FI" sz="1800" dirty="0" smtClean="0"/>
              <a:t>määritysraja </a:t>
            </a:r>
            <a:r>
              <a:rPr lang="fi-FI" sz="1800" dirty="0"/>
              <a:t>ja tulosten tulkinnassa noudatetut periaatteet.</a:t>
            </a:r>
            <a:endParaRPr lang="en-US" sz="1800"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276671" y="6050355"/>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117</a:t>
            </a:fld>
            <a:endParaRPr lang="fi-FI"/>
          </a:p>
        </p:txBody>
      </p:sp>
    </p:spTree>
    <p:extLst>
      <p:ext uri="{BB962C8B-B14F-4D97-AF65-F5344CB8AC3E}">
        <p14:creationId xmlns:p14="http://schemas.microsoft.com/office/powerpoint/2010/main" val="3162196494"/>
      </p:ext>
    </p:extLst>
  </p:cSld>
  <p:clrMapOvr>
    <a:masterClrMapping/>
  </p:clrMapOvr>
  <p:transition spd="med">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088" y="2781548"/>
            <a:ext cx="7489824" cy="1079500"/>
          </a:xfrm>
        </p:spPr>
        <p:style>
          <a:lnRef idx="3">
            <a:schemeClr val="lt1"/>
          </a:lnRef>
          <a:fillRef idx="1">
            <a:schemeClr val="accent2"/>
          </a:fillRef>
          <a:effectRef idx="1">
            <a:schemeClr val="accent2"/>
          </a:effectRef>
          <a:fontRef idx="minor">
            <a:schemeClr val="lt1"/>
          </a:fontRef>
        </p:style>
        <p:txBody>
          <a:bodyPr anchor="ctr">
            <a:noAutofit/>
          </a:bodyPr>
          <a:lstStyle/>
          <a:p>
            <a:pPr algn="ctr"/>
            <a:r>
              <a:rPr lang="fi-FI" dirty="0" smtClean="0"/>
              <a:t>Altistumisen arviointi mikrobiepäpuhtauksille</a:t>
            </a:r>
            <a:endParaRPr lang="fi-FI" dirty="0"/>
          </a:p>
        </p:txBody>
      </p:sp>
      <p:pic>
        <p:nvPicPr>
          <p:cNvPr id="3"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118</a:t>
            </a:fld>
            <a:endParaRPr lang="fi-FI"/>
          </a:p>
        </p:txBody>
      </p:sp>
    </p:spTree>
    <p:extLst>
      <p:ext uri="{BB962C8B-B14F-4D97-AF65-F5344CB8AC3E}">
        <p14:creationId xmlns:p14="http://schemas.microsoft.com/office/powerpoint/2010/main" val="294992669"/>
      </p:ext>
    </p:extLst>
  </p:cSld>
  <p:clrMapOvr>
    <a:masterClrMapping/>
  </p:clrMapOvr>
  <p:transition spd="med">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solidFill>
                  <a:srgbClr val="44697D"/>
                </a:solidFill>
              </a:rPr>
              <a:t>Altistumisen arviointi</a:t>
            </a:r>
            <a:endParaRPr lang="en-US" dirty="0">
              <a:solidFill>
                <a:srgbClr val="44697D"/>
              </a:solidFill>
            </a:endParaRPr>
          </a:p>
        </p:txBody>
      </p:sp>
      <p:sp>
        <p:nvSpPr>
          <p:cNvPr id="3" name="Content Placeholder 2"/>
          <p:cNvSpPr>
            <a:spLocks noGrp="1"/>
          </p:cNvSpPr>
          <p:nvPr>
            <p:ph idx="1"/>
          </p:nvPr>
        </p:nvSpPr>
        <p:spPr/>
        <p:txBody>
          <a:bodyPr>
            <a:normAutofit fontScale="85000" lnSpcReduction="20000"/>
          </a:bodyPr>
          <a:lstStyle/>
          <a:p>
            <a:r>
              <a:rPr lang="fi-FI" sz="1800" b="1" dirty="0" smtClean="0"/>
              <a:t>Altistuminen </a:t>
            </a:r>
            <a:r>
              <a:rPr lang="fi-FI" sz="1800" dirty="0" smtClean="0"/>
              <a:t>= elimistön ulkopuolisen haitan tai vaaran aiheuttavan tekijän vaikutus ihmiseen. Työpaikkojen </a:t>
            </a:r>
            <a:r>
              <a:rPr lang="fi-FI" sz="1800" dirty="0" err="1" smtClean="0"/>
              <a:t>altisteet</a:t>
            </a:r>
            <a:r>
              <a:rPr lang="fi-FI" sz="1800" dirty="0" smtClean="0"/>
              <a:t> ovat yleensä kemiallisia, fysikaalisia ja biologisia. </a:t>
            </a:r>
            <a:r>
              <a:rPr lang="fi-FI" sz="1800" dirty="0" err="1" smtClean="0"/>
              <a:t>Altisteet</a:t>
            </a:r>
            <a:r>
              <a:rPr lang="fi-FI" sz="1800" dirty="0" smtClean="0"/>
              <a:t> voivat olla myös fyysisiä ja psykologisia. </a:t>
            </a:r>
          </a:p>
          <a:p>
            <a:endParaRPr lang="fi-FI" sz="1800" dirty="0" smtClean="0"/>
          </a:p>
          <a:p>
            <a:r>
              <a:rPr lang="fi-FI" sz="1800" b="1" dirty="0" smtClean="0"/>
              <a:t>Altistumisen arviointi </a:t>
            </a:r>
            <a:r>
              <a:rPr lang="fi-FI" sz="1800" dirty="0" smtClean="0"/>
              <a:t>= työperäisten haittojen ja vaarojen tunnistaminen ja niille altistumisen todennäköisyyden määrittäminen.</a:t>
            </a:r>
          </a:p>
          <a:p>
            <a:endParaRPr lang="fi-FI" sz="1800" dirty="0"/>
          </a:p>
          <a:p>
            <a:r>
              <a:rPr lang="fi-FI" sz="1800" b="1" dirty="0"/>
              <a:t>Haitallinen </a:t>
            </a:r>
            <a:r>
              <a:rPr lang="fi-FI" sz="1800" b="1" dirty="0" smtClean="0"/>
              <a:t>altistuminen</a:t>
            </a:r>
            <a:r>
              <a:rPr lang="fi-FI" sz="1800" dirty="0" smtClean="0"/>
              <a:t> = </a:t>
            </a:r>
            <a:r>
              <a:rPr lang="fi-FI" sz="1800" dirty="0"/>
              <a:t>Esimerkiksi kosteus- ja mikrobivaurioituneessa rakennuksessa voidaan pitää haitallista altistumista todennäköisenä, kun rakennuksessa näkyy kosteus- ja homevaurioita sisäpinnoilla, mikrobikasvua todetaan materiaaleissa tai ympäröivissä rakenteissa ja tilat ovat selvästi alipaineisia ja vaurioituneesta tilasta tai rakenteesta on ilmayhteys työskentelytilaan ja tai poikkeavaa </a:t>
            </a:r>
            <a:r>
              <a:rPr lang="fi-FI" sz="1800" dirty="0" err="1"/>
              <a:t>altistetta</a:t>
            </a:r>
            <a:r>
              <a:rPr lang="fi-FI" sz="1800" dirty="0"/>
              <a:t> on todettu ilma- tai pölynäytteissä ja epäpuhtauslähde on tunnistettu. </a:t>
            </a:r>
            <a:endParaRPr lang="fi-FI" sz="1800" dirty="0" smtClean="0"/>
          </a:p>
          <a:p>
            <a:endParaRPr lang="fi-FI" sz="1800" dirty="0" smtClean="0"/>
          </a:p>
          <a:p>
            <a:r>
              <a:rPr lang="fi-FI" sz="1800" b="1" dirty="0" smtClean="0"/>
              <a:t>Riski</a:t>
            </a:r>
            <a:r>
              <a:rPr lang="fi-FI" sz="1800" dirty="0" smtClean="0"/>
              <a:t> = haitallisen tapahtuman todennäköisyys ja vakavuus.</a:t>
            </a:r>
          </a:p>
          <a:p>
            <a:endParaRPr lang="fi-FI" sz="1800" dirty="0"/>
          </a:p>
          <a:p>
            <a:r>
              <a:rPr lang="fi-FI" sz="1800" b="1" dirty="0" smtClean="0"/>
              <a:t>Riskinarviointi</a:t>
            </a:r>
            <a:r>
              <a:rPr lang="fi-FI" sz="1800" dirty="0" smtClean="0"/>
              <a:t> = </a:t>
            </a:r>
            <a:r>
              <a:rPr lang="en-US" sz="1800" dirty="0" err="1"/>
              <a:t>arvioidaan</a:t>
            </a:r>
            <a:r>
              <a:rPr lang="en-US" sz="1800" dirty="0"/>
              <a:t> </a:t>
            </a:r>
            <a:r>
              <a:rPr lang="en-US" sz="1800" dirty="0" err="1"/>
              <a:t>työntekijöiden</a:t>
            </a:r>
            <a:r>
              <a:rPr lang="en-US" sz="1800" dirty="0"/>
              <a:t> </a:t>
            </a:r>
            <a:r>
              <a:rPr lang="en-US" sz="1800" dirty="0" err="1"/>
              <a:t>terveydelle</a:t>
            </a:r>
            <a:r>
              <a:rPr lang="en-US" sz="1800" dirty="0"/>
              <a:t> </a:t>
            </a:r>
            <a:r>
              <a:rPr lang="en-US" sz="1800" dirty="0" smtClean="0"/>
              <a:t>ja </a:t>
            </a:r>
            <a:r>
              <a:rPr lang="fi-FI" sz="1800" dirty="0" smtClean="0"/>
              <a:t>turvallisuudelle </a:t>
            </a:r>
            <a:r>
              <a:rPr lang="fi-FI" sz="1800" dirty="0"/>
              <a:t>työpaikalla ilmenevästä </a:t>
            </a:r>
            <a:r>
              <a:rPr lang="fi-FI" sz="1800" dirty="0" smtClean="0"/>
              <a:t>vaarasta tai haitasta </a:t>
            </a:r>
            <a:r>
              <a:rPr lang="fi-FI" sz="1800" dirty="0"/>
              <a:t>aiheutuva </a:t>
            </a:r>
            <a:r>
              <a:rPr lang="fi-FI" sz="1800" dirty="0" smtClean="0"/>
              <a:t>riski</a:t>
            </a:r>
            <a:r>
              <a:rPr lang="fi-FI" sz="2000" dirty="0" smtClean="0"/>
              <a:t>.</a:t>
            </a:r>
          </a:p>
          <a:p>
            <a:endParaRPr lang="en-US"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119</a:t>
            </a:fld>
            <a:endParaRPr lang="fi-FI"/>
          </a:p>
        </p:txBody>
      </p:sp>
    </p:spTree>
    <p:extLst>
      <p:ext uri="{BB962C8B-B14F-4D97-AF65-F5344CB8AC3E}">
        <p14:creationId xmlns:p14="http://schemas.microsoft.com/office/powerpoint/2010/main" val="1662789481"/>
      </p:ext>
    </p:extLst>
  </p:cSld>
  <p:clrMapOvr>
    <a:masterClrMapping/>
  </p:clrMapOvr>
  <p:transition spd="med">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088" y="333376"/>
            <a:ext cx="7417320" cy="1079500"/>
          </a:xfrm>
        </p:spPr>
        <p:txBody>
          <a:bodyPr/>
          <a:lstStyle/>
          <a:p>
            <a:r>
              <a:rPr lang="fi-FI" dirty="0" smtClean="0"/>
              <a:t>Rakennuksen käyttötarkoitus kosteuden lähteenä</a:t>
            </a:r>
            <a:endParaRPr lang="fi-FI" dirty="0"/>
          </a:p>
        </p:txBody>
      </p:sp>
      <p:graphicFrame>
        <p:nvGraphicFramePr>
          <p:cNvPr id="5" name="Content Placeholder 4"/>
          <p:cNvGraphicFramePr>
            <a:graphicFrameLocks noGrp="1"/>
          </p:cNvGraphicFramePr>
          <p:nvPr>
            <p:ph idx="1"/>
            <p:extLst/>
          </p:nvPr>
        </p:nvGraphicFramePr>
        <p:xfrm>
          <a:off x="827088" y="1628775"/>
          <a:ext cx="5761136" cy="3708400"/>
        </p:xfrm>
        <a:graphic>
          <a:graphicData uri="http://schemas.openxmlformats.org/drawingml/2006/table">
            <a:tbl>
              <a:tblPr firstRow="1" bandRow="1">
                <a:tableStyleId>{5C22544A-7EE6-4342-B048-85BDC9FD1C3A}</a:tableStyleId>
              </a:tblPr>
              <a:tblGrid>
                <a:gridCol w="3878580"/>
                <a:gridCol w="1882556"/>
              </a:tblGrid>
              <a:tr h="370840">
                <a:tc>
                  <a:txBody>
                    <a:bodyPr/>
                    <a:lstStyle/>
                    <a:p>
                      <a:r>
                        <a:rPr lang="fi-FI" dirty="0" smtClean="0"/>
                        <a:t>Kosteuslähde</a:t>
                      </a:r>
                      <a:endParaRPr lang="fi-FI" dirty="0"/>
                    </a:p>
                  </a:txBody>
                  <a:tcPr/>
                </a:tc>
                <a:tc>
                  <a:txBody>
                    <a:bodyPr/>
                    <a:lstStyle/>
                    <a:p>
                      <a:r>
                        <a:rPr lang="fi-FI" dirty="0" smtClean="0"/>
                        <a:t>Tuotto</a:t>
                      </a:r>
                      <a:endParaRPr lang="fi-FI" dirty="0"/>
                    </a:p>
                  </a:txBody>
                  <a:tcPr/>
                </a:tc>
              </a:tr>
              <a:tr h="370840">
                <a:tc>
                  <a:txBody>
                    <a:bodyPr/>
                    <a:lstStyle/>
                    <a:p>
                      <a:r>
                        <a:rPr lang="fi-FI" dirty="0" smtClean="0"/>
                        <a:t>Kylpy</a:t>
                      </a:r>
                      <a:endParaRPr lang="fi-FI" dirty="0"/>
                    </a:p>
                  </a:txBody>
                  <a:tcPr/>
                </a:tc>
                <a:tc>
                  <a:txBody>
                    <a:bodyPr/>
                    <a:lstStyle/>
                    <a:p>
                      <a:r>
                        <a:rPr lang="fi-FI" dirty="0" smtClean="0"/>
                        <a:t>700 g/h</a:t>
                      </a:r>
                      <a:endParaRPr lang="fi-FI" dirty="0"/>
                    </a:p>
                  </a:txBody>
                  <a:tcPr/>
                </a:tc>
              </a:tr>
              <a:tr h="370840">
                <a:tc>
                  <a:txBody>
                    <a:bodyPr/>
                    <a:lstStyle/>
                    <a:p>
                      <a:r>
                        <a:rPr lang="fi-FI" dirty="0" smtClean="0"/>
                        <a:t>Suihku</a:t>
                      </a:r>
                      <a:endParaRPr lang="fi-FI" dirty="0"/>
                    </a:p>
                  </a:txBody>
                  <a:tcPr/>
                </a:tc>
                <a:tc>
                  <a:txBody>
                    <a:bodyPr/>
                    <a:lstStyle/>
                    <a:p>
                      <a:r>
                        <a:rPr lang="fi-FI" dirty="0" smtClean="0"/>
                        <a:t>2600 g/h</a:t>
                      </a:r>
                      <a:endParaRPr lang="fi-FI" dirty="0"/>
                    </a:p>
                  </a:txBody>
                  <a:tcPr/>
                </a:tc>
              </a:tr>
              <a:tr h="370840">
                <a:tc>
                  <a:txBody>
                    <a:bodyPr/>
                    <a:lstStyle/>
                    <a:p>
                      <a:r>
                        <a:rPr lang="fi-FI" dirty="0" smtClean="0"/>
                        <a:t>Keittiötoiminta</a:t>
                      </a:r>
                      <a:endParaRPr lang="fi-FI" dirty="0"/>
                    </a:p>
                  </a:txBody>
                  <a:tcPr/>
                </a:tc>
                <a:tc>
                  <a:txBody>
                    <a:bodyPr/>
                    <a:lstStyle/>
                    <a:p>
                      <a:r>
                        <a:rPr lang="fi-FI" dirty="0" smtClean="0"/>
                        <a:t>600 – 1500 g/h</a:t>
                      </a:r>
                      <a:endParaRPr lang="fi-FI" dirty="0"/>
                    </a:p>
                  </a:txBody>
                  <a:tcPr/>
                </a:tc>
              </a:tr>
              <a:tr h="370840">
                <a:tc>
                  <a:txBody>
                    <a:bodyPr/>
                    <a:lstStyle/>
                    <a:p>
                      <a:r>
                        <a:rPr lang="fi-FI" dirty="0" smtClean="0"/>
                        <a:t>Avoin vesipinta</a:t>
                      </a:r>
                      <a:endParaRPr lang="fi-FI" dirty="0"/>
                    </a:p>
                  </a:txBody>
                  <a:tcPr/>
                </a:tc>
                <a:tc>
                  <a:txBody>
                    <a:bodyPr/>
                    <a:lstStyle/>
                    <a:p>
                      <a:r>
                        <a:rPr lang="fi-FI" dirty="0" smtClean="0"/>
                        <a:t>40 g/m</a:t>
                      </a:r>
                      <a:r>
                        <a:rPr lang="fi-FI" baseline="30000" dirty="0" smtClean="0"/>
                        <a:t>2</a:t>
                      </a:r>
                      <a:r>
                        <a:rPr lang="fi-FI" dirty="0" smtClean="0"/>
                        <a:t>h</a:t>
                      </a:r>
                      <a:endParaRPr lang="fi-FI" dirty="0"/>
                    </a:p>
                  </a:txBody>
                  <a:tcPr/>
                </a:tc>
              </a:tr>
              <a:tr h="370840">
                <a:tc>
                  <a:txBody>
                    <a:bodyPr/>
                    <a:lstStyle/>
                    <a:p>
                      <a:r>
                        <a:rPr lang="fi-FI" dirty="0" smtClean="0"/>
                        <a:t>Kasvit,</a:t>
                      </a:r>
                      <a:r>
                        <a:rPr lang="fi-FI" baseline="0" dirty="0" smtClean="0"/>
                        <a:t> pienet</a:t>
                      </a:r>
                      <a:endParaRPr lang="fi-FI" dirty="0"/>
                    </a:p>
                  </a:txBody>
                  <a:tcPr/>
                </a:tc>
                <a:tc>
                  <a:txBody>
                    <a:bodyPr/>
                    <a:lstStyle/>
                    <a:p>
                      <a:r>
                        <a:rPr lang="fi-FI" dirty="0" smtClean="0"/>
                        <a:t>7 – 15 g/h</a:t>
                      </a:r>
                      <a:endParaRPr lang="fi-FI" dirty="0"/>
                    </a:p>
                  </a:txBody>
                  <a:tcPr/>
                </a:tc>
              </a:tr>
              <a:tr h="370840">
                <a:tc>
                  <a:txBody>
                    <a:bodyPr/>
                    <a:lstStyle/>
                    <a:p>
                      <a:r>
                        <a:rPr lang="fi-FI" dirty="0" smtClean="0"/>
                        <a:t>Kasvit, keskikokoiset</a:t>
                      </a:r>
                      <a:endParaRPr lang="fi-FI" dirty="0"/>
                    </a:p>
                  </a:txBody>
                  <a:tcPr/>
                </a:tc>
                <a:tc>
                  <a:txBody>
                    <a:bodyPr/>
                    <a:lstStyle/>
                    <a:p>
                      <a:r>
                        <a:rPr lang="fi-FI" dirty="0" smtClean="0"/>
                        <a:t>10 -</a:t>
                      </a:r>
                      <a:r>
                        <a:rPr lang="fi-FI" baseline="0" dirty="0" smtClean="0"/>
                        <a:t> </a:t>
                      </a:r>
                      <a:r>
                        <a:rPr lang="fi-FI" dirty="0" smtClean="0"/>
                        <a:t>20 g/h</a:t>
                      </a:r>
                      <a:endParaRPr lang="fi-FI" dirty="0"/>
                    </a:p>
                  </a:txBody>
                  <a:tcPr/>
                </a:tc>
              </a:tr>
              <a:tr h="370840">
                <a:tc>
                  <a:txBody>
                    <a:bodyPr/>
                    <a:lstStyle/>
                    <a:p>
                      <a:r>
                        <a:rPr lang="fi-FI" dirty="0" smtClean="0"/>
                        <a:t>Ihminen, lepo tai istumatyö</a:t>
                      </a:r>
                      <a:endParaRPr lang="fi-FI" dirty="0"/>
                    </a:p>
                  </a:txBody>
                  <a:tcPr/>
                </a:tc>
                <a:tc>
                  <a:txBody>
                    <a:bodyPr/>
                    <a:lstStyle/>
                    <a:p>
                      <a:r>
                        <a:rPr lang="fi-FI" dirty="0" smtClean="0"/>
                        <a:t>40 – 50 g/h</a:t>
                      </a:r>
                      <a:endParaRPr lang="fi-FI" dirty="0"/>
                    </a:p>
                  </a:txBody>
                  <a:tcPr/>
                </a:tc>
              </a:tr>
              <a:tr h="370840">
                <a:tc>
                  <a:txBody>
                    <a:bodyPr/>
                    <a:lstStyle/>
                    <a:p>
                      <a:r>
                        <a:rPr lang="fi-FI" dirty="0" smtClean="0"/>
                        <a:t>Pyykin</a:t>
                      </a:r>
                      <a:r>
                        <a:rPr lang="fi-FI" baseline="0" dirty="0" smtClean="0"/>
                        <a:t> kuivaus, lingottu</a:t>
                      </a:r>
                      <a:endParaRPr lang="fi-FI" dirty="0"/>
                    </a:p>
                  </a:txBody>
                  <a:tcPr/>
                </a:tc>
                <a:tc>
                  <a:txBody>
                    <a:bodyPr/>
                    <a:lstStyle/>
                    <a:p>
                      <a:r>
                        <a:rPr lang="fi-FI" dirty="0" smtClean="0"/>
                        <a:t>10 – 50 g/h/kg</a:t>
                      </a:r>
                      <a:endParaRPr lang="fi-FI" dirty="0"/>
                    </a:p>
                  </a:txBody>
                  <a:tcPr/>
                </a:tc>
              </a:tr>
              <a:tr h="370840">
                <a:tc>
                  <a:txBody>
                    <a:bodyPr/>
                    <a:lstStyle/>
                    <a:p>
                      <a:r>
                        <a:rPr lang="fi-FI" dirty="0" smtClean="0"/>
                        <a:t>Pyykin kuivaus,</a:t>
                      </a:r>
                      <a:r>
                        <a:rPr lang="fi-FI" baseline="0" dirty="0" smtClean="0"/>
                        <a:t> vettä tippuva pyykki</a:t>
                      </a:r>
                      <a:endParaRPr lang="fi-FI" dirty="0"/>
                    </a:p>
                  </a:txBody>
                  <a:tcPr/>
                </a:tc>
                <a:tc>
                  <a:txBody>
                    <a:bodyPr/>
                    <a:lstStyle/>
                    <a:p>
                      <a:r>
                        <a:rPr lang="fi-FI" dirty="0" smtClean="0"/>
                        <a:t>20 – 100 g/h/kg</a:t>
                      </a:r>
                      <a:endParaRPr lang="fi-FI" dirty="0"/>
                    </a:p>
                  </a:txBody>
                  <a:tcPr/>
                </a:tc>
              </a:tr>
            </a:tbl>
          </a:graphicData>
        </a:graphic>
      </p:graphicFrame>
      <p:sp>
        <p:nvSpPr>
          <p:cNvPr id="6" name="Footer Placeholder 4"/>
          <p:cNvSpPr>
            <a:spLocks noGrp="1"/>
          </p:cNvSpPr>
          <p:nvPr>
            <p:ph type="ftr" sz="quarter" idx="10"/>
          </p:nvPr>
        </p:nvSpPr>
        <p:spPr>
          <a:xfrm>
            <a:off x="827088" y="5553074"/>
            <a:ext cx="7772411" cy="360362"/>
          </a:xfrm>
        </p:spPr>
        <p:txBody>
          <a:bodyPr/>
          <a:lstStyle/>
          <a:p>
            <a:pPr marL="0" lvl="1" fontAlgn="auto">
              <a:spcBef>
                <a:spcPts val="0"/>
              </a:spcBef>
              <a:spcAft>
                <a:spcPts val="0"/>
              </a:spcAft>
              <a:defRPr/>
            </a:pPr>
            <a:r>
              <a:rPr lang="fi-FI" sz="1100" dirty="0" smtClean="0"/>
              <a:t>Kuva: Kosteus- </a:t>
            </a:r>
            <a:r>
              <a:rPr lang="fi-FI" sz="1100" dirty="0"/>
              <a:t>ja homevaurioituneen rakennuksen kuntotutkimus –opas, ympäristöministeriö, luonnos </a:t>
            </a:r>
            <a:r>
              <a:rPr lang="fi-FI" sz="1100" dirty="0" smtClean="0"/>
              <a:t>23.1.2015</a:t>
            </a:r>
            <a:endParaRPr lang="fi-FI" sz="1100" dirty="0"/>
          </a:p>
          <a:p>
            <a:pPr>
              <a:defRPr/>
            </a:pPr>
            <a:endParaRPr lang="fi-FI" dirty="0"/>
          </a:p>
        </p:txBody>
      </p:sp>
      <p:pic>
        <p:nvPicPr>
          <p:cNvPr id="7" name="Kuva 26" descr="Kuvaus: Savonia_Word_tunniste"/>
          <p:cNvPicPr/>
          <p:nvPr/>
        </p:nvPicPr>
        <p:blipFill rotWithShape="1">
          <a:blip r:embed="rId2"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8" name="Dian numeron paikkamerkki 2"/>
          <p:cNvSpPr>
            <a:spLocks noGrp="1"/>
          </p:cNvSpPr>
          <p:nvPr>
            <p:ph type="sldNum" sz="quarter" idx="12"/>
          </p:nvPr>
        </p:nvSpPr>
        <p:spPr>
          <a:xfrm>
            <a:off x="8316912" y="6198834"/>
            <a:ext cx="503238" cy="365125"/>
          </a:xfrm>
        </p:spPr>
        <p:txBody>
          <a:bodyPr/>
          <a:lstStyle/>
          <a:p>
            <a:r>
              <a:rPr lang="fi-FI" dirty="0" smtClean="0"/>
              <a:t>12</a:t>
            </a:r>
            <a:endParaRPr lang="fi-FI" dirty="0"/>
          </a:p>
        </p:txBody>
      </p:sp>
    </p:spTree>
    <p:extLst>
      <p:ext uri="{BB962C8B-B14F-4D97-AF65-F5344CB8AC3E}">
        <p14:creationId xmlns:p14="http://schemas.microsoft.com/office/powerpoint/2010/main" val="1978770808"/>
      </p:ext>
    </p:extLst>
  </p:cSld>
  <p:clrMapOvr>
    <a:masterClrMapping/>
  </p:clrMapOvr>
  <p:transition spd="med">
    <p:wip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763808"/>
          </a:xfrm>
        </p:spPr>
        <p:txBody>
          <a:bodyPr>
            <a:normAutofit/>
          </a:bodyPr>
          <a:lstStyle/>
          <a:p>
            <a:r>
              <a:rPr lang="fi-FI" dirty="0" smtClean="0">
                <a:solidFill>
                  <a:srgbClr val="44697D"/>
                </a:solidFill>
              </a:rPr>
              <a:t>Merkittävä mikrobivaurio</a:t>
            </a:r>
            <a:endParaRPr lang="en-US" dirty="0">
              <a:solidFill>
                <a:srgbClr val="44697D"/>
              </a:solidFill>
            </a:endParaRPr>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906447" y="1313525"/>
            <a:ext cx="7388801" cy="2874350"/>
          </a:xfrm>
          <a:prstGeom prst="rect">
            <a:avLst/>
          </a:prstGeom>
        </p:spPr>
      </p:pic>
      <p:pic>
        <p:nvPicPr>
          <p:cNvPr id="6"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276671" y="6021288"/>
            <a:ext cx="1296144" cy="430760"/>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906447" y="4204245"/>
            <a:ext cx="7704856" cy="1384995"/>
          </a:xfrm>
          <a:prstGeom prst="rect">
            <a:avLst/>
          </a:prstGeom>
          <a:noFill/>
        </p:spPr>
        <p:txBody>
          <a:bodyPr wrap="square" rtlCol="0">
            <a:spAutoFit/>
          </a:bodyPr>
          <a:lstStyle/>
          <a:p>
            <a:r>
              <a:rPr lang="fi-FI" sz="1400" dirty="0" smtClean="0"/>
              <a:t>Mikrobikasvuston </a:t>
            </a:r>
            <a:r>
              <a:rPr lang="fi-FI" sz="1400" dirty="0"/>
              <a:t>sisäilmavaikutuksia määrittäviä tekijöitä. Vaurion alan, kasvustoa ja </a:t>
            </a:r>
            <a:r>
              <a:rPr lang="fi-FI" sz="1400" dirty="0" smtClean="0"/>
              <a:t>sisäilmaa </a:t>
            </a:r>
            <a:r>
              <a:rPr lang="fi-FI" sz="1400" dirty="0"/>
              <a:t>erottavien rakenteiden ja painesuhteiden sekä mikrobimäärien osalta sisäilmavaikutusten </a:t>
            </a:r>
            <a:r>
              <a:rPr lang="fi-FI" sz="1400" dirty="0" smtClean="0"/>
              <a:t>todennäköisyys  </a:t>
            </a:r>
            <a:r>
              <a:rPr lang="fi-FI" sz="1400" dirty="0"/>
              <a:t>on  sitä  suurempi,  mitä  alempana  pyramidien  ”portailla”  ollaan.  Myös  kasvuston </a:t>
            </a:r>
            <a:r>
              <a:rPr lang="fi-FI" sz="1400" dirty="0" smtClean="0"/>
              <a:t>mikrobilajiston   </a:t>
            </a:r>
            <a:r>
              <a:rPr lang="fi-FI" sz="1400" dirty="0"/>
              <a:t>ja   </a:t>
            </a:r>
            <a:r>
              <a:rPr lang="fi-FI" sz="1400" dirty="0" smtClean="0"/>
              <a:t>kasvualustana   </a:t>
            </a:r>
            <a:r>
              <a:rPr lang="fi-FI" sz="1400" dirty="0"/>
              <a:t>toimivan   materiaalin   tiedetään   voivan   vaikuttaa   kasvuston </a:t>
            </a:r>
            <a:r>
              <a:rPr lang="fi-FI" sz="1400" dirty="0" smtClean="0"/>
              <a:t>haitallisuuteen</a:t>
            </a:r>
            <a:r>
              <a:rPr lang="fi-FI" sz="1400" dirty="0"/>
              <a:t>,   mutta   käytännössä   näiden   tekijöiden   riittävän   luotettava   arviointi   ei   ole </a:t>
            </a:r>
            <a:r>
              <a:rPr lang="fi-FI" sz="1400" dirty="0" smtClean="0"/>
              <a:t>mahdollista</a:t>
            </a:r>
            <a:r>
              <a:rPr lang="fi-FI" sz="1400" dirty="0"/>
              <a:t>.</a:t>
            </a:r>
          </a:p>
        </p:txBody>
      </p:sp>
      <p:sp>
        <p:nvSpPr>
          <p:cNvPr id="5" name="Dian numeron paikkamerkki 4"/>
          <p:cNvSpPr>
            <a:spLocks noGrp="1"/>
          </p:cNvSpPr>
          <p:nvPr>
            <p:ph type="sldNum" sz="quarter" idx="12"/>
          </p:nvPr>
        </p:nvSpPr>
        <p:spPr/>
        <p:txBody>
          <a:bodyPr/>
          <a:lstStyle/>
          <a:p>
            <a:fld id="{49246692-9764-4796-AF2E-897E79EBAFA7}" type="slidenum">
              <a:rPr lang="fi-FI" smtClean="0"/>
              <a:pPr/>
              <a:t>120</a:t>
            </a:fld>
            <a:endParaRPr lang="fi-FI"/>
          </a:p>
        </p:txBody>
      </p:sp>
    </p:spTree>
    <p:extLst>
      <p:ext uri="{BB962C8B-B14F-4D97-AF65-F5344CB8AC3E}">
        <p14:creationId xmlns:p14="http://schemas.microsoft.com/office/powerpoint/2010/main" val="1749924706"/>
      </p:ext>
    </p:extLst>
  </p:cSld>
  <p:clrMapOvr>
    <a:masterClrMapping/>
  </p:clrMapOvr>
  <p:transition spd="med">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Autofit/>
          </a:bodyPr>
          <a:lstStyle/>
          <a:p>
            <a:r>
              <a:rPr lang="fi-FI" altLang="en-US" dirty="0" smtClean="0">
                <a:solidFill>
                  <a:srgbClr val="44697D"/>
                </a:solidFill>
                <a:ea typeface="ＭＳ Ｐゴシック" pitchFamily="34" charset="-128"/>
              </a:rPr>
              <a:t>Altistumisen ja terveydellisen merkityksen arviointiin tarvittavat tiedot</a:t>
            </a:r>
          </a:p>
        </p:txBody>
      </p:sp>
      <p:sp>
        <p:nvSpPr>
          <p:cNvPr id="9219" name="Content Placeholder 2"/>
          <p:cNvSpPr>
            <a:spLocks noGrp="1"/>
          </p:cNvSpPr>
          <p:nvPr>
            <p:ph sz="half" idx="1"/>
          </p:nvPr>
        </p:nvSpPr>
        <p:spPr/>
        <p:txBody>
          <a:bodyPr>
            <a:noAutofit/>
          </a:bodyPr>
          <a:lstStyle/>
          <a:p>
            <a:r>
              <a:rPr lang="fi-FI" altLang="en-US" sz="1800" dirty="0" smtClean="0">
                <a:ea typeface="ＭＳ Ｐゴシック" pitchFamily="34" charset="-128"/>
                <a:cs typeface="ＭＳ Ｐゴシック" pitchFamily="34" charset="-128"/>
              </a:rPr>
              <a:t>Rakennuksen tekninen kunto ja sisäilman laatu</a:t>
            </a:r>
            <a:endParaRPr lang="fi-FI" altLang="en-US" sz="2400" dirty="0" smtClean="0">
              <a:ea typeface="ＭＳ Ｐゴシック" pitchFamily="34" charset="-128"/>
              <a:cs typeface="Georgia" pitchFamily="18" charset="0"/>
            </a:endParaRPr>
          </a:p>
          <a:p>
            <a:r>
              <a:rPr lang="fi-FI" altLang="en-US" sz="1800" dirty="0" smtClean="0">
                <a:ea typeface="ＭＳ Ｐゴシック" pitchFamily="34" charset="-128"/>
                <a:cs typeface="ＭＳ Ｐゴシック" pitchFamily="34" charset="-128"/>
              </a:rPr>
              <a:t>Riskirakenteiden esiintyvyys</a:t>
            </a:r>
            <a:endParaRPr lang="fi-FI" altLang="en-US" sz="1800" dirty="0" smtClean="0">
              <a:ea typeface="ＭＳ Ｐゴシック" pitchFamily="34" charset="-128"/>
              <a:cs typeface="Georgia" pitchFamily="18" charset="0"/>
            </a:endParaRPr>
          </a:p>
          <a:p>
            <a:r>
              <a:rPr lang="fi-FI" altLang="en-US" sz="1800" dirty="0" smtClean="0">
                <a:ea typeface="ＭＳ Ｐゴシック" pitchFamily="34" charset="-128"/>
                <a:cs typeface="ＭＳ Ｐゴシック" pitchFamily="34" charset="-128"/>
              </a:rPr>
              <a:t>Vaurioiden yhteys sisäilmaan</a:t>
            </a:r>
          </a:p>
          <a:p>
            <a:pPr lvl="1"/>
            <a:r>
              <a:rPr lang="fi-FI" altLang="en-US" sz="1600" dirty="0" smtClean="0">
                <a:ea typeface="ＭＳ Ｐゴシック" pitchFamily="34" charset="-128"/>
                <a:cs typeface="Georgia" pitchFamily="18" charset="0"/>
              </a:rPr>
              <a:t>Paine-erot, vuotoilmareitit</a:t>
            </a:r>
          </a:p>
          <a:p>
            <a:r>
              <a:rPr lang="fi-FI" altLang="en-US" sz="1800" dirty="0" smtClean="0">
                <a:ea typeface="ＭＳ Ｐゴシック" pitchFamily="34" charset="-128"/>
                <a:cs typeface="ＭＳ Ｐゴシック" pitchFamily="34" charset="-128"/>
              </a:rPr>
              <a:t>Ilmanvaihtojärjestelmän vaikutus sisäilmaston laatuun</a:t>
            </a:r>
          </a:p>
          <a:p>
            <a:pPr lvl="1"/>
            <a:r>
              <a:rPr lang="fi-FI" altLang="en-US" sz="1600" dirty="0" smtClean="0">
                <a:ea typeface="ＭＳ Ｐゴシック" pitchFamily="34" charset="-128"/>
                <a:cs typeface="Georgia" pitchFamily="18" charset="0"/>
              </a:rPr>
              <a:t>Ilmamäärät, epäpuhtauslähteet, paine-erot</a:t>
            </a:r>
          </a:p>
          <a:p>
            <a:r>
              <a:rPr lang="fi-FI" altLang="en-US" sz="1800" dirty="0" smtClean="0">
                <a:ea typeface="ＭＳ Ｐゴシック" pitchFamily="34" charset="-128"/>
                <a:cs typeface="ＭＳ Ｐゴシック" pitchFamily="34" charset="-128"/>
              </a:rPr>
              <a:t>Henkilökunnan oireet ja koetut työympäristöhaitat</a:t>
            </a:r>
          </a:p>
          <a:p>
            <a:pPr lvl="1"/>
            <a:r>
              <a:rPr lang="fi-FI" altLang="en-US" sz="1600" dirty="0" smtClean="0">
                <a:ea typeface="ＭＳ Ｐゴシック" pitchFamily="34" charset="-128"/>
                <a:cs typeface="Georgia" pitchFamily="18" charset="0"/>
              </a:rPr>
              <a:t>Merkitsevyys ryhmätasolla</a:t>
            </a:r>
          </a:p>
          <a:p>
            <a:r>
              <a:rPr lang="fi-FI" altLang="en-US" sz="1800" dirty="0" smtClean="0">
                <a:ea typeface="ＭＳ Ｐゴシック" pitchFamily="34" charset="-128"/>
                <a:cs typeface="Georgia" pitchFamily="18" charset="0"/>
              </a:rPr>
              <a:t>Toisaalta oireita ei tarvita korjausten käynnistämiseen!</a:t>
            </a:r>
          </a:p>
          <a:p>
            <a:endParaRPr lang="fi-FI" altLang="en-US" sz="1800" dirty="0" smtClean="0">
              <a:ea typeface="ＭＳ Ｐゴシック" pitchFamily="34" charset="-128"/>
              <a:cs typeface="ＭＳ Ｐゴシック" pitchFamily="34" charset="-128"/>
            </a:endParaRPr>
          </a:p>
        </p:txBody>
      </p:sp>
      <p:sp>
        <p:nvSpPr>
          <p:cNvPr id="3" name="Sisällön paikkamerkki 2"/>
          <p:cNvSpPr>
            <a:spLocks noGrp="1"/>
          </p:cNvSpPr>
          <p:nvPr>
            <p:ph sz="half" idx="2"/>
          </p:nvPr>
        </p:nvSpPr>
        <p:spPr/>
        <p:txBody>
          <a:bodyPr>
            <a:normAutofit/>
          </a:bodyPr>
          <a:lstStyle/>
          <a:p>
            <a:pPr marL="0" indent="0">
              <a:buNone/>
            </a:pPr>
            <a:r>
              <a:rPr lang="fi-FI" sz="1800" dirty="0"/>
              <a:t>Kosteus- ja homevaurion altistumisen arvio tehdään työpaikan sisäilmaryhmässä, jossa on käytettävissä monipuolisesti eri alojen asiantuntijoita.</a:t>
            </a:r>
          </a:p>
          <a:p>
            <a:pPr marL="0" indent="0">
              <a:buNone/>
            </a:pPr>
            <a:endParaRPr lang="fi-FI" sz="1800" dirty="0"/>
          </a:p>
          <a:p>
            <a:pPr marL="0" indent="0">
              <a:buNone/>
            </a:pPr>
            <a:r>
              <a:rPr lang="fi-FI" sz="1800" dirty="0"/>
              <a:t>Terveydellisen riskin arvio tehdään lääketieteellisen asiantuntijan johdolla.</a:t>
            </a:r>
          </a:p>
          <a:p>
            <a:pPr marL="0" indent="0">
              <a:buNone/>
            </a:pPr>
            <a:endParaRPr lang="fi-FI" sz="1800" dirty="0"/>
          </a:p>
        </p:txBody>
      </p:sp>
      <p:sp>
        <p:nvSpPr>
          <p:cNvPr id="7" name="TextBox 6"/>
          <p:cNvSpPr txBox="1"/>
          <p:nvPr/>
        </p:nvSpPr>
        <p:spPr>
          <a:xfrm>
            <a:off x="4551412" y="1612900"/>
            <a:ext cx="3404964" cy="3328267"/>
          </a:xfrm>
          <a:prstGeom prst="rect">
            <a:avLst/>
          </a:prstGeom>
          <a:noFill/>
          <a:ln w="28575">
            <a:solidFill>
              <a:srgbClr val="FF0000"/>
            </a:solidFill>
          </a:ln>
        </p:spPr>
        <p:txBody>
          <a:bodyPr wrap="square">
            <a:spAutoFit/>
          </a:bodyPr>
          <a:lstStyle/>
          <a:p>
            <a:pPr>
              <a:defRPr/>
            </a:pPr>
            <a:endParaRPr lang="fi-FI" sz="1600" dirty="0">
              <a:solidFill>
                <a:srgbClr val="404040"/>
              </a:solidFill>
              <a:latin typeface="+mn-lt"/>
            </a:endParaRPr>
          </a:p>
        </p:txBody>
      </p:sp>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276671" y="6021288"/>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121</a:t>
            </a:fld>
            <a:endParaRPr lang="fi-FI"/>
          </a:p>
        </p:txBody>
      </p:sp>
    </p:spTree>
    <p:extLst>
      <p:ext uri="{BB962C8B-B14F-4D97-AF65-F5344CB8AC3E}">
        <p14:creationId xmlns:p14="http://schemas.microsoft.com/office/powerpoint/2010/main" val="2002499415"/>
      </p:ext>
    </p:extLst>
  </p:cSld>
  <p:clrMapOvr>
    <a:masterClrMapping/>
  </p:clrMapOvr>
  <p:transition spd="med">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7848872" cy="1008112"/>
          </a:xfrm>
        </p:spPr>
        <p:txBody>
          <a:bodyPr>
            <a:normAutofit/>
          </a:bodyPr>
          <a:lstStyle/>
          <a:p>
            <a:pPr lvl="0"/>
            <a:r>
              <a:rPr lang="fi-FI" sz="2400" dirty="0" smtClean="0">
                <a:solidFill>
                  <a:srgbClr val="44697D"/>
                </a:solidFill>
              </a:rPr>
              <a:t>1. Rakenteiden </a:t>
            </a:r>
            <a:r>
              <a:rPr lang="fi-FI" sz="2400" dirty="0">
                <a:solidFill>
                  <a:srgbClr val="44697D"/>
                </a:solidFill>
              </a:rPr>
              <a:t>mikrobivaurioiden laajuuden arviointi</a:t>
            </a:r>
            <a:r>
              <a:rPr lang="fi-FI" sz="3200" dirty="0">
                <a:solidFill>
                  <a:srgbClr val="44697D"/>
                </a:solidFill>
              </a:rPr>
              <a:t/>
            </a:r>
            <a:br>
              <a:rPr lang="fi-FI" sz="3200" dirty="0">
                <a:solidFill>
                  <a:srgbClr val="44697D"/>
                </a:solidFill>
              </a:rPr>
            </a:br>
            <a:endParaRPr lang="en-US" sz="3200" b="0" dirty="0">
              <a:solidFill>
                <a:srgbClr val="44697D"/>
              </a:solidFill>
            </a:endParaRPr>
          </a:p>
        </p:txBody>
      </p:sp>
      <p:graphicFrame>
        <p:nvGraphicFramePr>
          <p:cNvPr id="6" name="Content Placeholder 5"/>
          <p:cNvGraphicFramePr>
            <a:graphicFrameLocks noGrp="1"/>
          </p:cNvGraphicFramePr>
          <p:nvPr>
            <p:ph idx="1"/>
            <p:extLst/>
          </p:nvPr>
        </p:nvGraphicFramePr>
        <p:xfrm>
          <a:off x="286956" y="1196752"/>
          <a:ext cx="8496944" cy="3600400"/>
        </p:xfrm>
        <a:graphic>
          <a:graphicData uri="http://schemas.openxmlformats.org/drawingml/2006/table">
            <a:tbl>
              <a:tblPr firstRow="1" firstCol="1" bandRow="1"/>
              <a:tblGrid>
                <a:gridCol w="8496944"/>
              </a:tblGrid>
              <a:tr h="216024">
                <a:tc>
                  <a:txBody>
                    <a:bodyPr/>
                    <a:lstStyle/>
                    <a:p>
                      <a:pPr marL="0" lvl="0" indent="0">
                        <a:spcAft>
                          <a:spcPts val="0"/>
                        </a:spcAft>
                        <a:buFont typeface="+mj-lt"/>
                        <a:buNone/>
                      </a:pPr>
                      <a:r>
                        <a:rPr lang="fi-FI" sz="1400" b="1" kern="1200" dirty="0" smtClean="0">
                          <a:solidFill>
                            <a:schemeClr val="tx1"/>
                          </a:solidFill>
                          <a:effectLst/>
                          <a:latin typeface="Times New Roman"/>
                          <a:ea typeface="Times New Roman"/>
                          <a:cs typeface="+mn-cs"/>
                        </a:rPr>
                        <a:t>1. Rakenteessa </a:t>
                      </a:r>
                      <a:r>
                        <a:rPr lang="fi-FI" sz="1400" b="1" kern="1200" dirty="0">
                          <a:solidFill>
                            <a:schemeClr val="tx1"/>
                          </a:solidFill>
                          <a:effectLst/>
                          <a:latin typeface="Times New Roman"/>
                          <a:ea typeface="Times New Roman"/>
                          <a:cs typeface="+mn-cs"/>
                        </a:rPr>
                        <a:t>ei ole mikrobivaurioita</a:t>
                      </a:r>
                      <a:endParaRPr lang="en-US" sz="1400" b="1" kern="1200" dirty="0">
                        <a:solidFill>
                          <a:schemeClr val="tx1"/>
                        </a:solidFill>
                        <a:effectLst/>
                        <a:latin typeface="Times New Roman"/>
                        <a:ea typeface="Times New Roman"/>
                        <a:cs typeface="+mn-cs"/>
                      </a:endParaRPr>
                    </a:p>
                  </a:txBody>
                  <a:tcPr marL="61034" marR="61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648072">
                <a:tc>
                  <a:txBody>
                    <a:bodyPr/>
                    <a:lstStyle/>
                    <a:p>
                      <a:pPr marL="342900" lvl="0" indent="-342900">
                        <a:spcAft>
                          <a:spcPts val="0"/>
                        </a:spcAft>
                        <a:buFont typeface="Wingdings"/>
                        <a:buChar char=""/>
                      </a:pPr>
                      <a:r>
                        <a:rPr lang="fi-FI" sz="1400" dirty="0" smtClean="0">
                          <a:effectLst/>
                          <a:latin typeface="Times New Roman"/>
                          <a:ea typeface="Times New Roman"/>
                        </a:rPr>
                        <a:t> Rakennuksessa ei ole mikrobivaurioituneita rakenteita tai rakenteissa on esiintynyt paikallisia kosteusvaurioita, mutta rakenteet on korjattu ennen kuin mikrobikasvu on alkanut, esim. akuutti vesivuoto. </a:t>
                      </a:r>
                      <a:endParaRPr lang="en-US" sz="1400" dirty="0">
                        <a:effectLst/>
                        <a:latin typeface="Times New Roman"/>
                        <a:ea typeface="Times New Roman"/>
                      </a:endParaRPr>
                    </a:p>
                  </a:txBody>
                  <a:tcPr marL="61034" marR="61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4">
                <a:tc>
                  <a:txBody>
                    <a:bodyPr/>
                    <a:lstStyle/>
                    <a:p>
                      <a:pPr marL="0" lvl="0" indent="0">
                        <a:spcAft>
                          <a:spcPts val="0"/>
                        </a:spcAft>
                        <a:buFont typeface="+mj-lt"/>
                        <a:buNone/>
                      </a:pPr>
                      <a:r>
                        <a:rPr lang="fi-FI" sz="1400" b="1" dirty="0" smtClean="0">
                          <a:effectLst/>
                          <a:latin typeface="Times New Roman"/>
                          <a:ea typeface="Times New Roman"/>
                        </a:rPr>
                        <a:t>2. Rakenteessa </a:t>
                      </a:r>
                      <a:r>
                        <a:rPr lang="fi-FI" sz="1400" b="1" dirty="0">
                          <a:effectLst/>
                          <a:latin typeface="Times New Roman"/>
                          <a:ea typeface="Times New Roman"/>
                        </a:rPr>
                        <a:t>on helposti rajattavia ja korjattavia mikrobivaurioita</a:t>
                      </a:r>
                      <a:endParaRPr lang="en-US" sz="1400" dirty="0">
                        <a:effectLst/>
                        <a:latin typeface="Times New Roman"/>
                        <a:ea typeface="Times New Roman"/>
                      </a:endParaRPr>
                    </a:p>
                  </a:txBody>
                  <a:tcPr marL="61034" marR="61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648072">
                <a:tc>
                  <a:txBody>
                    <a:bodyPr/>
                    <a:lstStyle/>
                    <a:p>
                      <a:pPr marL="342900" lvl="0" indent="-342900">
                        <a:spcAft>
                          <a:spcPts val="0"/>
                        </a:spcAft>
                        <a:buFont typeface="Wingdings"/>
                        <a:buChar char=""/>
                      </a:pPr>
                      <a:r>
                        <a:rPr lang="fi-FI" sz="1400" dirty="0" smtClean="0">
                          <a:effectLst/>
                          <a:latin typeface="Times New Roman"/>
                          <a:ea typeface="Times New Roman"/>
                        </a:rPr>
                        <a:t>Rakennuksessa on yksittäisiä rakenteita, joissa on todettu mikrobivaurioita. </a:t>
                      </a:r>
                    </a:p>
                    <a:p>
                      <a:pPr marL="342900" lvl="0" indent="-342900">
                        <a:spcAft>
                          <a:spcPts val="0"/>
                        </a:spcAft>
                        <a:buFont typeface="Wingdings"/>
                        <a:buChar char=""/>
                      </a:pPr>
                      <a:r>
                        <a:rPr lang="fi-FI" sz="1400" dirty="0" smtClean="0">
                          <a:effectLst/>
                          <a:latin typeface="Times New Roman"/>
                          <a:ea typeface="Times New Roman"/>
                        </a:rPr>
                        <a:t>Mikrobivaurioitunutta rakenneratkaisua ei esiinny laaja-alaisesti ja korjaukset ovat helposti rajattavissa (alle 1 m2). </a:t>
                      </a:r>
                    </a:p>
                  </a:txBody>
                  <a:tcPr marL="61034" marR="61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4">
                <a:tc>
                  <a:txBody>
                    <a:bodyPr/>
                    <a:lstStyle/>
                    <a:p>
                      <a:pPr marL="0" lvl="0" indent="0">
                        <a:spcAft>
                          <a:spcPts val="0"/>
                        </a:spcAft>
                        <a:buFont typeface="+mj-lt"/>
                        <a:buNone/>
                      </a:pPr>
                      <a:r>
                        <a:rPr lang="fi-FI" sz="1400" b="1" dirty="0" smtClean="0">
                          <a:effectLst/>
                          <a:latin typeface="Times New Roman"/>
                          <a:ea typeface="Times New Roman"/>
                        </a:rPr>
                        <a:t>3. Rakenteessa/rakennusosassa </a:t>
                      </a:r>
                      <a:r>
                        <a:rPr lang="fi-FI" sz="1400" b="1" dirty="0">
                          <a:effectLst/>
                          <a:latin typeface="Times New Roman"/>
                          <a:ea typeface="Times New Roman"/>
                        </a:rPr>
                        <a:t>on laajoja mikrobivaurioita</a:t>
                      </a:r>
                      <a:endParaRPr lang="en-US" sz="1400" dirty="0">
                        <a:effectLst/>
                        <a:latin typeface="Times New Roman"/>
                        <a:ea typeface="Times New Roman"/>
                      </a:endParaRPr>
                    </a:p>
                  </a:txBody>
                  <a:tcPr marL="61034" marR="61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576064">
                <a:tc>
                  <a:txBody>
                    <a:bodyPr/>
                    <a:lstStyle/>
                    <a:p>
                      <a:pPr marL="342900" lvl="0" indent="-342900">
                        <a:spcAft>
                          <a:spcPts val="0"/>
                        </a:spcAft>
                        <a:buFont typeface="Wingdings"/>
                        <a:buChar char=""/>
                      </a:pPr>
                      <a:r>
                        <a:rPr lang="fi-FI" sz="1400" kern="1200" dirty="0" smtClean="0">
                          <a:solidFill>
                            <a:schemeClr val="tx1"/>
                          </a:solidFill>
                          <a:effectLst/>
                          <a:latin typeface="Times New Roman"/>
                          <a:ea typeface="Times New Roman"/>
                          <a:cs typeface="+mn-cs"/>
                        </a:rPr>
                        <a:t>Rakenteissa on laaja-alaisia mikrobivaurioita ja rakenteiden korjauslaajuus on merkittävä ja koskee koko rakennusosaa tai suurta osaa siitä (esim. alapohjarakenne)</a:t>
                      </a:r>
                      <a:endParaRPr lang="en-US" sz="1400" kern="1200" dirty="0" smtClean="0">
                        <a:solidFill>
                          <a:schemeClr val="tx1"/>
                        </a:solidFill>
                        <a:effectLst/>
                        <a:latin typeface="Times New Roman"/>
                        <a:ea typeface="Times New Roman"/>
                        <a:cs typeface="+mn-cs"/>
                      </a:endParaRPr>
                    </a:p>
                  </a:txBody>
                  <a:tcPr marL="61034" marR="61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marL="0" lvl="0" indent="0">
                        <a:spcAft>
                          <a:spcPts val="0"/>
                        </a:spcAft>
                        <a:buFont typeface="+mj-lt"/>
                        <a:buNone/>
                      </a:pPr>
                      <a:r>
                        <a:rPr lang="fi-FI" sz="1400" b="1" dirty="0" smtClean="0">
                          <a:effectLst/>
                          <a:latin typeface="Times New Roman"/>
                          <a:ea typeface="Times New Roman"/>
                        </a:rPr>
                        <a:t>4. Rakennuksessa </a:t>
                      </a:r>
                      <a:r>
                        <a:rPr lang="fi-FI" sz="1400" b="1" dirty="0">
                          <a:effectLst/>
                          <a:latin typeface="Times New Roman"/>
                          <a:ea typeface="Times New Roman"/>
                        </a:rPr>
                        <a:t>on useita mikrobivaurioituneita rakenteita/rakennusosia ja korjauslaajuus on merkittävä useassa rakennusosassa</a:t>
                      </a:r>
                      <a:endParaRPr lang="en-US" sz="1400" dirty="0">
                        <a:effectLst/>
                        <a:latin typeface="Times New Roman"/>
                        <a:ea typeface="Times New Roman"/>
                      </a:endParaRPr>
                    </a:p>
                  </a:txBody>
                  <a:tcPr marL="61034" marR="61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648072">
                <a:tc>
                  <a:txBody>
                    <a:bodyPr/>
                    <a:lstStyle/>
                    <a:p>
                      <a:pPr marL="342900" lvl="0" indent="-342900">
                        <a:spcAft>
                          <a:spcPts val="0"/>
                        </a:spcAft>
                        <a:buFont typeface="Wingdings"/>
                        <a:buChar char=""/>
                      </a:pPr>
                      <a:r>
                        <a:rPr lang="fi-FI" sz="1400" dirty="0" smtClean="0">
                          <a:effectLst/>
                          <a:latin typeface="Times New Roman"/>
                          <a:ea typeface="Times New Roman"/>
                        </a:rPr>
                        <a:t>Rakennuksessa on useita eri rakenteita, joissa on todettu laaja-alaisia mikrobivaurioita, ja rakenteiden korjauslaajuus koskee useita eri rakennusosia (esim. julkisivu, alapohja).</a:t>
                      </a:r>
                      <a:endParaRPr lang="en-US" sz="1400" dirty="0">
                        <a:effectLst/>
                        <a:latin typeface="Times New Roman"/>
                        <a:ea typeface="Times New Roman"/>
                      </a:endParaRPr>
                    </a:p>
                  </a:txBody>
                  <a:tcPr marL="61034" marR="61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Footer Placeholder 3"/>
          <p:cNvSpPr>
            <a:spLocks noGrp="1"/>
          </p:cNvSpPr>
          <p:nvPr>
            <p:ph type="ftr" sz="quarter" idx="10"/>
          </p:nvPr>
        </p:nvSpPr>
        <p:spPr>
          <a:xfrm>
            <a:off x="251520" y="5445224"/>
            <a:ext cx="6408712" cy="360362"/>
          </a:xfrm>
        </p:spPr>
        <p:txBody>
          <a:bodyPr/>
          <a:lstStyle/>
          <a:p>
            <a:pPr>
              <a:defRPr/>
            </a:pPr>
            <a:endParaRPr lang="fi-FI" dirty="0" smtClean="0"/>
          </a:p>
          <a:p>
            <a:pPr>
              <a:defRPr/>
            </a:pPr>
            <a:r>
              <a:rPr lang="fi-FI" dirty="0"/>
              <a:t>Ohje työpaikkojen sisäilmasto-ongelmien selvittämiseen, Työterveyslaitos, 2016</a:t>
            </a:r>
          </a:p>
          <a:p>
            <a:pPr>
              <a:defRPr/>
            </a:pPr>
            <a:endParaRPr lang="fi-FI" dirty="0" smtClean="0"/>
          </a:p>
        </p:txBody>
      </p:sp>
      <p:sp>
        <p:nvSpPr>
          <p:cNvPr id="7" name="Slide Number Placeholder 6"/>
          <p:cNvSpPr>
            <a:spLocks noGrp="1"/>
          </p:cNvSpPr>
          <p:nvPr>
            <p:ph type="sldNum" sz="quarter" idx="12"/>
          </p:nvPr>
        </p:nvSpPr>
        <p:spPr/>
        <p:txBody>
          <a:bodyPr/>
          <a:lstStyle/>
          <a:p>
            <a:fld id="{49246692-9764-4796-AF2E-897E79EBAFA7}" type="slidenum">
              <a:rPr lang="fi-FI" smtClean="0"/>
              <a:pPr/>
              <a:t>122</a:t>
            </a:fld>
            <a:endParaRPr lang="fi-FI"/>
          </a:p>
        </p:txBody>
      </p:sp>
      <p:pic>
        <p:nvPicPr>
          <p:cNvPr id="9" name="Kuva 26" descr="Kuvaus: Savonia_Word_tunniste"/>
          <p:cNvPicPr/>
          <p:nvPr/>
        </p:nvPicPr>
        <p:blipFill rotWithShape="1">
          <a:blip r:embed="rId3" cstate="email">
            <a:extLst>
              <a:ext uri="{28A0092B-C50C-407E-A947-70E740481C1C}">
                <a14:useLocalDpi xmlns:a14="http://schemas.microsoft.com/office/drawing/2010/main"/>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820332"/>
      </p:ext>
    </p:extLst>
  </p:cSld>
  <p:clrMapOvr>
    <a:masterClrMapping/>
  </p:clrMapOvr>
  <p:transition spd="med">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22372"/>
            <a:ext cx="8352928" cy="995888"/>
          </a:xfrm>
        </p:spPr>
        <p:txBody>
          <a:bodyPr>
            <a:normAutofit fontScale="90000"/>
          </a:bodyPr>
          <a:lstStyle/>
          <a:p>
            <a:pPr lvl="0"/>
            <a:r>
              <a:rPr lang="fi-FI" sz="2400" dirty="0">
                <a:solidFill>
                  <a:srgbClr val="44697D"/>
                </a:solidFill>
              </a:rPr>
              <a:t>2</a:t>
            </a:r>
            <a:r>
              <a:rPr lang="fi-FI" sz="2400" dirty="0" smtClean="0">
                <a:solidFill>
                  <a:srgbClr val="44697D"/>
                </a:solidFill>
              </a:rPr>
              <a:t>. Ilmayhteys </a:t>
            </a:r>
            <a:r>
              <a:rPr lang="fi-FI" sz="2400" dirty="0">
                <a:solidFill>
                  <a:srgbClr val="44697D"/>
                </a:solidFill>
              </a:rPr>
              <a:t>ja ilmavuotoreitit epäpuhtauslähteestä sisäilmaan sekä rakennuksen paine-erot</a:t>
            </a:r>
            <a:r>
              <a:rPr lang="fi-FI" sz="2400" dirty="0">
                <a:solidFill>
                  <a:srgbClr val="00B2A9"/>
                </a:solidFill>
              </a:rPr>
              <a:t/>
            </a:r>
            <a:br>
              <a:rPr lang="fi-FI" sz="2400" dirty="0">
                <a:solidFill>
                  <a:srgbClr val="00B2A9"/>
                </a:solidFill>
              </a:rPr>
            </a:br>
            <a:endParaRPr lang="en-US" sz="2400" dirty="0">
              <a:solidFill>
                <a:srgbClr val="00B2A9"/>
              </a:solidFill>
            </a:endParaRPr>
          </a:p>
        </p:txBody>
      </p:sp>
      <p:graphicFrame>
        <p:nvGraphicFramePr>
          <p:cNvPr id="6" name="Content Placeholder 5"/>
          <p:cNvGraphicFramePr>
            <a:graphicFrameLocks noGrp="1"/>
          </p:cNvGraphicFramePr>
          <p:nvPr>
            <p:ph idx="1"/>
            <p:extLst/>
          </p:nvPr>
        </p:nvGraphicFramePr>
        <p:xfrm>
          <a:off x="251520" y="996436"/>
          <a:ext cx="8496944" cy="5040838"/>
        </p:xfrm>
        <a:graphic>
          <a:graphicData uri="http://schemas.openxmlformats.org/drawingml/2006/table">
            <a:tbl>
              <a:tblPr firstRow="1" firstCol="1" bandRow="1"/>
              <a:tblGrid>
                <a:gridCol w="8496944"/>
              </a:tblGrid>
              <a:tr h="195022">
                <a:tc>
                  <a:txBody>
                    <a:bodyPr/>
                    <a:lstStyle/>
                    <a:p>
                      <a:pPr marL="0" lvl="0" indent="0">
                        <a:spcAft>
                          <a:spcPts val="0"/>
                        </a:spcAft>
                        <a:buFont typeface="+mj-lt"/>
                        <a:buNone/>
                      </a:pPr>
                      <a:r>
                        <a:rPr lang="fi-FI" sz="1600" b="1" dirty="0" smtClean="0">
                          <a:effectLst/>
                          <a:latin typeface="Times New Roman"/>
                          <a:ea typeface="Times New Roman"/>
                        </a:rPr>
                        <a:t>1. Ei </a:t>
                      </a:r>
                      <a:r>
                        <a:rPr lang="fi-FI" sz="1600" b="1" dirty="0">
                          <a:effectLst/>
                          <a:latin typeface="Times New Roman"/>
                          <a:ea typeface="Times New Roman"/>
                        </a:rPr>
                        <a:t>ilmavuotoreittejä epäpuhtauslähteistä sisäilmaan</a:t>
                      </a:r>
                      <a:endParaRPr lang="en-US" sz="1600" dirty="0">
                        <a:effectLst/>
                        <a:latin typeface="Times New Roman"/>
                        <a:ea typeface="Times New Roman"/>
                      </a:endParaRPr>
                    </a:p>
                  </a:txBody>
                  <a:tcPr marL="53404" marR="534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585065">
                <a:tc>
                  <a:txBody>
                    <a:bodyPr/>
                    <a:lstStyle/>
                    <a:p>
                      <a:pPr marL="342900" lvl="0" indent="-342900">
                        <a:spcAft>
                          <a:spcPts val="0"/>
                        </a:spcAft>
                        <a:buFont typeface="Wingdings"/>
                        <a:buChar char=""/>
                      </a:pPr>
                      <a:r>
                        <a:rPr lang="fi-FI" sz="1400" dirty="0">
                          <a:effectLst/>
                          <a:latin typeface="Times New Roman"/>
                          <a:ea typeface="Times New Roman"/>
                        </a:rPr>
                        <a:t>Rakennuksen paine-erot ovat hallinnassa ympäröiviin tiloihin ja ulkoilmaan nähden.</a:t>
                      </a:r>
                      <a:endParaRPr lang="en-US" sz="1400" dirty="0">
                        <a:effectLst/>
                        <a:latin typeface="Times New Roman"/>
                        <a:ea typeface="Times New Roman"/>
                      </a:endParaRPr>
                    </a:p>
                    <a:p>
                      <a:pPr marL="342900" lvl="0" indent="-342900">
                        <a:spcAft>
                          <a:spcPts val="0"/>
                        </a:spcAft>
                        <a:buFont typeface="Wingdings"/>
                        <a:buChar char=""/>
                      </a:pPr>
                      <a:r>
                        <a:rPr lang="fi-FI" sz="1400" dirty="0">
                          <a:effectLst/>
                          <a:latin typeface="Times New Roman"/>
                          <a:ea typeface="Times New Roman"/>
                        </a:rPr>
                        <a:t>Rakennuksen tai tilan ilmanpitävyys on </a:t>
                      </a:r>
                      <a:r>
                        <a:rPr lang="fi-FI" sz="1400" dirty="0" smtClean="0">
                          <a:effectLst/>
                          <a:latin typeface="Times New Roman"/>
                          <a:ea typeface="Times New Roman"/>
                        </a:rPr>
                        <a:t>hyvä*.</a:t>
                      </a:r>
                      <a:endParaRPr lang="en-US" sz="1400" dirty="0">
                        <a:effectLst/>
                        <a:latin typeface="Times New Roman"/>
                        <a:ea typeface="Times New Roman"/>
                      </a:endParaRPr>
                    </a:p>
                  </a:txBody>
                  <a:tcPr marL="53404" marR="534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0043">
                <a:tc>
                  <a:txBody>
                    <a:bodyPr/>
                    <a:lstStyle/>
                    <a:p>
                      <a:pPr marL="0" lvl="0" indent="0">
                        <a:spcAft>
                          <a:spcPts val="0"/>
                        </a:spcAft>
                        <a:buFont typeface="+mj-lt"/>
                        <a:buNone/>
                      </a:pPr>
                      <a:r>
                        <a:rPr lang="fi-FI" sz="1600" b="1" dirty="0" smtClean="0">
                          <a:effectLst/>
                          <a:latin typeface="Times New Roman"/>
                          <a:ea typeface="Times New Roman"/>
                        </a:rPr>
                        <a:t>2. Yksittäisiä/vähäisiä </a:t>
                      </a:r>
                      <a:r>
                        <a:rPr lang="fi-FI" sz="1600" b="1" dirty="0">
                          <a:effectLst/>
                          <a:latin typeface="Times New Roman"/>
                          <a:ea typeface="Times New Roman"/>
                        </a:rPr>
                        <a:t>ilmavuotoreittejä rakenteiden tai ympäröivien tilojen kautta sisäilmaan</a:t>
                      </a:r>
                      <a:endParaRPr lang="en-US" sz="1600" dirty="0">
                        <a:effectLst/>
                        <a:latin typeface="Times New Roman"/>
                        <a:ea typeface="Times New Roman"/>
                      </a:endParaRPr>
                    </a:p>
                  </a:txBody>
                  <a:tcPr marL="53404" marR="534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170130">
                <a:tc>
                  <a:txBody>
                    <a:bodyPr/>
                    <a:lstStyle/>
                    <a:p>
                      <a:pPr marL="342900" lvl="0" indent="-342900">
                        <a:spcAft>
                          <a:spcPts val="0"/>
                        </a:spcAft>
                        <a:buFont typeface="Wingdings"/>
                        <a:buChar char=""/>
                      </a:pPr>
                      <a:r>
                        <a:rPr lang="fi-FI" sz="1400" dirty="0" smtClean="0">
                          <a:effectLst/>
                          <a:latin typeface="Times New Roman"/>
                          <a:ea typeface="Times New Roman"/>
                        </a:rPr>
                        <a:t>Ilmavuotoreitit eivät ole rakenteissa säännöllisiä, ja ne ovat yksittäisiä pieniä </a:t>
                      </a:r>
                      <a:r>
                        <a:rPr lang="fi-FI" sz="1400" dirty="0" err="1" smtClean="0">
                          <a:effectLst/>
                          <a:latin typeface="Times New Roman"/>
                          <a:ea typeface="Times New Roman"/>
                        </a:rPr>
                        <a:t>epätiiveyskohtia</a:t>
                      </a:r>
                      <a:r>
                        <a:rPr lang="fi-FI" sz="1400" dirty="0" smtClean="0">
                          <a:effectLst/>
                          <a:latin typeface="Times New Roman"/>
                          <a:ea typeface="Times New Roman"/>
                        </a:rPr>
                        <a:t> tai yksittäisiä </a:t>
                      </a:r>
                      <a:r>
                        <a:rPr lang="fi-FI" sz="1400" dirty="0" err="1" smtClean="0">
                          <a:effectLst/>
                          <a:latin typeface="Times New Roman"/>
                          <a:ea typeface="Times New Roman"/>
                        </a:rPr>
                        <a:t>epätiiviitä</a:t>
                      </a:r>
                      <a:r>
                        <a:rPr lang="fi-FI" sz="1400" dirty="0" smtClean="0">
                          <a:effectLst/>
                          <a:latin typeface="Times New Roman"/>
                          <a:ea typeface="Times New Roman"/>
                        </a:rPr>
                        <a:t> rakenneliitoksia.</a:t>
                      </a:r>
                    </a:p>
                    <a:p>
                      <a:pPr marL="342900" lvl="0" indent="-342900">
                        <a:spcAft>
                          <a:spcPts val="0"/>
                        </a:spcAft>
                        <a:buFont typeface="Wingdings"/>
                        <a:buChar char=""/>
                      </a:pPr>
                      <a:r>
                        <a:rPr lang="fi-FI" sz="1400" dirty="0" smtClean="0">
                          <a:effectLst/>
                          <a:latin typeface="Times New Roman"/>
                          <a:ea typeface="Times New Roman"/>
                        </a:rPr>
                        <a:t>Ilmanvaihtojärjestelmällä pystytään hallitsemaan tilojen paine-eroja ympäröiviin tiloihin ja ulkoilmaan nähden.</a:t>
                      </a:r>
                    </a:p>
                    <a:p>
                      <a:pPr marL="342900" lvl="0" indent="-342900">
                        <a:spcAft>
                          <a:spcPts val="0"/>
                        </a:spcAft>
                        <a:buFont typeface="Wingdings"/>
                        <a:buChar char=""/>
                      </a:pPr>
                      <a:r>
                        <a:rPr lang="fi-FI" sz="1400" dirty="0" smtClean="0">
                          <a:effectLst/>
                          <a:latin typeface="Times New Roman"/>
                          <a:ea typeface="Times New Roman"/>
                        </a:rPr>
                        <a:t>Paine-erot eivät muutu merkittävästi tilojen käyttöajan ulkopuolella.</a:t>
                      </a:r>
                    </a:p>
                    <a:p>
                      <a:pPr marL="342900" lvl="0" indent="-342900">
                        <a:spcAft>
                          <a:spcPts val="0"/>
                        </a:spcAft>
                        <a:buFont typeface="Wingdings"/>
                        <a:buChar char=""/>
                      </a:pPr>
                      <a:r>
                        <a:rPr lang="fi-FI" sz="1400" dirty="0" smtClean="0">
                          <a:effectLst/>
                          <a:latin typeface="Times New Roman"/>
                          <a:ea typeface="Times New Roman"/>
                        </a:rPr>
                        <a:t>Rakennuksen tai tilan ilmanpitävyys on lievästi riskialtis.*</a:t>
                      </a:r>
                      <a:endParaRPr lang="en-US" sz="1400" dirty="0">
                        <a:effectLst/>
                        <a:latin typeface="Times New Roman"/>
                        <a:ea typeface="Times New Roman"/>
                      </a:endParaRPr>
                    </a:p>
                  </a:txBody>
                  <a:tcPr marL="53404" marR="534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022">
                <a:tc>
                  <a:txBody>
                    <a:bodyPr/>
                    <a:lstStyle/>
                    <a:p>
                      <a:pPr marL="0" lvl="0" indent="0">
                        <a:spcAft>
                          <a:spcPts val="0"/>
                        </a:spcAft>
                        <a:buFont typeface="+mj-lt"/>
                        <a:buNone/>
                      </a:pPr>
                      <a:r>
                        <a:rPr lang="fi-FI" sz="1600" b="1" dirty="0" smtClean="0">
                          <a:effectLst/>
                          <a:latin typeface="Times New Roman"/>
                          <a:ea typeface="Times New Roman"/>
                        </a:rPr>
                        <a:t>3. Ilmavuotoreitit </a:t>
                      </a:r>
                      <a:r>
                        <a:rPr lang="fi-FI" sz="1600" b="1" dirty="0">
                          <a:effectLst/>
                          <a:latin typeface="Times New Roman"/>
                          <a:ea typeface="Times New Roman"/>
                        </a:rPr>
                        <a:t>rakenteissa tai epäpuhtauslähteestä ovat </a:t>
                      </a:r>
                      <a:r>
                        <a:rPr lang="fi-FI" sz="1600" b="1" dirty="0" smtClean="0">
                          <a:effectLst/>
                          <a:latin typeface="Times New Roman"/>
                          <a:ea typeface="Times New Roman"/>
                        </a:rPr>
                        <a:t>säännöllisiä</a:t>
                      </a:r>
                      <a:endParaRPr lang="en-US" sz="1600" dirty="0">
                        <a:effectLst/>
                        <a:latin typeface="Times New Roman"/>
                        <a:ea typeface="Times New Roman"/>
                      </a:endParaRPr>
                    </a:p>
                  </a:txBody>
                  <a:tcPr marL="53404" marR="534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975108">
                <a:tc>
                  <a:txBody>
                    <a:bodyPr/>
                    <a:lstStyle/>
                    <a:p>
                      <a:pPr marL="342900" lvl="0" indent="-342900">
                        <a:spcAft>
                          <a:spcPts val="0"/>
                        </a:spcAft>
                        <a:buFont typeface="Wingdings"/>
                        <a:buChar char=""/>
                      </a:pPr>
                      <a:r>
                        <a:rPr lang="fi-FI" sz="1400" dirty="0" smtClean="0">
                          <a:effectLst/>
                          <a:latin typeface="Times New Roman"/>
                          <a:ea typeface="Times New Roman"/>
                        </a:rPr>
                        <a:t>Sisäilmaan on säännöllisiä ilmavuotoreittejä vaurioituneista rakenteista tai tilasta, jossa materiaaleissa tai rakenteissa on todettu mikrobivaurioita.</a:t>
                      </a:r>
                    </a:p>
                    <a:p>
                      <a:pPr marL="342900" lvl="0" indent="-342900">
                        <a:spcAft>
                          <a:spcPts val="0"/>
                        </a:spcAft>
                        <a:buFont typeface="Wingdings"/>
                        <a:buChar char=""/>
                      </a:pPr>
                      <a:r>
                        <a:rPr lang="fi-FI" sz="1400" dirty="0" smtClean="0">
                          <a:effectLst/>
                          <a:latin typeface="Times New Roman"/>
                          <a:ea typeface="Times New Roman"/>
                        </a:rPr>
                        <a:t>Rakennuksen paine-erot eivät ole hallinnassa, ja tilat ovat ajoittain alipaineisia ympäröiviin tiloihin tai ulkoilmaan nähden.</a:t>
                      </a:r>
                    </a:p>
                    <a:p>
                      <a:pPr marL="342900" lvl="0" indent="-342900">
                        <a:spcAft>
                          <a:spcPts val="0"/>
                        </a:spcAft>
                        <a:buFont typeface="Wingdings"/>
                        <a:buChar char=""/>
                      </a:pPr>
                      <a:r>
                        <a:rPr lang="fi-FI" sz="1400" dirty="0" smtClean="0">
                          <a:effectLst/>
                          <a:latin typeface="Times New Roman"/>
                          <a:ea typeface="Times New Roman"/>
                        </a:rPr>
                        <a:t>Rakennuksen tai tilan ilmanpitävyys on riskialtis.* </a:t>
                      </a:r>
                      <a:endParaRPr lang="en-US" sz="1400" dirty="0">
                        <a:effectLst/>
                        <a:latin typeface="Times New Roman"/>
                        <a:ea typeface="Times New Roman"/>
                      </a:endParaRPr>
                    </a:p>
                  </a:txBody>
                  <a:tcPr marL="53404" marR="534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0043">
                <a:tc>
                  <a:txBody>
                    <a:bodyPr/>
                    <a:lstStyle/>
                    <a:p>
                      <a:pPr marL="0" lvl="0" indent="0">
                        <a:spcAft>
                          <a:spcPts val="0"/>
                        </a:spcAft>
                        <a:buFont typeface="+mj-lt"/>
                        <a:buNone/>
                      </a:pPr>
                      <a:r>
                        <a:rPr lang="fi-FI" sz="1600" b="1" dirty="0" smtClean="0">
                          <a:effectLst/>
                          <a:latin typeface="Times New Roman"/>
                          <a:ea typeface="Times New Roman"/>
                        </a:rPr>
                        <a:t>4. Ilmavuotoreitit </a:t>
                      </a:r>
                      <a:r>
                        <a:rPr lang="fi-FI" sz="1600" b="1" dirty="0">
                          <a:effectLst/>
                          <a:latin typeface="Times New Roman"/>
                          <a:ea typeface="Times New Roman"/>
                        </a:rPr>
                        <a:t>epäpuhtauslähteestä ovat </a:t>
                      </a:r>
                      <a:r>
                        <a:rPr lang="fi-FI" sz="1600" b="1" dirty="0" smtClean="0">
                          <a:effectLst/>
                          <a:latin typeface="Times New Roman"/>
                          <a:ea typeface="Times New Roman"/>
                        </a:rPr>
                        <a:t>säännöllisiä </a:t>
                      </a:r>
                      <a:r>
                        <a:rPr lang="fi-FI" sz="1600" b="1" dirty="0">
                          <a:effectLst/>
                          <a:latin typeface="Times New Roman"/>
                          <a:ea typeface="Times New Roman"/>
                        </a:rPr>
                        <a:t>ja tilat ovat merkittävästi alipaineisia tai rakenteen ilmanpitävyys on erittäin riskialtis</a:t>
                      </a:r>
                      <a:endParaRPr lang="en-US" sz="1600" dirty="0">
                        <a:effectLst/>
                        <a:latin typeface="Times New Roman"/>
                        <a:ea typeface="Times New Roman"/>
                      </a:endParaRPr>
                    </a:p>
                  </a:txBody>
                  <a:tcPr marL="53404" marR="534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780087">
                <a:tc>
                  <a:txBody>
                    <a:bodyPr/>
                    <a:lstStyle/>
                    <a:p>
                      <a:pPr marL="342900" lvl="0" indent="-342900">
                        <a:spcAft>
                          <a:spcPts val="0"/>
                        </a:spcAft>
                        <a:buFont typeface="Wingdings"/>
                        <a:buChar char=""/>
                      </a:pPr>
                      <a:r>
                        <a:rPr lang="fi-FI" sz="1400" dirty="0" smtClean="0">
                          <a:effectLst/>
                          <a:latin typeface="Times New Roman"/>
                          <a:ea typeface="Times New Roman"/>
                        </a:rPr>
                        <a:t>Ilmavuotoreitit rakenteista tai epäpuhtauslähteestä ovat säännöllisiä ja niitä on useita. </a:t>
                      </a:r>
                    </a:p>
                    <a:p>
                      <a:pPr marL="342900" lvl="0" indent="-342900">
                        <a:spcAft>
                          <a:spcPts val="0"/>
                        </a:spcAft>
                        <a:buFont typeface="Wingdings"/>
                        <a:buChar char=""/>
                      </a:pPr>
                      <a:r>
                        <a:rPr lang="fi-FI" sz="1400" dirty="0" smtClean="0">
                          <a:effectLst/>
                          <a:latin typeface="Times New Roman"/>
                          <a:ea typeface="Times New Roman"/>
                        </a:rPr>
                        <a:t>Tilat ovat merkittävästi alipaineisia ympäröiviin tiloihin tai ulkoilmaan nähden yhtäjaksoisia aikoja tilojen käytön aikana ja/tai käyttöajan ulkopuolella. </a:t>
                      </a:r>
                    </a:p>
                    <a:p>
                      <a:pPr marL="342900" lvl="0" indent="-342900">
                        <a:spcAft>
                          <a:spcPts val="0"/>
                        </a:spcAft>
                        <a:buFont typeface="Wingdings"/>
                        <a:buChar char=""/>
                      </a:pPr>
                      <a:r>
                        <a:rPr lang="fi-FI" sz="1400" dirty="0" smtClean="0">
                          <a:effectLst/>
                          <a:latin typeface="Times New Roman"/>
                          <a:ea typeface="Times New Roman"/>
                        </a:rPr>
                        <a:t>Rakennuksen tai tilan ilmanpitävyys on erittäin riskialtis.*</a:t>
                      </a:r>
                      <a:endParaRPr lang="en-US" sz="1400" dirty="0">
                        <a:effectLst/>
                        <a:latin typeface="Times New Roman"/>
                        <a:ea typeface="Times New Roman"/>
                      </a:endParaRPr>
                    </a:p>
                  </a:txBody>
                  <a:tcPr marL="53404" marR="534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49246692-9764-4796-AF2E-897E79EBAFA7}" type="slidenum">
              <a:rPr lang="fi-FI" smtClean="0"/>
              <a:pPr/>
              <a:t>123</a:t>
            </a:fld>
            <a:endParaRPr lang="fi-FI"/>
          </a:p>
        </p:txBody>
      </p:sp>
      <p:pic>
        <p:nvPicPr>
          <p:cNvPr id="7" name="Kuva 26" descr="Kuvaus: Savonia_Word_tunniste"/>
          <p:cNvPicPr/>
          <p:nvPr/>
        </p:nvPicPr>
        <p:blipFill rotWithShape="1">
          <a:blip r:embed="rId3" cstate="email">
            <a:extLst>
              <a:ext uri="{28A0092B-C50C-407E-A947-70E740481C1C}">
                <a14:useLocalDpi xmlns:a14="http://schemas.microsoft.com/office/drawing/2010/main"/>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Suorakulmio 2"/>
          <p:cNvSpPr/>
          <p:nvPr/>
        </p:nvSpPr>
        <p:spPr>
          <a:xfrm>
            <a:off x="3995936" y="6056947"/>
            <a:ext cx="7128470" cy="230832"/>
          </a:xfrm>
          <a:prstGeom prst="rect">
            <a:avLst/>
          </a:prstGeom>
        </p:spPr>
        <p:txBody>
          <a:bodyPr wrap="square">
            <a:spAutoFit/>
          </a:bodyPr>
          <a:lstStyle/>
          <a:p>
            <a:pPr marL="685800" lvl="1"/>
            <a:r>
              <a:rPr lang="fi-FI" sz="900" dirty="0" smtClean="0"/>
              <a:t>* Tulkinta käyttäen: RIL </a:t>
            </a:r>
            <a:r>
              <a:rPr lang="fi-FI" sz="900" dirty="0"/>
              <a:t>250-2011, Kosteudenhallinta ja homevaurioiden estäminen</a:t>
            </a:r>
          </a:p>
        </p:txBody>
      </p:sp>
    </p:spTree>
    <p:extLst>
      <p:ext uri="{BB962C8B-B14F-4D97-AF65-F5344CB8AC3E}">
        <p14:creationId xmlns:p14="http://schemas.microsoft.com/office/powerpoint/2010/main" val="4238310589"/>
      </p:ext>
    </p:extLst>
  </p:cSld>
  <p:clrMapOvr>
    <a:masterClrMapping/>
  </p:clrMapOvr>
  <p:transition spd="med">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p:cNvSpPr>
          <p:nvPr>
            <p:ph type="title"/>
          </p:nvPr>
        </p:nvSpPr>
        <p:spPr>
          <a:xfrm>
            <a:off x="827088" y="333376"/>
            <a:ext cx="7489824" cy="719360"/>
          </a:xfrm>
        </p:spPr>
        <p:txBody>
          <a:bodyPr>
            <a:normAutofit/>
          </a:bodyPr>
          <a:lstStyle/>
          <a:p>
            <a:r>
              <a:rPr lang="fi-FI" altLang="en-US" dirty="0" smtClean="0">
                <a:solidFill>
                  <a:srgbClr val="44697D"/>
                </a:solidFill>
                <a:ea typeface="ＭＳ Ｐゴシック" pitchFamily="34" charset="-128"/>
              </a:rPr>
              <a:t>Altistumisen arvioinnin haasteet</a:t>
            </a:r>
          </a:p>
        </p:txBody>
      </p:sp>
      <p:sp>
        <p:nvSpPr>
          <p:cNvPr id="10246" name="Rectangle 3"/>
          <p:cNvSpPr>
            <a:spLocks noGrp="1"/>
          </p:cNvSpPr>
          <p:nvPr>
            <p:ph idx="1"/>
          </p:nvPr>
        </p:nvSpPr>
        <p:spPr>
          <a:xfrm>
            <a:off x="827087" y="1158274"/>
            <a:ext cx="7561337" cy="4392614"/>
          </a:xfrm>
        </p:spPr>
        <p:txBody>
          <a:bodyPr>
            <a:noAutofit/>
          </a:bodyPr>
          <a:lstStyle/>
          <a:p>
            <a:pPr>
              <a:lnSpc>
                <a:spcPct val="150000"/>
              </a:lnSpc>
            </a:pPr>
            <a:r>
              <a:rPr lang="fi-FI" altLang="en-US" sz="1800" dirty="0" smtClean="0">
                <a:ea typeface="ＭＳ Ｐゴシック" pitchFamily="34" charset="-128"/>
                <a:cs typeface="ＭＳ Ｐゴシック" pitchFamily="34" charset="-128"/>
              </a:rPr>
              <a:t>Mikrobien pitoisuuksille ei ole olemassa terveysperusteisia viitearvoja</a:t>
            </a:r>
          </a:p>
          <a:p>
            <a:pPr lvl="1"/>
            <a:r>
              <a:rPr lang="fi-FI" altLang="en-US" dirty="0" smtClean="0">
                <a:ea typeface="ＭＳ Ｐゴシック" pitchFamily="34" charset="-128"/>
                <a:cs typeface="ＭＳ Ｐゴシック" pitchFamily="34" charset="-128"/>
              </a:rPr>
              <a:t>Altistumista arvioidaan lähinnä rakenteiden vaurioiden tai epäpuhtauslähteiden laajuudella ja kestolla sekä yhteydellä sisäilmaan</a:t>
            </a:r>
          </a:p>
          <a:p>
            <a:r>
              <a:rPr lang="fi-FI" altLang="en-US" sz="1800" dirty="0" smtClean="0">
                <a:ea typeface="ＭＳ Ｐゴシック" pitchFamily="34" charset="-128"/>
                <a:cs typeface="ＭＳ Ｐゴシック" pitchFamily="34" charset="-128"/>
              </a:rPr>
              <a:t>Ei tiedetä mikä tai mitkä tekijät kosteus- tai mikrobivaurioissa aiheuttavat oireita ja sairastumisen </a:t>
            </a:r>
            <a:endParaRPr lang="fi-FI" altLang="en-US" sz="2800" dirty="0" smtClean="0">
              <a:ea typeface="ＭＳ Ｐゴシック" pitchFamily="34" charset="-128"/>
              <a:cs typeface="Georgia" pitchFamily="18" charset="0"/>
            </a:endParaRPr>
          </a:p>
          <a:p>
            <a:r>
              <a:rPr lang="fi-FI" altLang="en-US" sz="1800" dirty="0" smtClean="0">
                <a:ea typeface="ＭＳ Ｐゴシック" pitchFamily="34" charset="-128"/>
                <a:cs typeface="ＭＳ Ｐゴシック" pitchFamily="34" charset="-128"/>
              </a:rPr>
              <a:t>Tällä hetkellä ei ole olemassa menetelmää, jolla oireiden ja kosteusvaurioiden välinen syy-yhteys voitaisiin osoittaa</a:t>
            </a:r>
          </a:p>
          <a:p>
            <a:r>
              <a:rPr lang="fi-FI" altLang="en-US" sz="1800" dirty="0" smtClean="0">
                <a:ea typeface="ＭＳ Ｐゴシック" pitchFamily="34" charset="-128"/>
                <a:cs typeface="ＭＳ Ｐゴシック" pitchFamily="34" charset="-128"/>
              </a:rPr>
              <a:t>Ei varmuudella tiedetä, mitkä oireet liittyvät juuri kosteus- ja homevaurioihin, eivätkä muihin sisäilmasta johtuviin hyvin yleisesti esiintyviin oireisiin</a:t>
            </a:r>
          </a:p>
          <a:p>
            <a:pPr lvl="1"/>
            <a:r>
              <a:rPr lang="fi-FI" altLang="en-US" sz="1600" dirty="0" smtClean="0">
                <a:ea typeface="ＭＳ Ｐゴシック" pitchFamily="34" charset="-128"/>
                <a:cs typeface="Georgia" pitchFamily="18" charset="0"/>
              </a:rPr>
              <a:t>Mm. VOC-yhdisteet ja mineraalivillakuidut aiheuttavat samankaltaisia oireita</a:t>
            </a:r>
            <a:endParaRPr lang="fi-FI" altLang="en-US" sz="2000" dirty="0" smtClean="0">
              <a:ea typeface="ＭＳ Ｐゴシック" pitchFamily="34" charset="-128"/>
              <a:cs typeface="ＭＳ Ｐゴシック" pitchFamily="34" charset="-128"/>
            </a:endParaRPr>
          </a:p>
          <a:p>
            <a:pPr>
              <a:lnSpc>
                <a:spcPct val="150000"/>
              </a:lnSpc>
            </a:pPr>
            <a:r>
              <a:rPr lang="fi-FI" altLang="en-US" sz="1800" b="1" dirty="0" smtClean="0">
                <a:ea typeface="ＭＳ Ｐゴシック" pitchFamily="34" charset="-128"/>
                <a:cs typeface="ＭＳ Ｐゴシック" pitchFamily="34" charset="-128"/>
              </a:rPr>
              <a:t>Altistuminen on useiden eri altisteiden summa</a:t>
            </a:r>
          </a:p>
          <a:p>
            <a:pPr lvl="1">
              <a:lnSpc>
                <a:spcPct val="150000"/>
              </a:lnSpc>
            </a:pPr>
            <a:r>
              <a:rPr lang="fi-FI" altLang="en-US" sz="1600" b="1" dirty="0" smtClean="0">
                <a:ea typeface="ＭＳ Ｐゴシック" pitchFamily="34" charset="-128"/>
                <a:cs typeface="ＭＳ Ｐゴシック" pitchFamily="34" charset="-128"/>
              </a:rPr>
              <a:t>Ei pelkästään mikrobit!!!!!</a:t>
            </a:r>
          </a:p>
          <a:p>
            <a:pPr>
              <a:lnSpc>
                <a:spcPct val="150000"/>
              </a:lnSpc>
            </a:pPr>
            <a:endParaRPr lang="fi-FI" altLang="en-US" dirty="0" smtClean="0">
              <a:ea typeface="ＭＳ Ｐゴシック" pitchFamily="34" charset="-128"/>
              <a:cs typeface="ＭＳ Ｐゴシック" pitchFamily="34" charset="-128"/>
            </a:endParaRPr>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124</a:t>
            </a:fld>
            <a:endParaRPr lang="fi-FI"/>
          </a:p>
        </p:txBody>
      </p:sp>
    </p:spTree>
    <p:extLst>
      <p:ext uri="{BB962C8B-B14F-4D97-AF65-F5344CB8AC3E}">
        <p14:creationId xmlns:p14="http://schemas.microsoft.com/office/powerpoint/2010/main" val="1190033429"/>
      </p:ext>
    </p:extLst>
  </p:cSld>
  <p:clrMapOvr>
    <a:masterClrMapping/>
  </p:clrMapOvr>
  <p:transition spd="med">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4697D"/>
                </a:solidFill>
              </a:rPr>
              <a:t>WHO </a:t>
            </a:r>
            <a:r>
              <a:rPr lang="en-US" dirty="0">
                <a:solidFill>
                  <a:srgbClr val="44697D"/>
                </a:solidFill>
              </a:rPr>
              <a:t>guidelines for indoor air quality: dampness and </a:t>
            </a:r>
            <a:r>
              <a:rPr lang="en-US" dirty="0" err="1">
                <a:solidFill>
                  <a:srgbClr val="44697D"/>
                </a:solidFill>
              </a:rPr>
              <a:t>mould</a:t>
            </a:r>
            <a:r>
              <a:rPr lang="en-US" dirty="0">
                <a:solidFill>
                  <a:srgbClr val="44697D"/>
                </a:solidFill>
              </a:rPr>
              <a:t> (2009) </a:t>
            </a:r>
            <a:r>
              <a:rPr lang="en-US" dirty="0" smtClean="0">
                <a:solidFill>
                  <a:srgbClr val="44697D"/>
                </a:solidFill>
              </a:rPr>
              <a:t> </a:t>
            </a:r>
            <a:endParaRPr lang="en-US" dirty="0">
              <a:solidFill>
                <a:srgbClr val="44697D"/>
              </a:solidFill>
            </a:endParaRPr>
          </a:p>
        </p:txBody>
      </p:sp>
      <p:sp>
        <p:nvSpPr>
          <p:cNvPr id="3" name="Content Placeholder 2"/>
          <p:cNvSpPr>
            <a:spLocks noGrp="1"/>
          </p:cNvSpPr>
          <p:nvPr>
            <p:ph idx="1"/>
          </p:nvPr>
        </p:nvSpPr>
        <p:spPr/>
        <p:txBody>
          <a:bodyPr/>
          <a:lstStyle/>
          <a:p>
            <a:r>
              <a:rPr lang="fi-FI" sz="2000" dirty="0" smtClean="0"/>
              <a:t>Kosteus- </a:t>
            </a:r>
            <a:r>
              <a:rPr lang="fi-FI" sz="2000" dirty="0"/>
              <a:t>ja homeongelmat ovat yhteydessä hengitystieoireisiin ja uuden astman synnyn riskiin </a:t>
            </a:r>
          </a:p>
          <a:p>
            <a:pPr lvl="1"/>
            <a:r>
              <a:rPr lang="fi-FI" sz="1800" dirty="0" smtClean="0"/>
              <a:t>Kosteus </a:t>
            </a:r>
            <a:r>
              <a:rPr lang="fi-FI" sz="1800" dirty="0"/>
              <a:t>ja mikrobit ovat indikaattoreita - osoittavat olosuhdetta </a:t>
            </a:r>
          </a:p>
          <a:p>
            <a:pPr lvl="1"/>
            <a:r>
              <a:rPr lang="fi-FI" sz="1800" dirty="0" smtClean="0"/>
              <a:t>Ei </a:t>
            </a:r>
            <a:r>
              <a:rPr lang="fi-FI" sz="1800" dirty="0"/>
              <a:t>tunneta tarkkaan altistumista ja tautimekanismia, jolla hengitystiehaitat aiheutuvat </a:t>
            </a:r>
          </a:p>
          <a:p>
            <a:pPr marL="0" indent="0">
              <a:buNone/>
            </a:pPr>
            <a:r>
              <a:rPr lang="en-US" sz="2000" dirty="0" smtClean="0"/>
              <a:t>	→ </a:t>
            </a:r>
            <a:r>
              <a:rPr lang="en-US" sz="2000" dirty="0" err="1"/>
              <a:t>syy-seuraussuhde</a:t>
            </a:r>
            <a:r>
              <a:rPr lang="en-US" sz="2000" dirty="0"/>
              <a:t> </a:t>
            </a:r>
            <a:r>
              <a:rPr lang="en-US" sz="2000" dirty="0" err="1"/>
              <a:t>vielä</a:t>
            </a:r>
            <a:r>
              <a:rPr lang="en-US" sz="2000" dirty="0"/>
              <a:t> </a:t>
            </a:r>
            <a:r>
              <a:rPr lang="en-US" sz="2000" dirty="0" err="1" smtClean="0"/>
              <a:t>epäselvä</a:t>
            </a:r>
            <a:endParaRPr lang="en-US" sz="2000" dirty="0"/>
          </a:p>
          <a:p>
            <a:pPr marL="0" indent="0">
              <a:buNone/>
            </a:pPr>
            <a:endParaRPr lang="en-US" sz="2000" dirty="0"/>
          </a:p>
          <a:p>
            <a:r>
              <a:rPr lang="fi-FI" sz="2000" dirty="0" smtClean="0"/>
              <a:t>Ei </a:t>
            </a:r>
            <a:r>
              <a:rPr lang="fi-FI" sz="2000" dirty="0"/>
              <a:t>voida asettaa terveysperusteista raja-arvoa, mikä määrittelisi ns. turvallisen altistumisen </a:t>
            </a:r>
          </a:p>
          <a:p>
            <a:pPr lvl="1"/>
            <a:r>
              <a:rPr lang="fi-FI" sz="1800" dirty="0" smtClean="0"/>
              <a:t>Kosteus </a:t>
            </a:r>
            <a:r>
              <a:rPr lang="fi-FI" sz="1800" dirty="0"/>
              <a:t>ja homekasvu tulisi aina ehkäistä </a:t>
            </a:r>
          </a:p>
          <a:p>
            <a:endParaRPr lang="en-US"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276671" y="6050355"/>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125</a:t>
            </a:fld>
            <a:endParaRPr lang="fi-FI"/>
          </a:p>
        </p:txBody>
      </p:sp>
    </p:spTree>
    <p:extLst>
      <p:ext uri="{BB962C8B-B14F-4D97-AF65-F5344CB8AC3E}">
        <p14:creationId xmlns:p14="http://schemas.microsoft.com/office/powerpoint/2010/main" val="3562406652"/>
      </p:ext>
    </p:extLst>
  </p:cSld>
  <p:clrMapOvr>
    <a:masterClrMapping/>
  </p:clrMapOvr>
  <p:transition spd="med">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fi-FI" sz="2400" dirty="0">
                <a:solidFill>
                  <a:srgbClr val="44697D"/>
                </a:solidFill>
              </a:rPr>
              <a:t>Sosiaali- ja terveysministeriön </a:t>
            </a:r>
            <a:r>
              <a:rPr lang="fi-FI" sz="2400" dirty="0" smtClean="0">
                <a:solidFill>
                  <a:srgbClr val="44697D"/>
                </a:solidFill>
              </a:rPr>
              <a:t>asetus, 2015</a:t>
            </a:r>
            <a:endParaRPr lang="en-US" sz="2400" dirty="0">
              <a:solidFill>
                <a:srgbClr val="44697D"/>
              </a:solidFill>
            </a:endParaRPr>
          </a:p>
        </p:txBody>
      </p:sp>
      <p:sp>
        <p:nvSpPr>
          <p:cNvPr id="3" name="Content Placeholder 2"/>
          <p:cNvSpPr>
            <a:spLocks noGrp="1"/>
          </p:cNvSpPr>
          <p:nvPr>
            <p:ph idx="1"/>
          </p:nvPr>
        </p:nvSpPr>
        <p:spPr/>
        <p:txBody>
          <a:bodyPr/>
          <a:lstStyle/>
          <a:p>
            <a:r>
              <a:rPr lang="fi-FI" dirty="0"/>
              <a:t>Terveyshaitta on arvioitava kokonaisuutena </a:t>
            </a:r>
          </a:p>
          <a:p>
            <a:pPr lvl="1"/>
            <a:r>
              <a:rPr lang="fi-FI" dirty="0" smtClean="0"/>
              <a:t>Altisteen </a:t>
            </a:r>
            <a:r>
              <a:rPr lang="fi-FI" dirty="0"/>
              <a:t>toimenpiderajaa sovellettaessa otetaan huomioon altistumisen todennäköisyys, toistuvuus ja kesto, mahdollisuudet välttyä altistumiselta tai poistaa haitta sekä poistamisesta aiheutuvat olosuhteet ja muut vastaavat tekijät. </a:t>
            </a:r>
          </a:p>
          <a:p>
            <a:endParaRPr lang="fi-FI" dirty="0"/>
          </a:p>
        </p:txBody>
      </p:sp>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276671" y="6050355"/>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126</a:t>
            </a:fld>
            <a:endParaRPr lang="fi-FI"/>
          </a:p>
        </p:txBody>
      </p:sp>
    </p:spTree>
    <p:extLst>
      <p:ext uri="{BB962C8B-B14F-4D97-AF65-F5344CB8AC3E}">
        <p14:creationId xmlns:p14="http://schemas.microsoft.com/office/powerpoint/2010/main" val="653671986"/>
      </p:ext>
    </p:extLst>
  </p:cSld>
  <p:clrMapOvr>
    <a:masterClrMapping/>
  </p:clrMapOvr>
  <p:transition spd="med">
    <p:wip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613923"/>
          </a:xfrm>
        </p:spPr>
        <p:txBody>
          <a:bodyPr>
            <a:normAutofit/>
          </a:bodyPr>
          <a:lstStyle/>
          <a:p>
            <a:r>
              <a:rPr lang="fi-FI" dirty="0">
                <a:solidFill>
                  <a:srgbClr val="44697D"/>
                </a:solidFill>
              </a:rPr>
              <a:t>Lähteet:</a:t>
            </a:r>
          </a:p>
        </p:txBody>
      </p:sp>
      <p:sp>
        <p:nvSpPr>
          <p:cNvPr id="3" name="Content Placeholder 2"/>
          <p:cNvSpPr>
            <a:spLocks noGrp="1"/>
          </p:cNvSpPr>
          <p:nvPr>
            <p:ph idx="1"/>
          </p:nvPr>
        </p:nvSpPr>
        <p:spPr>
          <a:xfrm>
            <a:off x="827088" y="947300"/>
            <a:ext cx="7489825" cy="5074090"/>
          </a:xfrm>
        </p:spPr>
        <p:txBody>
          <a:bodyPr>
            <a:noAutofit/>
          </a:bodyPr>
          <a:lstStyle/>
          <a:p>
            <a:pPr marL="266700" lvl="1" indent="-266700"/>
            <a:r>
              <a:rPr lang="fi-FI" sz="800" dirty="0"/>
              <a:t>Altistumisen arviointi sisäilmaston laatuun vaikuttavien tekijöiden perusteella. Pietarinen V-M., Tähtinen K., Lappalainen S., Hyvärinen A., Holopainen R., Reijula K. Sisäilmayhdistys raportti 33. Sisäilmastoseminaari 2015. SIY Sisäilmatieto Oy. Bookwell Oy, Juva 2015.</a:t>
            </a:r>
          </a:p>
          <a:p>
            <a:pPr marL="266700" lvl="1" indent="-266700"/>
            <a:r>
              <a:rPr lang="fi-FI" sz="800" dirty="0" smtClean="0"/>
              <a:t>Asumisterveysasetuksen soveltamisohje, osa e, mikrobit</a:t>
            </a:r>
            <a:r>
              <a:rPr lang="fi-FI" sz="800" dirty="0"/>
              <a:t>, Valvira, </a:t>
            </a:r>
            <a:r>
              <a:rPr lang="fi-FI" sz="800" dirty="0" smtClean="0"/>
              <a:t>2016; </a:t>
            </a:r>
            <a:r>
              <a:rPr lang="fi-FI" sz="800" dirty="0" smtClean="0">
                <a:hlinkClick r:id="rId3"/>
              </a:rPr>
              <a:t>www.valvira.fi/documents/14444/261239/Asumisterveysasetuksen+soveltamisohje+osa+IV.pdf/cdfaaa39-d2e5-4bd6-b9e9-6d9c0f60bff6</a:t>
            </a:r>
            <a:endParaRPr lang="fi-FI" sz="800" dirty="0"/>
          </a:p>
          <a:p>
            <a:pPr marL="266700" lvl="1" indent="-266700"/>
            <a:r>
              <a:rPr lang="fi-FI" sz="800" dirty="0" smtClean="0"/>
              <a:t>Betonin </a:t>
            </a:r>
            <a:r>
              <a:rPr lang="fi-FI" sz="800" dirty="0"/>
              <a:t>ja siihen liittyvien materiaalien homehtumisen kriittiset olosuhteet - betonin homeenkesto, Viitanen, 2004</a:t>
            </a:r>
          </a:p>
          <a:p>
            <a:pPr marL="266700" lvl="1" indent="-266700"/>
            <a:r>
              <a:rPr lang="en-US" sz="800" dirty="0"/>
              <a:t>Critical factors for </a:t>
            </a:r>
            <a:r>
              <a:rPr lang="en-US" sz="800" dirty="0" err="1"/>
              <a:t>mould</a:t>
            </a:r>
            <a:r>
              <a:rPr lang="en-US" sz="800" dirty="0"/>
              <a:t> fungi in pine sapwood, </a:t>
            </a:r>
            <a:r>
              <a:rPr lang="en-US" sz="800" dirty="0" err="1"/>
              <a:t>Hukka</a:t>
            </a:r>
            <a:r>
              <a:rPr lang="en-US" sz="800" dirty="0"/>
              <a:t> ja </a:t>
            </a:r>
            <a:r>
              <a:rPr lang="en-US" sz="800" dirty="0" err="1"/>
              <a:t>Viitanen</a:t>
            </a:r>
            <a:r>
              <a:rPr lang="en-US" sz="800" dirty="0"/>
              <a:t>, </a:t>
            </a:r>
            <a:r>
              <a:rPr lang="en-US" sz="800" dirty="0" smtClean="0"/>
              <a:t>1999</a:t>
            </a:r>
            <a:endParaRPr lang="fi-FI" sz="800" dirty="0"/>
          </a:p>
          <a:p>
            <a:pPr marL="266700" lvl="1" indent="-266700"/>
            <a:r>
              <a:rPr lang="fi-FI" sz="800" dirty="0"/>
              <a:t>Hintikka, 2013. Tiiviysmittaukset sisäilmastoteknisissä selvitystöissä, Metropolian ammattikorkeakoulu, insinöörityö (AMK)</a:t>
            </a:r>
          </a:p>
          <a:p>
            <a:pPr marL="266700" lvl="1" indent="-266700"/>
            <a:r>
              <a:rPr lang="fi-FI" sz="800" dirty="0"/>
              <a:t>Kosteus- ja homevaurioituneen rakennuksen kuntotutkimus –opas, ympäristöministeriö, luonnos 23.1.2015, </a:t>
            </a:r>
            <a:r>
              <a:rPr lang="fi-FI" sz="800" dirty="0">
                <a:hlinkClick r:id="rId4"/>
              </a:rPr>
              <a:t>http://www.ym.fi/fi-FI/Ajankohtaista/Lausuntopyynnot_ja_lausuntoyhteenvedot/Lausuntopyynto_luonnoksesta_rakennusten_(32552)</a:t>
            </a:r>
            <a:endParaRPr lang="fi-FI" sz="800" dirty="0"/>
          </a:p>
          <a:p>
            <a:pPr marL="266700" lvl="1" indent="-266700"/>
            <a:r>
              <a:rPr lang="fi-FI" sz="800" dirty="0" smtClean="0"/>
              <a:t>Kosteus- </a:t>
            </a:r>
            <a:r>
              <a:rPr lang="fi-FI" sz="800" dirty="0"/>
              <a:t>ja homevauriot, ratkaisuja työpaikoille, Työterveyslaitos, 2014, ISBN </a:t>
            </a:r>
            <a:r>
              <a:rPr lang="fi-FI" sz="800" dirty="0" smtClean="0"/>
              <a:t>978-952-261-471-1</a:t>
            </a:r>
          </a:p>
          <a:p>
            <a:pPr marL="266700" lvl="1" indent="-266700"/>
            <a:r>
              <a:rPr lang="fi-FI" sz="800" dirty="0" smtClean="0"/>
              <a:t>Koulurakennusten kosteus- ja homevauriot –Opas ongelmien selvittämiseen. </a:t>
            </a:r>
            <a:r>
              <a:rPr lang="fi-FI" sz="800" dirty="0" err="1" smtClean="0"/>
              <a:t>Meklin</a:t>
            </a:r>
            <a:r>
              <a:rPr lang="fi-FI" sz="800" dirty="0" smtClean="0"/>
              <a:t> T., </a:t>
            </a:r>
            <a:r>
              <a:rPr lang="fi-FI" sz="800" dirty="0" err="1" smtClean="0"/>
              <a:t>Putus</a:t>
            </a:r>
            <a:r>
              <a:rPr lang="fi-FI" sz="800" dirty="0" smtClean="0"/>
              <a:t> T., Hyvärinen A., Haverinen-Shaughnessy U., </a:t>
            </a:r>
            <a:r>
              <a:rPr lang="fi-FI" sz="800" dirty="0" err="1" smtClean="0"/>
              <a:t>Lignell</a:t>
            </a:r>
            <a:r>
              <a:rPr lang="fi-FI" sz="800" dirty="0" smtClean="0"/>
              <a:t> U., Nevalainen A. Kansanterveyslaitoksen julkaisuja C 2/2008, ISBN:978-851-740-779-3</a:t>
            </a:r>
            <a:endParaRPr lang="fi-FI" sz="800" dirty="0"/>
          </a:p>
          <a:p>
            <a:pPr marL="266700" lvl="1" indent="-266700"/>
            <a:r>
              <a:rPr lang="fi-FI" sz="800" dirty="0"/>
              <a:t>Maankäyttö- ja rakennuslaki 132/1999 </a:t>
            </a:r>
            <a:endParaRPr lang="fi-FI" sz="800" dirty="0" smtClean="0"/>
          </a:p>
          <a:p>
            <a:pPr marL="266700" lvl="1" indent="-266700"/>
            <a:r>
              <a:rPr lang="fi-FI" sz="800" dirty="0" smtClean="0"/>
              <a:t>Ohje työpaikkojen sisäilmasto-ongelmien selvittämiseen, Työterveyslaitos, 2016, </a:t>
            </a:r>
            <a:r>
              <a:rPr lang="fi-FI" sz="800" dirty="0"/>
              <a:t>ISBN  </a:t>
            </a:r>
            <a:r>
              <a:rPr lang="fi-FI" sz="800" dirty="0" smtClean="0"/>
              <a:t>978-952-261-608-1.</a:t>
            </a:r>
            <a:endParaRPr lang="fi-FI" sz="800" dirty="0"/>
          </a:p>
          <a:p>
            <a:pPr marL="266700" lvl="1" indent="-266700">
              <a:defRPr/>
            </a:pPr>
            <a:r>
              <a:rPr lang="fi-FI" sz="800" dirty="0"/>
              <a:t>Reiman M, Kujanpää L, Kujanpää R: Rakennusmateriaalin ominaisuuksien vaikutus </a:t>
            </a:r>
            <a:r>
              <a:rPr lang="fi-FI" sz="800" dirty="0" err="1"/>
              <a:t>mikrobistoon</a:t>
            </a:r>
            <a:r>
              <a:rPr lang="fi-FI" sz="800" dirty="0"/>
              <a:t>. Sisäilmastoseminaari 2004. SIY Raportti </a:t>
            </a:r>
            <a:r>
              <a:rPr lang="fi-FI" sz="800" dirty="0" smtClean="0"/>
              <a:t>22:187-192</a:t>
            </a:r>
            <a:endParaRPr lang="en-US" sz="800" dirty="0" smtClean="0"/>
          </a:p>
          <a:p>
            <a:pPr marL="266700" lvl="1" indent="-266700">
              <a:defRPr/>
            </a:pPr>
            <a:r>
              <a:rPr lang="fi-FI" sz="800" dirty="0" smtClean="0"/>
              <a:t>Reiman Marjut, </a:t>
            </a:r>
            <a:r>
              <a:rPr lang="fi-FI" sz="800" dirty="0"/>
              <a:t>luennot, Savonia ammattikorkeakoulu, ERZ4941 rakennusterveys ja sisäympäristö, </a:t>
            </a:r>
            <a:r>
              <a:rPr lang="fi-FI" sz="800" dirty="0" smtClean="0"/>
              <a:t>26.3.2105</a:t>
            </a:r>
            <a:endParaRPr lang="en-US" sz="800" dirty="0" smtClean="0"/>
          </a:p>
          <a:p>
            <a:pPr marL="266700" lvl="1" indent="-266700">
              <a:defRPr/>
            </a:pPr>
            <a:r>
              <a:rPr lang="en-US" sz="800" dirty="0" smtClean="0"/>
              <a:t>Results </a:t>
            </a:r>
            <a:r>
              <a:rPr lang="en-US" sz="800" dirty="0"/>
              <a:t>on </a:t>
            </a:r>
            <a:r>
              <a:rPr lang="en-US" sz="800" dirty="0" err="1"/>
              <a:t>mould</a:t>
            </a:r>
            <a:r>
              <a:rPr lang="en-US" sz="800" dirty="0"/>
              <a:t> growth in static conditions in pine sapwood (</a:t>
            </a:r>
            <a:r>
              <a:rPr lang="en-US" sz="800" dirty="0" err="1"/>
              <a:t>Viitanen</a:t>
            </a:r>
            <a:r>
              <a:rPr lang="en-US" sz="800" dirty="0"/>
              <a:t> and </a:t>
            </a:r>
            <a:r>
              <a:rPr lang="en-US" sz="800" dirty="0" err="1"/>
              <a:t>Ritschkoff</a:t>
            </a:r>
            <a:r>
              <a:rPr lang="en-US" sz="800" dirty="0"/>
              <a:t> 1991, </a:t>
            </a:r>
            <a:r>
              <a:rPr lang="en-US" sz="800" dirty="0" err="1"/>
              <a:t>Viitanen</a:t>
            </a:r>
            <a:r>
              <a:rPr lang="en-US" sz="800" dirty="0"/>
              <a:t> 1996)</a:t>
            </a:r>
            <a:endParaRPr lang="fi-FI" sz="800" dirty="0"/>
          </a:p>
          <a:p>
            <a:pPr marL="266700" lvl="1" indent="-266700">
              <a:defRPr/>
            </a:pPr>
            <a:r>
              <a:rPr lang="fi-FI" sz="800" dirty="0"/>
              <a:t>Rakennusten kosteus- ja homeongelmat, Eduskunnan tarkastusvaliokunnan julkaisu 1/2012</a:t>
            </a:r>
          </a:p>
          <a:p>
            <a:pPr marL="266700" lvl="1" indent="-266700">
              <a:defRPr/>
            </a:pPr>
            <a:r>
              <a:rPr lang="fi-FI" sz="800" dirty="0"/>
              <a:t>RIL 250-2011, Kosteudenhallinta ja homevaurioiden estäminen</a:t>
            </a:r>
          </a:p>
          <a:p>
            <a:pPr marL="266700" lvl="1" indent="-266700">
              <a:defRPr/>
            </a:pPr>
            <a:r>
              <a:rPr lang="fi-FI" sz="800" dirty="0" err="1"/>
              <a:t>Sosiaali</a:t>
            </a:r>
            <a:r>
              <a:rPr lang="fi-FI" sz="800" dirty="0"/>
              <a:t>- ja terveysministeriön asetus asunnon ja muun oleskelutilan terveydellisistä olosuhteista sekä ulkopuolisten asiantuntijoiden pätevyysvaatimuksista, 2015</a:t>
            </a:r>
          </a:p>
          <a:p>
            <a:pPr marL="266700" lvl="1" indent="-266700">
              <a:defRPr/>
            </a:pPr>
            <a:r>
              <a:rPr lang="fi-FI" sz="800" dirty="0"/>
              <a:t>Suomen rakentamismääräyskokoelma D2, rakennusten sisäilmasto ja ilmanvaihto, </a:t>
            </a:r>
            <a:r>
              <a:rPr lang="fi-FI" sz="800" dirty="0" smtClean="0"/>
              <a:t>Ympäristöministeriö</a:t>
            </a:r>
            <a:endParaRPr lang="fi-FI" sz="800" dirty="0"/>
          </a:p>
          <a:p>
            <a:pPr marL="266700" lvl="1" indent="-266700">
              <a:defRPr/>
            </a:pPr>
            <a:r>
              <a:rPr lang="fi-FI" sz="800" dirty="0"/>
              <a:t>Sisäilmastoluokitus 2008, RT 07-10946</a:t>
            </a:r>
          </a:p>
          <a:p>
            <a:pPr marL="266700" lvl="1" indent="-266700">
              <a:defRPr/>
            </a:pPr>
            <a:r>
              <a:rPr lang="fi-FI" sz="800" dirty="0"/>
              <a:t>Terveydensuojelulaki 763/1993</a:t>
            </a:r>
            <a:endParaRPr lang="fi-FI" altLang="en-US" sz="800" dirty="0"/>
          </a:p>
          <a:p>
            <a:pPr marL="266700" lvl="1" indent="-266700"/>
            <a:r>
              <a:rPr lang="fi-FI" sz="800" dirty="0"/>
              <a:t>Toimiston sisäilman tutkiminen, Työterveyslaitos, 2011, ISBN 978-952-261-048-5</a:t>
            </a:r>
          </a:p>
          <a:p>
            <a:pPr marL="266700" lvl="1" indent="-266700"/>
            <a:r>
              <a:rPr lang="fi-FI" sz="800" dirty="0"/>
              <a:t>Toksikologisen menetelmän kehittämissuunnitelma, </a:t>
            </a:r>
            <a:r>
              <a:rPr lang="fi-FI" sz="800" dirty="0" err="1"/>
              <a:t>Toxtest</a:t>
            </a:r>
            <a:r>
              <a:rPr lang="fi-FI" sz="800" dirty="0"/>
              <a:t>, loppuraportti, 2013</a:t>
            </a:r>
          </a:p>
          <a:p>
            <a:pPr marL="266700" lvl="1" indent="-266700"/>
            <a:r>
              <a:rPr lang="fi-FI" sz="800" dirty="0"/>
              <a:t>Työturvallisuuslaki </a:t>
            </a:r>
            <a:r>
              <a:rPr lang="fi-FI" sz="800" dirty="0" smtClean="0"/>
              <a:t>738/2003</a:t>
            </a:r>
          </a:p>
          <a:p>
            <a:pPr marL="266700" lvl="1" indent="-266700"/>
            <a:r>
              <a:rPr lang="fi-FI" sz="800" dirty="0" smtClean="0"/>
              <a:t>Viitanen Hannu, </a:t>
            </a:r>
            <a:r>
              <a:rPr lang="fi-FI" sz="800" dirty="0"/>
              <a:t>luennot, Savonia ammattikorkeakoulu, ERZ4941 rakennusterveys ja sisäympäristö, </a:t>
            </a:r>
            <a:r>
              <a:rPr lang="fi-FI" sz="800" dirty="0" smtClean="0"/>
              <a:t>13.3.2015</a:t>
            </a:r>
          </a:p>
          <a:p>
            <a:pPr marL="266700" lvl="1" indent="-266700"/>
            <a:r>
              <a:rPr lang="fi-FI" sz="800" dirty="0"/>
              <a:t>Viitanen, H. </a:t>
            </a:r>
            <a:r>
              <a:rPr lang="en-US" sz="800" dirty="0" err="1"/>
              <a:t>Untersuchungen</a:t>
            </a:r>
            <a:r>
              <a:rPr lang="en-US" sz="800" dirty="0"/>
              <a:t> und </a:t>
            </a:r>
            <a:r>
              <a:rPr lang="en-US" sz="800" dirty="0" err="1"/>
              <a:t>dynamische</a:t>
            </a:r>
            <a:r>
              <a:rPr lang="en-US" sz="800" dirty="0"/>
              <a:t> </a:t>
            </a:r>
            <a:r>
              <a:rPr lang="en-US" sz="800" dirty="0" err="1"/>
              <a:t>Simulationen</a:t>
            </a:r>
            <a:r>
              <a:rPr lang="en-US" sz="800" dirty="0"/>
              <a:t> </a:t>
            </a:r>
            <a:r>
              <a:rPr lang="en-US" sz="800" dirty="0" err="1"/>
              <a:t>zum</a:t>
            </a:r>
            <a:r>
              <a:rPr lang="en-US" sz="800" dirty="0"/>
              <a:t> </a:t>
            </a:r>
            <a:r>
              <a:rPr lang="en-US" sz="800" dirty="0" err="1"/>
              <a:t>Schimmelpilzwachstum</a:t>
            </a:r>
            <a:r>
              <a:rPr lang="en-US" sz="800" dirty="0"/>
              <a:t> in </a:t>
            </a:r>
            <a:r>
              <a:rPr lang="en-US" sz="800" dirty="0" err="1"/>
              <a:t>Holzbauquerschnitten</a:t>
            </a:r>
            <a:r>
              <a:rPr lang="en-US" sz="800" dirty="0"/>
              <a:t> -  Simulation and modelling critical conditions for fungi to develop in wood. Munich 2010. Presentation</a:t>
            </a:r>
            <a:r>
              <a:rPr lang="en-US" sz="800" dirty="0" smtClean="0"/>
              <a:t>.</a:t>
            </a:r>
          </a:p>
          <a:p>
            <a:pPr marL="266700" lvl="1" indent="-266700"/>
            <a:r>
              <a:rPr lang="en-US" sz="800" dirty="0"/>
              <a:t>V</a:t>
            </a:r>
            <a:r>
              <a:rPr lang="fi-FI" sz="800" dirty="0" err="1"/>
              <a:t>iitanen</a:t>
            </a:r>
            <a:r>
              <a:rPr lang="fi-FI" sz="800" dirty="0"/>
              <a:t>, H, </a:t>
            </a:r>
            <a:r>
              <a:rPr lang="fi-FI" sz="800" dirty="0" err="1"/>
              <a:t>Peuhkuri</a:t>
            </a:r>
            <a:r>
              <a:rPr lang="fi-FI" sz="800" dirty="0"/>
              <a:t>, R; Ojanen, T; </a:t>
            </a:r>
            <a:r>
              <a:rPr lang="fi-FI" sz="800" dirty="0" err="1"/>
              <a:t>Toratti</a:t>
            </a:r>
            <a:r>
              <a:rPr lang="fi-FI" sz="800" dirty="0"/>
              <a:t>, T; Makkonen, L. 2008. </a:t>
            </a:r>
            <a:r>
              <a:rPr lang="en-US" sz="800" dirty="0"/>
              <a:t>Service life of wooden materials – Mathematical modelling as a tool for evaluating the development of </a:t>
            </a:r>
            <a:r>
              <a:rPr lang="en-US" sz="800" dirty="0" err="1"/>
              <a:t>mould</a:t>
            </a:r>
            <a:r>
              <a:rPr lang="en-US" sz="800" dirty="0"/>
              <a:t> and decay.  </a:t>
            </a:r>
            <a:r>
              <a:rPr lang="fi-FI" sz="800" dirty="0" err="1"/>
              <a:t>Final</a:t>
            </a:r>
            <a:r>
              <a:rPr lang="fi-FI" sz="800" dirty="0"/>
              <a:t> </a:t>
            </a:r>
            <a:r>
              <a:rPr lang="fi-FI" sz="800" dirty="0" err="1"/>
              <a:t>conference</a:t>
            </a:r>
            <a:r>
              <a:rPr lang="fi-FI" sz="800" dirty="0"/>
              <a:t> </a:t>
            </a:r>
            <a:r>
              <a:rPr lang="fi-FI" sz="800" dirty="0" err="1"/>
              <a:t>proceedings</a:t>
            </a:r>
            <a:r>
              <a:rPr lang="fi-FI" sz="800" dirty="0"/>
              <a:t>, Bordeaux, France, 29-30 </a:t>
            </a:r>
            <a:r>
              <a:rPr lang="fi-FI" sz="800" dirty="0" err="1"/>
              <a:t>September</a:t>
            </a:r>
            <a:r>
              <a:rPr lang="fi-FI" sz="800" dirty="0"/>
              <a:t> 2008, </a:t>
            </a:r>
            <a:r>
              <a:rPr lang="fi-FI" sz="800" dirty="0" err="1"/>
              <a:t>Sustainability</a:t>
            </a:r>
            <a:r>
              <a:rPr lang="fi-FI" sz="800" dirty="0"/>
              <a:t> </a:t>
            </a:r>
            <a:r>
              <a:rPr lang="fi-FI" sz="800" dirty="0" err="1"/>
              <a:t>through</a:t>
            </a:r>
            <a:r>
              <a:rPr lang="fi-FI" sz="800" dirty="0"/>
              <a:t> </a:t>
            </a:r>
            <a:r>
              <a:rPr lang="fi-FI" sz="800" dirty="0" err="1"/>
              <a:t>new</a:t>
            </a:r>
            <a:r>
              <a:rPr lang="fi-FI" sz="800" dirty="0"/>
              <a:t> </a:t>
            </a:r>
            <a:r>
              <a:rPr lang="fi-FI" sz="800" dirty="0" err="1"/>
              <a:t>technologies</a:t>
            </a:r>
            <a:r>
              <a:rPr lang="fi-FI" sz="800" dirty="0"/>
              <a:t> for </a:t>
            </a:r>
            <a:r>
              <a:rPr lang="fi-FI" sz="800" dirty="0" err="1"/>
              <a:t>enchanced</a:t>
            </a:r>
            <a:r>
              <a:rPr lang="fi-FI" sz="800" dirty="0"/>
              <a:t> </a:t>
            </a:r>
            <a:r>
              <a:rPr lang="fi-FI" sz="800" dirty="0" err="1"/>
              <a:t>wood</a:t>
            </a:r>
            <a:r>
              <a:rPr lang="fi-FI" sz="800" dirty="0"/>
              <a:t> </a:t>
            </a:r>
            <a:r>
              <a:rPr lang="fi-FI" sz="800" dirty="0" err="1"/>
              <a:t>durability</a:t>
            </a:r>
            <a:r>
              <a:rPr lang="fi-FI" sz="800" dirty="0"/>
              <a:t> “</a:t>
            </a:r>
            <a:r>
              <a:rPr lang="fi-FI" sz="800" dirty="0" err="1"/>
              <a:t>Socio-economic</a:t>
            </a:r>
            <a:r>
              <a:rPr lang="fi-FI" sz="800" dirty="0"/>
              <a:t> </a:t>
            </a:r>
            <a:r>
              <a:rPr lang="fi-FI" sz="800" dirty="0" err="1"/>
              <a:t>perspectives</a:t>
            </a:r>
            <a:r>
              <a:rPr lang="fi-FI" sz="800" dirty="0"/>
              <a:t> of </a:t>
            </a:r>
            <a:r>
              <a:rPr lang="fi-FI" sz="800" dirty="0" err="1"/>
              <a:t>treated</a:t>
            </a:r>
            <a:r>
              <a:rPr lang="fi-FI" sz="800" dirty="0"/>
              <a:t> </a:t>
            </a:r>
            <a:r>
              <a:rPr lang="fi-FI" sz="800" dirty="0" err="1"/>
              <a:t>wood</a:t>
            </a:r>
            <a:r>
              <a:rPr lang="fi-FI" sz="800" dirty="0"/>
              <a:t> for </a:t>
            </a:r>
            <a:r>
              <a:rPr lang="fi-FI" sz="800" dirty="0" err="1"/>
              <a:t>the</a:t>
            </a:r>
            <a:r>
              <a:rPr lang="fi-FI" sz="800" dirty="0"/>
              <a:t> </a:t>
            </a:r>
            <a:r>
              <a:rPr lang="fi-FI" sz="800" dirty="0" err="1"/>
              <a:t>common</a:t>
            </a:r>
            <a:r>
              <a:rPr lang="fi-FI" sz="800" dirty="0"/>
              <a:t> European market” (2008), 85-96</a:t>
            </a:r>
            <a:r>
              <a:rPr lang="fi-FI" sz="800" dirty="0" smtClean="0"/>
              <a:t>.</a:t>
            </a:r>
            <a:endParaRPr lang="fi-FI" sz="800" dirty="0"/>
          </a:p>
          <a:p>
            <a:pPr marL="266700" lvl="1" indent="-266700" fontAlgn="auto">
              <a:spcAft>
                <a:spcPts val="0"/>
              </a:spcAft>
              <a:defRPr/>
            </a:pPr>
            <a:r>
              <a:rPr lang="fi-FI" sz="800" dirty="0"/>
              <a:t>WHO </a:t>
            </a:r>
            <a:r>
              <a:rPr lang="fi-FI" sz="800" dirty="0" err="1"/>
              <a:t>guidlines</a:t>
            </a:r>
            <a:r>
              <a:rPr lang="fi-FI" sz="800" dirty="0"/>
              <a:t> for </a:t>
            </a:r>
            <a:r>
              <a:rPr lang="fi-FI" sz="800" dirty="0" err="1"/>
              <a:t>indoor</a:t>
            </a:r>
            <a:r>
              <a:rPr lang="fi-FI" sz="800" dirty="0"/>
              <a:t> air </a:t>
            </a:r>
            <a:r>
              <a:rPr lang="fi-FI" sz="800" dirty="0" err="1"/>
              <a:t>quality</a:t>
            </a:r>
            <a:r>
              <a:rPr lang="fi-FI" sz="800" dirty="0"/>
              <a:t>; </a:t>
            </a:r>
            <a:r>
              <a:rPr lang="fi-FI" sz="800" dirty="0" err="1"/>
              <a:t>dampness</a:t>
            </a:r>
            <a:r>
              <a:rPr lang="fi-FI" sz="800" dirty="0"/>
              <a:t> and </a:t>
            </a:r>
            <a:r>
              <a:rPr lang="fi-FI" sz="800" dirty="0" err="1"/>
              <a:t>mould</a:t>
            </a:r>
            <a:r>
              <a:rPr lang="fi-FI" sz="800" dirty="0"/>
              <a:t>. World Health </a:t>
            </a:r>
            <a:r>
              <a:rPr lang="fi-FI" sz="800" dirty="0" err="1"/>
              <a:t>Organisation</a:t>
            </a:r>
            <a:r>
              <a:rPr lang="fi-FI" sz="800" dirty="0"/>
              <a:t>, </a:t>
            </a:r>
            <a:r>
              <a:rPr lang="fi-FI" sz="800" dirty="0" err="1"/>
              <a:t>Copenhagen</a:t>
            </a:r>
            <a:r>
              <a:rPr lang="fi-FI" sz="800" dirty="0"/>
              <a:t>, 2009</a:t>
            </a:r>
          </a:p>
          <a:p>
            <a:pPr marL="266700" lvl="1" indent="-266700">
              <a:defRPr/>
            </a:pPr>
            <a:r>
              <a:rPr lang="fi-FI" sz="800" dirty="0"/>
              <a:t>Ympäristö ja terveys, 8/2005, Rakennusten kosteusvauriota kuvastava </a:t>
            </a:r>
            <a:r>
              <a:rPr lang="fi-FI" sz="800" dirty="0" err="1"/>
              <a:t>mikrobisto</a:t>
            </a:r>
            <a:r>
              <a:rPr lang="fi-FI" sz="800" dirty="0"/>
              <a:t>, Reiman ym., 2005. </a:t>
            </a:r>
          </a:p>
          <a:p>
            <a:pPr marL="342900" lvl="1" indent="-342900">
              <a:buFont typeface="Arial" charset="0"/>
              <a:buChar char="•"/>
              <a:defRPr/>
            </a:pPr>
            <a:endParaRPr lang="fi-FI" sz="800" dirty="0"/>
          </a:p>
          <a:p>
            <a:pPr marL="342900" lvl="1" indent="-342900">
              <a:buFont typeface="Arial" charset="0"/>
              <a:buChar char="•"/>
              <a:defRPr/>
            </a:pPr>
            <a:endParaRPr lang="fi-FI" sz="800" dirty="0" smtClean="0"/>
          </a:p>
          <a:p>
            <a:pPr marL="342900" lvl="1" indent="-342900">
              <a:buFont typeface="Arial" charset="0"/>
              <a:buChar char="•"/>
              <a:defRPr/>
            </a:pPr>
            <a:endParaRPr lang="fi-FI" sz="800" dirty="0"/>
          </a:p>
          <a:p>
            <a:pPr marL="342900" lvl="1" indent="-342900">
              <a:buFont typeface="Arial" charset="0"/>
              <a:buChar char="•"/>
              <a:defRPr/>
            </a:pPr>
            <a:endParaRPr lang="en-US" sz="800" dirty="0"/>
          </a:p>
          <a:p>
            <a:pPr>
              <a:defRPr/>
            </a:pPr>
            <a:endParaRPr lang="fi-FI" sz="800" dirty="0"/>
          </a:p>
          <a:p>
            <a:pPr marL="0" lvl="1" fontAlgn="auto">
              <a:spcBef>
                <a:spcPts val="0"/>
              </a:spcBef>
              <a:spcAft>
                <a:spcPts val="0"/>
              </a:spcAft>
              <a:defRPr/>
            </a:pPr>
            <a:endParaRPr lang="fi-FI" sz="800" dirty="0" smtClean="0"/>
          </a:p>
          <a:p>
            <a:pPr marL="0" lvl="1" fontAlgn="auto">
              <a:spcBef>
                <a:spcPts val="0"/>
              </a:spcBef>
              <a:spcAft>
                <a:spcPts val="0"/>
              </a:spcAft>
              <a:defRPr/>
            </a:pPr>
            <a:endParaRPr lang="fi-FI" sz="800" dirty="0"/>
          </a:p>
          <a:p>
            <a:pPr>
              <a:defRPr/>
            </a:pPr>
            <a:endParaRPr lang="fi-FI" sz="800" dirty="0"/>
          </a:p>
          <a:p>
            <a:pPr marL="342900" lvl="1" indent="-342900">
              <a:buFont typeface="Arial" charset="0"/>
              <a:buChar char="•"/>
            </a:pPr>
            <a:endParaRPr lang="fi-FI" sz="800" dirty="0"/>
          </a:p>
          <a:p>
            <a:endParaRPr lang="fi-FI" sz="800" dirty="0"/>
          </a:p>
        </p:txBody>
      </p:sp>
      <p:pic>
        <p:nvPicPr>
          <p:cNvPr id="6" name="Kuva 26" descr="Kuvaus: Savonia_Word_tunniste"/>
          <p:cNvPicPr/>
          <p:nvPr/>
        </p:nvPicPr>
        <p:blipFill rotWithShape="1">
          <a:blip r:embed="rId5"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127</a:t>
            </a:fld>
            <a:endParaRPr lang="fi-FI"/>
          </a:p>
        </p:txBody>
      </p:sp>
    </p:spTree>
    <p:extLst>
      <p:ext uri="{BB962C8B-B14F-4D97-AF65-F5344CB8AC3E}">
        <p14:creationId xmlns:p14="http://schemas.microsoft.com/office/powerpoint/2010/main" val="1506627072"/>
      </p:ext>
    </p:extLst>
  </p:cSld>
  <p:clrMapOvr>
    <a:masterClrMapping/>
  </p:clrMapOvr>
  <p:transition spd="med">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400" dirty="0" smtClean="0">
                <a:solidFill>
                  <a:srgbClr val="44697D"/>
                </a:solidFill>
              </a:rPr>
              <a:t>Kosteuden siirtyminen rakenteissa</a:t>
            </a:r>
            <a:r>
              <a:rPr lang="fi-FI" dirty="0" smtClean="0">
                <a:solidFill>
                  <a:srgbClr val="44697D"/>
                </a:solidFill>
              </a:rPr>
              <a:t/>
            </a:r>
            <a:br>
              <a:rPr lang="fi-FI" dirty="0" smtClean="0">
                <a:solidFill>
                  <a:srgbClr val="44697D"/>
                </a:solidFill>
              </a:rPr>
            </a:br>
            <a:r>
              <a:rPr lang="fi-FI" dirty="0" smtClean="0">
                <a:solidFill>
                  <a:srgbClr val="44697D"/>
                </a:solidFill>
              </a:rPr>
              <a:t>Painovoima</a:t>
            </a:r>
            <a:endParaRPr lang="en-US" dirty="0">
              <a:solidFill>
                <a:srgbClr val="44697D"/>
              </a:solidFill>
            </a:endParaRPr>
          </a:p>
        </p:txBody>
      </p:sp>
      <p:sp>
        <p:nvSpPr>
          <p:cNvPr id="3" name="Content Placeholder 2"/>
          <p:cNvSpPr>
            <a:spLocks noGrp="1"/>
          </p:cNvSpPr>
          <p:nvPr>
            <p:ph idx="1"/>
          </p:nvPr>
        </p:nvSpPr>
        <p:spPr>
          <a:xfrm>
            <a:off x="836295" y="1454655"/>
            <a:ext cx="7489825" cy="4392614"/>
          </a:xfrm>
        </p:spPr>
        <p:txBody>
          <a:bodyPr>
            <a:normAutofit/>
          </a:bodyPr>
          <a:lstStyle/>
          <a:p>
            <a:r>
              <a:rPr lang="fi-FI" sz="1600" dirty="0"/>
              <a:t>Painovoiman vaikutuksesta vesi kulkeutuu alaspäin rakennuksen pystysuorilla ja kaltevilla pinnoilla sekä rakennuksen vierusmaan pinnalla. </a:t>
            </a:r>
          </a:p>
          <a:p>
            <a:r>
              <a:rPr lang="fi-FI" sz="1600" dirty="0" smtClean="0"/>
              <a:t>Jos </a:t>
            </a:r>
            <a:r>
              <a:rPr lang="fi-FI" sz="1600" dirty="0"/>
              <a:t>veden poisjohtaminen ulospäin rakenteista ei toimi tai rakenteiden ulkopinnat eivät ole vesitiiviit, vesi voi kulkeutua rakenteiden sisään </a:t>
            </a:r>
            <a:r>
              <a:rPr lang="fi-FI" sz="1600" dirty="0" smtClean="0"/>
              <a:t>painovoimaisesti</a:t>
            </a:r>
            <a:endParaRPr lang="fi-FI" sz="1600" dirty="0"/>
          </a:p>
          <a:p>
            <a:r>
              <a:rPr lang="fi-FI" sz="1600" dirty="0" smtClean="0"/>
              <a:t>Vesikatevuodot ja vesikatteen kaadot</a:t>
            </a:r>
          </a:p>
          <a:p>
            <a:r>
              <a:rPr lang="fi-FI" sz="1600" dirty="0" smtClean="0"/>
              <a:t>Ikkunapellitys</a:t>
            </a:r>
          </a:p>
          <a:p>
            <a:r>
              <a:rPr lang="fi-FI" sz="1600" dirty="0" smtClean="0"/>
              <a:t>Rakennusta ympäröivä maanpinta</a:t>
            </a:r>
          </a:p>
          <a:p>
            <a:r>
              <a:rPr lang="fi-FI" sz="1600" dirty="0" smtClean="0"/>
              <a:t>Putkivuodot</a:t>
            </a:r>
          </a:p>
          <a:p>
            <a:endParaRPr lang="fi-FI" sz="1600" dirty="0"/>
          </a:p>
          <a:p>
            <a:endParaRPr lang="en-US" sz="1600" dirty="0"/>
          </a:p>
        </p:txBody>
      </p:sp>
      <p:pic>
        <p:nvPicPr>
          <p:cNvPr id="9" name="Content Placeholder 8" descr="P1060347"/>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5760208" y="3751290"/>
            <a:ext cx="2052152" cy="17108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2676877" y="5408110"/>
            <a:ext cx="3210002" cy="600164"/>
          </a:xfrm>
          <a:prstGeom prst="rect">
            <a:avLst/>
          </a:prstGeom>
          <a:noFill/>
        </p:spPr>
        <p:txBody>
          <a:bodyPr wrap="square" rtlCol="0">
            <a:spAutoFit/>
          </a:bodyPr>
          <a:lstStyle/>
          <a:p>
            <a:r>
              <a:rPr lang="fi-FI" sz="1100" dirty="0" smtClean="0"/>
              <a:t>Vesikatteen kaadot eivät ohjaa vettä kattokaivoihin. Katteella on seisovaa vettä.</a:t>
            </a:r>
          </a:p>
          <a:p>
            <a:r>
              <a:rPr lang="fi-FI" sz="1100" dirty="0" smtClean="0"/>
              <a:t>Kuva: Veli-Matti Pietarinen, ©Työterveyslaitos</a:t>
            </a:r>
            <a:endParaRPr lang="fi-FI" sz="1100" dirty="0"/>
          </a:p>
        </p:txBody>
      </p:sp>
      <p:pic>
        <p:nvPicPr>
          <p:cNvPr id="10" name="Picture 14" descr="P10401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3733649"/>
            <a:ext cx="2281120" cy="171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652120" y="5439657"/>
            <a:ext cx="3372116" cy="600164"/>
          </a:xfrm>
          <a:prstGeom prst="rect">
            <a:avLst/>
          </a:prstGeom>
          <a:noFill/>
        </p:spPr>
        <p:txBody>
          <a:bodyPr wrap="square" rtlCol="0">
            <a:spAutoFit/>
          </a:bodyPr>
          <a:lstStyle/>
          <a:p>
            <a:r>
              <a:rPr lang="fi-FI" sz="1100" dirty="0" smtClean="0"/>
              <a:t>Ikkunapellin kaato on puutteellinen.</a:t>
            </a:r>
          </a:p>
          <a:p>
            <a:r>
              <a:rPr lang="fi-FI" sz="1100" dirty="0"/>
              <a:t>Kuva: Veli-Matti Pietarinen, ©Työterveyslaitos</a:t>
            </a:r>
          </a:p>
          <a:p>
            <a:endParaRPr lang="fi-FI" sz="1100" dirty="0"/>
          </a:p>
        </p:txBody>
      </p:sp>
      <p:pic>
        <p:nvPicPr>
          <p:cNvPr id="12" name="Kuva 26" descr="Kuvaus: Savonia_Word_tunniste"/>
          <p:cNvPicPr/>
          <p:nvPr/>
        </p:nvPicPr>
        <p:blipFill rotWithShape="1">
          <a:blip r:embed="rId5"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6" name="Dian numeron paikkamerkki 5"/>
          <p:cNvSpPr>
            <a:spLocks noGrp="1"/>
          </p:cNvSpPr>
          <p:nvPr>
            <p:ph type="sldNum" sz="quarter" idx="12"/>
          </p:nvPr>
        </p:nvSpPr>
        <p:spPr/>
        <p:txBody>
          <a:bodyPr/>
          <a:lstStyle/>
          <a:p>
            <a:fld id="{49246692-9764-4796-AF2E-897E79EBAFA7}" type="slidenum">
              <a:rPr lang="fi-FI" smtClean="0"/>
              <a:pPr/>
              <a:t>13</a:t>
            </a:fld>
            <a:endParaRPr lang="fi-FI"/>
          </a:p>
        </p:txBody>
      </p:sp>
    </p:spTree>
    <p:extLst>
      <p:ext uri="{BB962C8B-B14F-4D97-AF65-F5344CB8AC3E}">
        <p14:creationId xmlns:p14="http://schemas.microsoft.com/office/powerpoint/2010/main" val="1100298684"/>
      </p:ext>
    </p:extLst>
  </p:cSld>
  <p:clrMapOvr>
    <a:masterClrMapping/>
  </p:clrMapOvr>
  <p:transition spd="med">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7088" y="306549"/>
            <a:ext cx="7489824" cy="1079500"/>
          </a:xfrm>
        </p:spPr>
        <p:txBody>
          <a:bodyPr>
            <a:normAutofit/>
          </a:bodyPr>
          <a:lstStyle/>
          <a:p>
            <a:r>
              <a:rPr lang="fi-FI" sz="2400" dirty="0">
                <a:solidFill>
                  <a:srgbClr val="44697D"/>
                </a:solidFill>
              </a:rPr>
              <a:t>Kosteuden siirtyminen rakenteissa </a:t>
            </a:r>
            <a:r>
              <a:rPr lang="fi-FI" dirty="0" smtClean="0">
                <a:solidFill>
                  <a:srgbClr val="44697D"/>
                </a:solidFill>
              </a:rPr>
              <a:t>Kapillaarinen kosteus</a:t>
            </a:r>
            <a:endParaRPr lang="en-US" dirty="0">
              <a:solidFill>
                <a:srgbClr val="44697D"/>
              </a:solidFill>
            </a:endParaRPr>
          </a:p>
        </p:txBody>
      </p:sp>
      <p:sp>
        <p:nvSpPr>
          <p:cNvPr id="6" name="Content Placeholder 5"/>
          <p:cNvSpPr>
            <a:spLocks noGrp="1"/>
          </p:cNvSpPr>
          <p:nvPr>
            <p:ph idx="1"/>
          </p:nvPr>
        </p:nvSpPr>
        <p:spPr>
          <a:xfrm>
            <a:off x="827088" y="1351530"/>
            <a:ext cx="7489825" cy="4392614"/>
          </a:xfrm>
        </p:spPr>
        <p:txBody>
          <a:bodyPr>
            <a:normAutofit/>
          </a:bodyPr>
          <a:lstStyle/>
          <a:p>
            <a:r>
              <a:rPr lang="fi-FI" sz="1800" dirty="0"/>
              <a:t>Vesi imeytyy kapillaarisesti huokoiseen materiaaliin, jos se on kosketuksissa vapaaseen veteen. Kapillaarinen siirtyminen johtuu kapillaaristen voimien aiheuttamasta </a:t>
            </a:r>
            <a:r>
              <a:rPr lang="fi-FI" sz="1800" dirty="0" smtClean="0"/>
              <a:t>huokosalipaineesta </a:t>
            </a:r>
          </a:p>
          <a:p>
            <a:pPr lvl="1"/>
            <a:r>
              <a:rPr lang="fi-FI" sz="1400" dirty="0" smtClean="0"/>
              <a:t>Huokosalipaineen </a:t>
            </a:r>
            <a:r>
              <a:rPr lang="fi-FI" sz="1400" dirty="0"/>
              <a:t>suuruus riippuu huokosen koosta siten, että mitä pienempi huokonen on, sitä suurempi </a:t>
            </a:r>
            <a:r>
              <a:rPr lang="fi-FI" sz="1400" dirty="0" smtClean="0"/>
              <a:t>on huokosalipaine</a:t>
            </a:r>
            <a:endParaRPr lang="en-US" sz="1400" dirty="0"/>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88024" y="3021161"/>
            <a:ext cx="3168352" cy="220803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715862"/>
            <a:ext cx="2692758" cy="270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0802" y="5482534"/>
            <a:ext cx="3405134" cy="276999"/>
          </a:xfrm>
          <a:prstGeom prst="rect">
            <a:avLst/>
          </a:prstGeom>
          <a:noFill/>
        </p:spPr>
        <p:txBody>
          <a:bodyPr wrap="square" rtlCol="0">
            <a:spAutoFit/>
          </a:bodyPr>
          <a:lstStyle/>
          <a:p>
            <a:r>
              <a:rPr lang="fi-FI" sz="1200" dirty="0" smtClean="0"/>
              <a:t>Kuva 5. Tiiliverhouksen läpi vuotava sadevesi</a:t>
            </a:r>
            <a:endParaRPr lang="fi-FI" sz="1200" dirty="0"/>
          </a:p>
        </p:txBody>
      </p:sp>
      <p:sp>
        <p:nvSpPr>
          <p:cNvPr id="10" name="TextBox 9"/>
          <p:cNvSpPr txBox="1"/>
          <p:nvPr/>
        </p:nvSpPr>
        <p:spPr>
          <a:xfrm>
            <a:off x="4940632" y="5430050"/>
            <a:ext cx="3020031" cy="276999"/>
          </a:xfrm>
          <a:prstGeom prst="rect">
            <a:avLst/>
          </a:prstGeom>
          <a:noFill/>
        </p:spPr>
        <p:txBody>
          <a:bodyPr wrap="square" rtlCol="0">
            <a:spAutoFit/>
          </a:bodyPr>
          <a:lstStyle/>
          <a:p>
            <a:r>
              <a:rPr lang="fi-FI" sz="1200" dirty="0" smtClean="0"/>
              <a:t>Kuva 6. Kapillaarinen maaperäkosteus</a:t>
            </a:r>
            <a:endParaRPr lang="fi-FI" sz="1200" dirty="0"/>
          </a:p>
        </p:txBody>
      </p:sp>
      <p:pic>
        <p:nvPicPr>
          <p:cNvPr id="11" name="Kuva 26" descr="Kuvaus: Savonia_Word_tunniste"/>
          <p:cNvPicPr/>
          <p:nvPr/>
        </p:nvPicPr>
        <p:blipFill rotWithShape="1">
          <a:blip r:embed="rId5"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14</a:t>
            </a:fld>
            <a:endParaRPr lang="fi-FI"/>
          </a:p>
        </p:txBody>
      </p:sp>
    </p:spTree>
    <p:extLst>
      <p:ext uri="{BB962C8B-B14F-4D97-AF65-F5344CB8AC3E}">
        <p14:creationId xmlns:p14="http://schemas.microsoft.com/office/powerpoint/2010/main" val="3379809744"/>
      </p:ext>
    </p:extLst>
  </p:cSld>
  <p:clrMapOvr>
    <a:masterClrMapping/>
  </p:clrMapOvr>
  <p:transition spd="med">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400" dirty="0">
                <a:solidFill>
                  <a:srgbClr val="44697D"/>
                </a:solidFill>
              </a:rPr>
              <a:t>Kosteuden siirtyminen rakenteissa </a:t>
            </a:r>
            <a:r>
              <a:rPr lang="fi-FI" dirty="0" smtClean="0">
                <a:solidFill>
                  <a:srgbClr val="44697D"/>
                </a:solidFill>
              </a:rPr>
              <a:t/>
            </a:r>
            <a:br>
              <a:rPr lang="fi-FI" dirty="0" smtClean="0">
                <a:solidFill>
                  <a:srgbClr val="44697D"/>
                </a:solidFill>
              </a:rPr>
            </a:br>
            <a:r>
              <a:rPr lang="fi-FI" dirty="0" smtClean="0">
                <a:solidFill>
                  <a:srgbClr val="44697D"/>
                </a:solidFill>
              </a:rPr>
              <a:t>Diffuusio</a:t>
            </a:r>
            <a:endParaRPr lang="en-US" dirty="0">
              <a:solidFill>
                <a:srgbClr val="44697D"/>
              </a:solidFill>
            </a:endParaRPr>
          </a:p>
        </p:txBody>
      </p:sp>
      <p:sp>
        <p:nvSpPr>
          <p:cNvPr id="3" name="Content Placeholder 2"/>
          <p:cNvSpPr>
            <a:spLocks noGrp="1"/>
          </p:cNvSpPr>
          <p:nvPr>
            <p:ph idx="1"/>
          </p:nvPr>
        </p:nvSpPr>
        <p:spPr>
          <a:xfrm>
            <a:off x="827087" y="1427162"/>
            <a:ext cx="7489825" cy="4392614"/>
          </a:xfrm>
        </p:spPr>
        <p:txBody>
          <a:bodyPr/>
          <a:lstStyle/>
          <a:p>
            <a:r>
              <a:rPr lang="fi-FI" sz="2000" dirty="0"/>
              <a:t>Kosteuden siirtyminen diffuusiolla perustuu ilmassa olevien vesimolekyylien keskinäisiin törmäyksiin, jonka vaikutuksesta vesihöyryn pitoisuuserot, osapaineet pyrkivät </a:t>
            </a:r>
            <a:r>
              <a:rPr lang="fi-FI" sz="2000" dirty="0" smtClean="0"/>
              <a:t>tasaantumaan</a:t>
            </a:r>
          </a:p>
          <a:p>
            <a:pPr lvl="1"/>
            <a:r>
              <a:rPr lang="fi-FI" sz="1600" dirty="0" smtClean="0"/>
              <a:t>Diffuusio riippuu materiaalin vesihöyryvastuksesta ja ilman vesihöyryn osapaine-erosta (pitoisuusero)</a:t>
            </a:r>
            <a:endParaRPr lang="en-US" sz="1600" dirty="0"/>
          </a:p>
        </p:txBody>
      </p:sp>
      <p:pic>
        <p:nvPicPr>
          <p:cNvPr id="5122" name="Picture 2"/>
          <p:cNvPicPr>
            <a:picLocks noGrp="1" noChangeAspect="1" noChangeArrowheads="1"/>
          </p:cNvPicPr>
          <p:nvPr>
            <p:ph sz="half" idx="4294967295"/>
          </p:nvPr>
        </p:nvPicPr>
        <p:blipFill rotWithShape="1">
          <a:blip r:embed="rId3" cstate="print">
            <a:extLst>
              <a:ext uri="{28A0092B-C50C-407E-A947-70E740481C1C}">
                <a14:useLocalDpi xmlns:a14="http://schemas.microsoft.com/office/drawing/2010/main" val="0"/>
              </a:ext>
            </a:extLst>
          </a:blip>
          <a:srcRect/>
          <a:stretch/>
        </p:blipFill>
        <p:spPr bwMode="auto">
          <a:xfrm>
            <a:off x="728673" y="3084530"/>
            <a:ext cx="4248150" cy="214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71600" y="5380547"/>
            <a:ext cx="7439984" cy="523220"/>
          </a:xfrm>
          <a:prstGeom prst="rect">
            <a:avLst/>
          </a:prstGeom>
          <a:noFill/>
        </p:spPr>
        <p:txBody>
          <a:bodyPr wrap="square" rtlCol="0">
            <a:spAutoFit/>
          </a:bodyPr>
          <a:lstStyle/>
          <a:p>
            <a:r>
              <a:rPr lang="fi-FI" sz="1400" dirty="0"/>
              <a:t>Puurunkoisen </a:t>
            </a:r>
            <a:r>
              <a:rPr lang="fi-FI" sz="1400" dirty="0" smtClean="0"/>
              <a:t>höyrynsuluttoman (vasen kuva) </a:t>
            </a:r>
            <a:r>
              <a:rPr lang="fi-FI" sz="1400" dirty="0"/>
              <a:t>ja höyrynsulullisen ulkoseinän ulkopinnalta diffuusiolla ulos- ja sisäänpäin siirtyvän kosteuden </a:t>
            </a:r>
            <a:r>
              <a:rPr lang="fi-FI" sz="1400" dirty="0" smtClean="0"/>
              <a:t>määrä (g/m</a:t>
            </a:r>
            <a:r>
              <a:rPr lang="fi-FI" sz="1400" baseline="30000" dirty="0" smtClean="0"/>
              <a:t>2</a:t>
            </a:r>
            <a:r>
              <a:rPr lang="fi-FI" sz="1400" dirty="0" smtClean="0"/>
              <a:t>) </a:t>
            </a:r>
            <a:r>
              <a:rPr lang="fi-FI" sz="1400" dirty="0"/>
              <a:t>ja suunta vuoden aikana. </a:t>
            </a:r>
            <a:endParaRPr lang="en-US" sz="1400" dirty="0"/>
          </a:p>
        </p:txBody>
      </p:sp>
      <p:pic>
        <p:nvPicPr>
          <p:cNvPr id="8"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15</a:t>
            </a:fld>
            <a:endParaRPr lang="fi-FI"/>
          </a:p>
        </p:txBody>
      </p:sp>
      <p:pic>
        <p:nvPicPr>
          <p:cNvPr id="9" name="Picture 9"/>
          <p:cNvPicPr>
            <a:picLocks noChangeAspect="1"/>
          </p:cNvPicPr>
          <p:nvPr/>
        </p:nvPicPr>
        <p:blipFill rotWithShape="1">
          <a:blip r:embed="rId5"/>
          <a:srcRect t="9962"/>
          <a:stretch/>
        </p:blipFill>
        <p:spPr>
          <a:xfrm>
            <a:off x="5364088" y="3078084"/>
            <a:ext cx="2752154" cy="2277412"/>
          </a:xfrm>
          <a:prstGeom prst="rect">
            <a:avLst/>
          </a:prstGeom>
        </p:spPr>
      </p:pic>
    </p:spTree>
    <p:extLst>
      <p:ext uri="{BB962C8B-B14F-4D97-AF65-F5344CB8AC3E}">
        <p14:creationId xmlns:p14="http://schemas.microsoft.com/office/powerpoint/2010/main" val="39736824"/>
      </p:ext>
    </p:extLst>
  </p:cSld>
  <p:clrMapOvr>
    <a:masterClrMapping/>
  </p:clrMapOvr>
  <p:transition spd="med">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fi-FI" dirty="0" smtClean="0"/>
              <a:t/>
            </a:r>
            <a:br>
              <a:rPr lang="fi-FI" dirty="0" smtClean="0"/>
            </a:br>
            <a:r>
              <a:rPr lang="fi-FI" sz="2400" dirty="0">
                <a:solidFill>
                  <a:srgbClr val="44697D"/>
                </a:solidFill>
              </a:rPr>
              <a:t>Kosteuden siirtyminen rakenteissa </a:t>
            </a:r>
            <a:r>
              <a:rPr lang="fi-FI" dirty="0" smtClean="0">
                <a:solidFill>
                  <a:srgbClr val="44697D"/>
                </a:solidFill>
              </a:rPr>
              <a:t/>
            </a:r>
            <a:br>
              <a:rPr lang="fi-FI" dirty="0" smtClean="0">
                <a:solidFill>
                  <a:srgbClr val="44697D"/>
                </a:solidFill>
              </a:rPr>
            </a:br>
            <a:r>
              <a:rPr lang="fi-FI" dirty="0" smtClean="0">
                <a:solidFill>
                  <a:srgbClr val="44697D"/>
                </a:solidFill>
              </a:rPr>
              <a:t>Diffuusio</a:t>
            </a:r>
            <a:endParaRPr lang="en-US" dirty="0">
              <a:solidFill>
                <a:srgbClr val="44697D"/>
              </a:solidFill>
            </a:endParaRPr>
          </a:p>
        </p:txBody>
      </p:sp>
      <p:sp>
        <p:nvSpPr>
          <p:cNvPr id="8" name="Content Placeholder 7"/>
          <p:cNvSpPr>
            <a:spLocks noGrp="1"/>
          </p:cNvSpPr>
          <p:nvPr>
            <p:ph idx="1"/>
          </p:nvPr>
        </p:nvSpPr>
        <p:spPr/>
        <p:txBody>
          <a:bodyPr>
            <a:normAutofit/>
          </a:bodyPr>
          <a:lstStyle/>
          <a:p>
            <a:r>
              <a:rPr lang="fi-FI" dirty="0" smtClean="0"/>
              <a:t>Kerroksellisen </a:t>
            </a:r>
            <a:r>
              <a:rPr lang="fi-FI" dirty="0"/>
              <a:t>seinärakenteen vesihöyrynvastusten tulee pienentyä sisältä ulospäin </a:t>
            </a:r>
            <a:r>
              <a:rPr lang="fi-FI" dirty="0" smtClean="0"/>
              <a:t>mentäessä</a:t>
            </a:r>
          </a:p>
          <a:p>
            <a:pPr lvl="1"/>
            <a:r>
              <a:rPr lang="fi-FI" dirty="0" smtClean="0"/>
              <a:t>Lämmöneristeen </a:t>
            </a:r>
            <a:r>
              <a:rPr lang="fi-FI" dirty="0"/>
              <a:t>sisäpuolisten materiaalien vesihöyrynläpäisyvastus on vähintään viisinkertainen lämmöneristeen ulkopuolisiin materiaaleihin </a:t>
            </a:r>
            <a:r>
              <a:rPr lang="fi-FI" dirty="0" smtClean="0"/>
              <a:t>nähden</a:t>
            </a:r>
            <a:endParaRPr lang="en-US" dirty="0"/>
          </a:p>
        </p:txBody>
      </p:sp>
      <p:pic>
        <p:nvPicPr>
          <p:cNvPr id="9"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16</a:t>
            </a:fld>
            <a:endParaRPr lang="fi-FI"/>
          </a:p>
        </p:txBody>
      </p:sp>
    </p:spTree>
    <p:extLst>
      <p:ext uri="{BB962C8B-B14F-4D97-AF65-F5344CB8AC3E}">
        <p14:creationId xmlns:p14="http://schemas.microsoft.com/office/powerpoint/2010/main" val="275319631"/>
      </p:ext>
    </p:extLst>
  </p:cSld>
  <p:clrMapOvr>
    <a:masterClrMapping/>
  </p:clrMapOvr>
  <p:transition spd="med">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400" dirty="0">
                <a:solidFill>
                  <a:srgbClr val="44697D"/>
                </a:solidFill>
              </a:rPr>
              <a:t>Kosteuden siirtyminen rakenteissa </a:t>
            </a:r>
            <a:r>
              <a:rPr lang="fi-FI" dirty="0" smtClean="0">
                <a:solidFill>
                  <a:schemeClr val="accent3"/>
                </a:solidFill>
              </a:rPr>
              <a:t/>
            </a:r>
            <a:br>
              <a:rPr lang="fi-FI" dirty="0" smtClean="0">
                <a:solidFill>
                  <a:schemeClr val="accent3"/>
                </a:solidFill>
              </a:rPr>
            </a:br>
            <a:r>
              <a:rPr lang="fi-FI" dirty="0" err="1" smtClean="0"/>
              <a:t>Konvektio</a:t>
            </a:r>
            <a:endParaRPr lang="en-US" dirty="0"/>
          </a:p>
        </p:txBody>
      </p:sp>
      <p:sp>
        <p:nvSpPr>
          <p:cNvPr id="3" name="Content Placeholder 2"/>
          <p:cNvSpPr>
            <a:spLocks noGrp="1"/>
          </p:cNvSpPr>
          <p:nvPr>
            <p:ph sz="half" idx="1"/>
          </p:nvPr>
        </p:nvSpPr>
        <p:spPr>
          <a:xfrm>
            <a:off x="827088" y="1628774"/>
            <a:ext cx="3888928" cy="4392613"/>
          </a:xfrm>
        </p:spPr>
        <p:txBody>
          <a:bodyPr>
            <a:normAutofit/>
          </a:bodyPr>
          <a:lstStyle/>
          <a:p>
            <a:r>
              <a:rPr lang="fi-FI" sz="1600" dirty="0" err="1"/>
              <a:t>Konvektiolla</a:t>
            </a:r>
            <a:r>
              <a:rPr lang="fi-FI" sz="1600" dirty="0"/>
              <a:t> tarkoitetaan ilmavirtausta, joka syntyy rakenteen yli vallitsevan ilman </a:t>
            </a:r>
            <a:r>
              <a:rPr lang="fi-FI" sz="1600" dirty="0" smtClean="0"/>
              <a:t>paine-eron vaikutuksesta</a:t>
            </a:r>
          </a:p>
          <a:p>
            <a:r>
              <a:rPr lang="fi-FI" sz="1600" dirty="0" smtClean="0"/>
              <a:t>Virtaavan </a:t>
            </a:r>
            <a:r>
              <a:rPr lang="fi-FI" sz="1600" dirty="0"/>
              <a:t>ilman määrä riippuu paine-erosta, materiaalin ilmanläpäisevyydestä ja rakenteessa olevien rakojen </a:t>
            </a:r>
            <a:r>
              <a:rPr lang="fi-FI" sz="1600" dirty="0" smtClean="0"/>
              <a:t>virtausvastuksesta</a:t>
            </a:r>
            <a:endParaRPr lang="fi-FI" sz="1600" dirty="0"/>
          </a:p>
          <a:p>
            <a:r>
              <a:rPr lang="fi-FI" sz="1600" dirty="0" err="1"/>
              <a:t>Kosteuskonvektiolla</a:t>
            </a:r>
            <a:r>
              <a:rPr lang="fi-FI" sz="1600" dirty="0"/>
              <a:t> tarkoitetaan </a:t>
            </a:r>
            <a:r>
              <a:rPr lang="fi-FI" sz="1600" dirty="0" smtClean="0"/>
              <a:t>kosteuden (vesihöyry) </a:t>
            </a:r>
            <a:r>
              <a:rPr lang="fi-FI" sz="1600" dirty="0"/>
              <a:t>siirtymistä ilmavirran </a:t>
            </a:r>
            <a:r>
              <a:rPr lang="fi-FI" sz="1600" dirty="0" smtClean="0"/>
              <a:t>mukana</a:t>
            </a:r>
            <a:endParaRPr lang="fi-FI" sz="1600" dirty="0"/>
          </a:p>
          <a:p>
            <a:pPr lvl="1"/>
            <a:r>
              <a:rPr lang="fi-FI" sz="1400" dirty="0" smtClean="0"/>
              <a:t>Kuivattaa rakenteita, kun ilman lämpötila kasvaa virratessa rakenteen läpi</a:t>
            </a:r>
          </a:p>
          <a:p>
            <a:pPr lvl="1"/>
            <a:r>
              <a:rPr lang="fi-FI" sz="1400" dirty="0" smtClean="0"/>
              <a:t>Kastelee rakenteita, kun ilman lämpötila laskee virratessa rakenteen läpi</a:t>
            </a:r>
            <a:endParaRPr lang="en-US" sz="1400" dirty="0"/>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4269"/>
          <a:stretch/>
        </p:blipFill>
        <p:spPr bwMode="auto">
          <a:xfrm>
            <a:off x="5220072" y="1091307"/>
            <a:ext cx="2428236" cy="2138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0512" y="3617809"/>
            <a:ext cx="2446983" cy="216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Kuva 26" descr="Kuvaus: Savonia_Word_tunniste"/>
          <p:cNvPicPr/>
          <p:nvPr/>
        </p:nvPicPr>
        <p:blipFill rotWithShape="1">
          <a:blip r:embed="rId5"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17</a:t>
            </a:fld>
            <a:endParaRPr lang="fi-FI"/>
          </a:p>
        </p:txBody>
      </p:sp>
    </p:spTree>
    <p:extLst>
      <p:ext uri="{BB962C8B-B14F-4D97-AF65-F5344CB8AC3E}">
        <p14:creationId xmlns:p14="http://schemas.microsoft.com/office/powerpoint/2010/main" val="3094489431"/>
      </p:ext>
    </p:extLst>
  </p:cSld>
  <p:clrMapOvr>
    <a:masterClrMapping/>
  </p:clrMapOvr>
  <p:transition spd="med">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a:solidFill>
                  <a:srgbClr val="44697D"/>
                </a:solidFill>
              </a:rPr>
              <a:t>Seinärakenteiden kosteus- ja mikrobivaurioiden syyt</a:t>
            </a:r>
            <a:endParaRPr lang="en-US" dirty="0">
              <a:solidFill>
                <a:srgbClr val="44697D"/>
              </a:solidFill>
            </a:endParaRPr>
          </a:p>
        </p:txBody>
      </p:sp>
      <p:pic>
        <p:nvPicPr>
          <p:cNvPr id="2050" name="Picture 2"/>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tretch/>
        </p:blipFill>
        <p:spPr bwMode="auto">
          <a:xfrm>
            <a:off x="683568" y="1530140"/>
            <a:ext cx="3528392" cy="4279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isällön paikkamerkki 4"/>
          <p:cNvSpPr>
            <a:spLocks noGrp="1"/>
          </p:cNvSpPr>
          <p:nvPr>
            <p:ph sz="half" idx="2"/>
          </p:nvPr>
        </p:nvSpPr>
        <p:spPr/>
        <p:txBody>
          <a:bodyPr>
            <a:normAutofit fontScale="70000" lnSpcReduction="20000"/>
          </a:bodyPr>
          <a:lstStyle/>
          <a:p>
            <a:pPr marL="342900" indent="-342900">
              <a:buFont typeface="+mj-lt"/>
              <a:buAutoNum type="arabicParenR"/>
            </a:pPr>
            <a:r>
              <a:rPr lang="fi-FI" dirty="0"/>
              <a:t>Sisäilman kosteuden diffuusio rakenteen kylmiin osiin</a:t>
            </a:r>
          </a:p>
          <a:p>
            <a:pPr marL="342900" indent="-342900">
              <a:buFont typeface="+mj-lt"/>
              <a:buAutoNum type="arabicParenR"/>
            </a:pPr>
            <a:r>
              <a:rPr lang="fi-FI" dirty="0" err="1"/>
              <a:t>Kosteuskonvektio</a:t>
            </a:r>
            <a:r>
              <a:rPr lang="fi-FI" dirty="0"/>
              <a:t> sisältä kylmiin tiloihin, kun rakennus on ylipaineinen kylmiin tiloihin verrattuna</a:t>
            </a:r>
          </a:p>
          <a:p>
            <a:pPr marL="342900" indent="-342900">
              <a:buFont typeface="+mj-lt"/>
              <a:buAutoNum type="arabicParenR"/>
            </a:pPr>
            <a:r>
              <a:rPr lang="fi-FI" dirty="0"/>
              <a:t>Kapilaarinen veden nousu maasta seiniin</a:t>
            </a:r>
          </a:p>
          <a:p>
            <a:pPr marL="342900" indent="-342900">
              <a:buFont typeface="+mj-lt"/>
              <a:buAutoNum type="arabicParenR"/>
            </a:pPr>
            <a:r>
              <a:rPr lang="fi-FI" dirty="0"/>
              <a:t>Kosteiden tilojen vedeneristyksen puutteet</a:t>
            </a:r>
          </a:p>
          <a:p>
            <a:pPr marL="342900" indent="-342900">
              <a:buFont typeface="+mj-lt"/>
              <a:buAutoNum type="arabicParenR"/>
            </a:pPr>
            <a:r>
              <a:rPr lang="fi-FI" dirty="0"/>
              <a:t>Rakenteen sisällä oleva putkivuoto</a:t>
            </a:r>
          </a:p>
          <a:p>
            <a:pPr marL="342900" indent="-342900">
              <a:buFont typeface="+mj-lt"/>
              <a:buAutoNum type="arabicParenR"/>
            </a:pPr>
            <a:r>
              <a:rPr lang="fi-FI" dirty="0"/>
              <a:t>Ulkoseinään tai sen läpi tunkeutuva vesisade</a:t>
            </a:r>
          </a:p>
          <a:p>
            <a:pPr marL="342900" indent="-342900">
              <a:buFont typeface="+mj-lt"/>
              <a:buAutoNum type="arabicParenR"/>
            </a:pPr>
            <a:r>
              <a:rPr lang="fi-FI" dirty="0"/>
              <a:t>Tuuletusraon tukkeutuminen</a:t>
            </a:r>
          </a:p>
          <a:p>
            <a:pPr marL="342900" indent="-342900">
              <a:buFont typeface="+mj-lt"/>
              <a:buAutoNum type="arabicParenR"/>
            </a:pPr>
            <a:r>
              <a:rPr lang="fi-FI" dirty="0"/>
              <a:t>Sadeveden ja lumen sulamisvesien valuminen rakennukseen päin sekä puutteellinen sadeveden poistojärjestelmä</a:t>
            </a:r>
          </a:p>
          <a:p>
            <a:pPr marL="342900" indent="-342900">
              <a:buFont typeface="+mj-lt"/>
              <a:buAutoNum type="arabicParenR"/>
            </a:pPr>
            <a:r>
              <a:rPr lang="fi-FI" dirty="0"/>
              <a:t>Roiskevesi</a:t>
            </a:r>
          </a:p>
          <a:p>
            <a:pPr marL="342900" indent="-342900">
              <a:buFont typeface="+mj-lt"/>
              <a:buAutoNum type="arabicParenR"/>
            </a:pPr>
            <a:r>
              <a:rPr lang="fi-FI" dirty="0"/>
              <a:t>Katon vesivuotojen tunkeutuminen ulkoseinärakenteisiin</a:t>
            </a:r>
          </a:p>
          <a:p>
            <a:endParaRPr lang="fi-FI" dirty="0"/>
          </a:p>
        </p:txBody>
      </p:sp>
      <p:pic>
        <p:nvPicPr>
          <p:cNvPr id="8"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18</a:t>
            </a:fld>
            <a:endParaRPr lang="fi-FI"/>
          </a:p>
        </p:txBody>
      </p:sp>
    </p:spTree>
    <p:extLst>
      <p:ext uri="{BB962C8B-B14F-4D97-AF65-F5344CB8AC3E}">
        <p14:creationId xmlns:p14="http://schemas.microsoft.com/office/powerpoint/2010/main" val="3682991648"/>
      </p:ext>
    </p:extLst>
  </p:cSld>
  <p:clrMapOvr>
    <a:masterClrMapping/>
  </p:clrMapOvr>
  <p:transition spd="med">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405284"/>
            <a:ext cx="7489824" cy="1079500"/>
          </a:xfrm>
        </p:spPr>
        <p:txBody>
          <a:bodyPr>
            <a:normAutofit/>
          </a:bodyPr>
          <a:lstStyle/>
          <a:p>
            <a:r>
              <a:rPr lang="fi-FI" dirty="0" smtClean="0">
                <a:solidFill>
                  <a:srgbClr val="44697D"/>
                </a:solidFill>
              </a:rPr>
              <a:t>Yläpohjarakenteen kosteus- ja mikrobivaurioiden syyt:</a:t>
            </a:r>
            <a:endParaRPr lang="en-US" dirty="0">
              <a:solidFill>
                <a:srgbClr val="44697D"/>
              </a:solidFill>
            </a:endParaRPr>
          </a:p>
        </p:txBody>
      </p:sp>
      <p:pic>
        <p:nvPicPr>
          <p:cNvPr id="3075" name="Picture 3"/>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4283968" y="1700808"/>
            <a:ext cx="468052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Sisällön paikkamerkki 4"/>
          <p:cNvSpPr>
            <a:spLocks noGrp="1"/>
          </p:cNvSpPr>
          <p:nvPr>
            <p:ph sz="half" idx="1"/>
          </p:nvPr>
        </p:nvSpPr>
        <p:spPr>
          <a:xfrm>
            <a:off x="827088" y="1695224"/>
            <a:ext cx="3668712" cy="4032473"/>
          </a:xfrm>
        </p:spPr>
        <p:txBody>
          <a:bodyPr>
            <a:normAutofit/>
          </a:bodyPr>
          <a:lstStyle/>
          <a:p>
            <a:pPr marL="342900" indent="-342900">
              <a:buFont typeface="+mj-lt"/>
              <a:buAutoNum type="arabicParenR"/>
            </a:pPr>
            <a:r>
              <a:rPr lang="fi-FI" sz="1600" dirty="0"/>
              <a:t>Vesikatto vuotaa </a:t>
            </a:r>
            <a:r>
              <a:rPr lang="fi-FI" sz="1600" dirty="0" err="1"/>
              <a:t>epätiiviistä</a:t>
            </a:r>
            <a:r>
              <a:rPr lang="fi-FI" sz="1600" dirty="0"/>
              <a:t> katteesta johtuen ja/tai läpivientien kohdalta</a:t>
            </a:r>
          </a:p>
          <a:p>
            <a:pPr marL="342900" indent="-342900">
              <a:buFont typeface="+mj-lt"/>
              <a:buAutoNum type="arabicParenR"/>
            </a:pPr>
            <a:r>
              <a:rPr lang="fi-FI" sz="1600" dirty="0"/>
              <a:t>Sisäkosteus siirtyy kylmiin rakenteisiin diffuusiolla ja </a:t>
            </a:r>
            <a:r>
              <a:rPr lang="fi-FI" sz="1600" dirty="0" err="1"/>
              <a:t>konvektiolla</a:t>
            </a:r>
            <a:endParaRPr lang="fi-FI" sz="1600" dirty="0"/>
          </a:p>
          <a:p>
            <a:pPr marL="342900" indent="-342900">
              <a:buFont typeface="+mj-lt"/>
              <a:buAutoNum type="arabicParenR"/>
            </a:pPr>
            <a:r>
              <a:rPr lang="fi-FI" sz="1600" dirty="0"/>
              <a:t>Yläpohjan korkea rakennekosteus</a:t>
            </a:r>
          </a:p>
          <a:p>
            <a:pPr marL="342900" indent="-342900">
              <a:buFont typeface="+mj-lt"/>
              <a:buAutoNum type="arabicParenR"/>
            </a:pPr>
            <a:r>
              <a:rPr lang="fi-FI" sz="1600" dirty="0"/>
              <a:t>Tuuletus toimii puutteellisesti, jos lämmöneristeet tukkivat tuuletusvälin </a:t>
            </a:r>
          </a:p>
        </p:txBody>
      </p:sp>
      <p:sp>
        <p:nvSpPr>
          <p:cNvPr id="4" name="Dian numeron paikkamerkki 3"/>
          <p:cNvSpPr>
            <a:spLocks noGrp="1"/>
          </p:cNvSpPr>
          <p:nvPr>
            <p:ph type="sldNum" sz="quarter" idx="12"/>
          </p:nvPr>
        </p:nvSpPr>
        <p:spPr/>
        <p:txBody>
          <a:bodyPr/>
          <a:lstStyle/>
          <a:p>
            <a:fld id="{49246692-9764-4796-AF2E-897E79EBAFA7}" type="slidenum">
              <a:rPr lang="fi-FI" smtClean="0"/>
              <a:pPr/>
              <a:t>19</a:t>
            </a:fld>
            <a:endParaRPr lang="fi-FI" dirty="0"/>
          </a:p>
        </p:txBody>
      </p:sp>
    </p:spTree>
    <p:extLst>
      <p:ext uri="{BB962C8B-B14F-4D97-AF65-F5344CB8AC3E}">
        <p14:creationId xmlns:p14="http://schemas.microsoft.com/office/powerpoint/2010/main" val="688698139"/>
      </p:ext>
    </p:extLst>
  </p:cSld>
  <p:clrMapOvr>
    <a:masterClrMapping/>
  </p:clrMapOvr>
  <p:transition spd="med">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i-FI" dirty="0">
                <a:solidFill>
                  <a:srgbClr val="44697D"/>
                </a:solidFill>
              </a:rPr>
              <a:t>Saatteeksi opetusmateriaalin käyttöön</a:t>
            </a:r>
          </a:p>
        </p:txBody>
      </p:sp>
      <p:sp>
        <p:nvSpPr>
          <p:cNvPr id="3" name="Content Placeholder 2"/>
          <p:cNvSpPr>
            <a:spLocks noGrp="1"/>
          </p:cNvSpPr>
          <p:nvPr>
            <p:ph idx="1"/>
          </p:nvPr>
        </p:nvSpPr>
        <p:spPr/>
        <p:txBody>
          <a:bodyPr>
            <a:normAutofit fontScale="85000" lnSpcReduction="10000"/>
          </a:bodyPr>
          <a:lstStyle/>
          <a:p>
            <a:r>
              <a:rPr lang="fi-FI" sz="1050" dirty="0" smtClean="0"/>
              <a:t>Opetusmateriaali sisältää yleistä tietoa sisäilmaston epäpuhtauksista, ilmanvaihtojärjestelmän vaikutuksesta sisäilmaston laatuun, sisäilmastoselvityksen vaiheista, altistumisen ja terveydellisen merkityksen arvioinnista sekä riskiviestinnästä ja koetun sisäympäristön arvioimisesta. Materiaali on tarkoitettu oppilaitosten käyttöön ja sitä voidaan hyödyntää sekä täydennys- että tutkintokoulutuksissa, jotka pätevöittävät kosteus- ja homevaurioiden korjaushankkeissa mukana olevia asiantuntijoita (rakennusterveysasiantuntijat, sisäilma-asiantuntijat, kuntotutkijat, korjaussuunnittelijat ja korjaustyönjohtajat). Opetusmateriaalia voidaan hyödyntää kokonaisuutena tai yksittäisinä aihealueina. Jos materiaalista käytetään yksittäisiä sivuja tai taulukoita, on materiaalin alkuperäinen lähde aina ilmoitettava.</a:t>
            </a:r>
          </a:p>
          <a:p>
            <a:endParaRPr lang="fi-FI" sz="1050" dirty="0"/>
          </a:p>
          <a:p>
            <a:r>
              <a:rPr lang="fi-FI" sz="1050" dirty="0" smtClean="0"/>
              <a:t>Epäpuhtauslähteitä käsittelevissä osissa käsitellään epäpuhtauksien eri lähteitä, tutkimusmenetelmiä ja tutkimustulosten tulkintaan liittyviä ohje-, viite- ja toimenpidearvoja. Käsiteltäviä epäpuhtauksia ovat mikrobit, kemialliset epäpuhtaudet, villakuidut ja asbesti. Sisäilmaston olosuhteita käsittelevässä osiossa käydään lävitse sisäilman lämpötilan, suhteellisen kosteuden, radonin ja melun mittausmenetelmiä ja mittaustulosten tulkintaohjeita sekä toimenpidearvoja. Lisäksi osiossa käsitellään suhteellisen kosteuden mittaamista rakenteista eri menetelmillä. Ilmanvaihtoon liittyvässä osiossa käsitellään eri ilmanvaihtojärjestelmien toimintaperiaatteita sekä niiden vaikutusta sisäilmaston laatuun. Osiossa käsitellään ilmanvaihtojärjestelmien yleisimpiä epäpuhtauslähteitä, ilmanvaihtoon liittyviä määräyksiä ja suosituksia sekä ohjeita ilmanvaihtojärjestelmien puhtauden hallintaan. Opetusmateriaalissa käsitellään sisäilmastoselvityksen eri vaiheita, altistumisen ja terveydellisen merkityksen arvioinnin haasteita ja menetelmiä sekä koetun sisäympäristön merkitystä sisäilmasto-ongelmaan ja sen selvittämiseen. Sisäilmastoselvityksen vaiheita käsittelevässä osiossa käsitellään lyhyesti myös riskiviestinnän haasteita ja merkitystä selvitysprosessissa.</a:t>
            </a:r>
          </a:p>
          <a:p>
            <a:endParaRPr lang="fi-FI" sz="1050" dirty="0"/>
          </a:p>
          <a:p>
            <a:r>
              <a:rPr lang="fi-FI" sz="1050" dirty="0"/>
              <a:t>Opetusmateriaali on tehty Savonia ammattikorkeakoulun rakennustekniikan opintoihin liittyvänä projektityönä, josta se on </a:t>
            </a:r>
            <a:r>
              <a:rPr lang="fi-FI" sz="1050" dirty="0" smtClean="0"/>
              <a:t>täydennetty </a:t>
            </a:r>
            <a:r>
              <a:rPr lang="fi-FI" sz="1050" dirty="0"/>
              <a:t>kosteus- ja hometalkoiden </a:t>
            </a:r>
            <a:r>
              <a:rPr lang="fi-FI" sz="1050" dirty="0" smtClean="0"/>
              <a:t>käyttöön opetusmateriaaliksi. </a:t>
            </a:r>
            <a:r>
              <a:rPr lang="fi-FI" sz="1050" dirty="0"/>
              <a:t>Opetusmateriaalin on tehnyt Veli-Matti Pietarinen ja projektityötä ovat ohjanneet Savonia ammattikorkeakoululta Helmi Kokotti, Markku Rusi ja Pasi Haataja.</a:t>
            </a:r>
          </a:p>
          <a:p>
            <a:endParaRPr lang="fi-FI" sz="1050" dirty="0"/>
          </a:p>
          <a:p>
            <a:r>
              <a:rPr lang="fi-FI" sz="1050" dirty="0" smtClean="0"/>
              <a:t>Aineiston sisältöä saa muokata vain tekijän luvalla. Opetusmateriaalissa mahdollisesti olevista virheistä tai puutteista toivotaan palautetta suoraan tekijälle osoitteeseen </a:t>
            </a:r>
            <a:r>
              <a:rPr lang="fi-FI" sz="1050" dirty="0" smtClean="0">
                <a:hlinkClick r:id="rId3"/>
              </a:rPr>
              <a:t>vmpietarinen@hotmail.com</a:t>
            </a:r>
            <a:r>
              <a:rPr lang="fi-FI" sz="1050" dirty="0" smtClean="0"/>
              <a:t> tai kosteus- ja hometalkoiden osoitteeseen </a:t>
            </a:r>
            <a:r>
              <a:rPr lang="fi-FI" sz="1050" u="sng" dirty="0">
                <a:hlinkClick r:id="rId4"/>
              </a:rPr>
              <a:t>hometalkoot.ym@ymparisto.fi</a:t>
            </a:r>
            <a:r>
              <a:rPr lang="fi-FI" sz="1050" dirty="0" smtClean="0"/>
              <a:t>. Asialliset ja yksilöidyt korjausehdotukset huomioidaan seuraavan päivityksen yhteydessä.</a:t>
            </a:r>
          </a:p>
          <a:p>
            <a:endParaRPr lang="fi-FI" sz="1050" dirty="0"/>
          </a:p>
          <a:p>
            <a:pPr marL="273050" lvl="1" indent="0">
              <a:buNone/>
            </a:pPr>
            <a:r>
              <a:rPr lang="fi-FI" sz="1050" dirty="0" smtClean="0"/>
              <a:t>Lisätietoa / palautteet:</a:t>
            </a:r>
          </a:p>
          <a:p>
            <a:pPr marL="0" indent="0">
              <a:buNone/>
            </a:pPr>
            <a:endParaRPr lang="fi-FI" sz="1050" dirty="0" smtClean="0"/>
          </a:p>
          <a:p>
            <a:pPr marL="273050" lvl="1" indent="0">
              <a:buNone/>
            </a:pPr>
            <a:r>
              <a:rPr lang="fi-FI" sz="1050" dirty="0" smtClean="0"/>
              <a:t>Veli-Matti Pietarinen		</a:t>
            </a:r>
          </a:p>
          <a:p>
            <a:pPr marL="273050" lvl="1" indent="0">
              <a:buNone/>
            </a:pPr>
            <a:r>
              <a:rPr lang="fi-FI" sz="1050" dirty="0" smtClean="0">
                <a:hlinkClick r:id="rId3"/>
              </a:rPr>
              <a:t>vmpietarinen@hotmail.com</a:t>
            </a:r>
            <a:endParaRPr lang="fi-FI" sz="1050" dirty="0" smtClean="0"/>
          </a:p>
          <a:p>
            <a:pPr marL="273050" lvl="1" indent="0">
              <a:buNone/>
            </a:pPr>
            <a:endParaRPr lang="fi-FI" sz="700" dirty="0" smtClean="0"/>
          </a:p>
          <a:p>
            <a:pPr marL="273050" lvl="1" indent="0">
              <a:buNone/>
            </a:pPr>
            <a:r>
              <a:rPr lang="fi-FI" sz="400" dirty="0"/>
              <a:t>	</a:t>
            </a:r>
            <a:r>
              <a:rPr lang="fi-FI" sz="300" dirty="0" smtClean="0"/>
              <a:t> </a:t>
            </a:r>
          </a:p>
        </p:txBody>
      </p:sp>
      <p:pic>
        <p:nvPicPr>
          <p:cNvPr id="4" name="Kuva 26" descr="Kuvaus: Savonia_Word_tunniste"/>
          <p:cNvPicPr/>
          <p:nvPr/>
        </p:nvPicPr>
        <p:blipFill rotWithShape="1">
          <a:blip r:embed="rId5"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2</a:t>
            </a:fld>
            <a:endParaRPr lang="fi-FI"/>
          </a:p>
        </p:txBody>
      </p:sp>
    </p:spTree>
    <p:extLst>
      <p:ext uri="{BB962C8B-B14F-4D97-AF65-F5344CB8AC3E}">
        <p14:creationId xmlns:p14="http://schemas.microsoft.com/office/powerpoint/2010/main" val="3944625797"/>
      </p:ext>
    </p:extLst>
  </p:cSld>
  <p:clrMapOvr>
    <a:masterClrMapping/>
  </p:clrMapOvr>
  <p:transition spd="med">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0850" y="381002"/>
            <a:ext cx="6781800" cy="619124"/>
          </a:xfrm>
        </p:spPr>
        <p:txBody>
          <a:bodyPr/>
          <a:lstStyle/>
          <a:p>
            <a:r>
              <a:rPr lang="fi-FI" altLang="fi-FI" dirty="0" smtClean="0">
                <a:ea typeface="ＭＳ Ｐゴシック" panose="020B0600070205080204" pitchFamily="34" charset="-128"/>
              </a:rPr>
              <a:t>Paine-eroseuranta, Yläpohja</a:t>
            </a:r>
          </a:p>
        </p:txBody>
      </p:sp>
      <p:sp>
        <p:nvSpPr>
          <p:cNvPr id="43011" name="Text Placeholder 8"/>
          <p:cNvSpPr>
            <a:spLocks noGrp="1"/>
          </p:cNvSpPr>
          <p:nvPr>
            <p:ph type="body" sz="half" idx="1"/>
          </p:nvPr>
        </p:nvSpPr>
        <p:spPr>
          <a:xfrm>
            <a:off x="595313" y="4487863"/>
            <a:ext cx="6781800" cy="1616075"/>
          </a:xfrm>
        </p:spPr>
        <p:txBody>
          <a:bodyPr/>
          <a:lstStyle/>
          <a:p>
            <a:r>
              <a:rPr lang="fi-FI" altLang="fi-FI" sz="1800" smtClean="0">
                <a:ea typeface="ＭＳ Ｐゴシック" panose="020B0600070205080204" pitchFamily="34" charset="-128"/>
                <a:cs typeface="ＭＳ Ｐゴシック" panose="020B0600070205080204" pitchFamily="34" charset="-128"/>
              </a:rPr>
              <a:t>Ilmanvaihtojärjestelmän käyttöaika arkena on 3:30 - 17:30, viikonloppuisin poissa käytöstä</a:t>
            </a:r>
          </a:p>
          <a:p>
            <a:pPr lvl="1"/>
            <a:r>
              <a:rPr lang="fi-FI" altLang="fi-FI" sz="1200" smtClean="0">
                <a:ea typeface="ＭＳ Ｐゴシック" panose="020B0600070205080204" pitchFamily="34" charset="-128"/>
                <a:cs typeface="Georgia" panose="02040502050405020303" pitchFamily="18" charset="0"/>
              </a:rPr>
              <a:t>työhuone alipaineinen ullakkotilaan nähden ajanjaksolla ma - pe aikavälillä 19:00 - 5:30</a:t>
            </a:r>
          </a:p>
          <a:p>
            <a:pPr lvl="1"/>
            <a:r>
              <a:rPr lang="fi-FI" altLang="fi-FI" sz="1200" smtClean="0">
                <a:ea typeface="ＭＳ Ｐゴシック" panose="020B0600070205080204" pitchFamily="34" charset="-128"/>
                <a:cs typeface="Georgia" panose="02040502050405020303" pitchFamily="18" charset="0"/>
              </a:rPr>
              <a:t>viikonloppuisin työhuone 202 alipaineinen ullakkotilaan nähden</a:t>
            </a:r>
          </a:p>
        </p:txBody>
      </p:sp>
      <p:pic>
        <p:nvPicPr>
          <p:cNvPr id="4301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008063" y="1223963"/>
            <a:ext cx="5969000" cy="3111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5652120" y="6113942"/>
            <a:ext cx="2963374" cy="400110"/>
          </a:xfrm>
          <a:prstGeom prst="rect">
            <a:avLst/>
          </a:prstGeom>
          <a:noFill/>
        </p:spPr>
        <p:txBody>
          <a:bodyPr wrap="square" rtlCol="0">
            <a:spAutoFit/>
          </a:bodyPr>
          <a:lstStyle/>
          <a:p>
            <a:r>
              <a:rPr lang="fi-FI" sz="1000" dirty="0" smtClean="0"/>
              <a:t>Kuva</a:t>
            </a:r>
            <a:r>
              <a:rPr lang="fi-FI" sz="1000" dirty="0"/>
              <a:t>: Veli-Matti Pietarinen, ©Työterveyslaitos</a:t>
            </a:r>
          </a:p>
          <a:p>
            <a:endParaRPr lang="fi-FI" sz="1000" dirty="0"/>
          </a:p>
        </p:txBody>
      </p:sp>
      <p:sp>
        <p:nvSpPr>
          <p:cNvPr id="7" name="Dian numeron paikkamerkki 3"/>
          <p:cNvSpPr>
            <a:spLocks noGrp="1"/>
          </p:cNvSpPr>
          <p:nvPr>
            <p:ph type="sldNum" sz="quarter" idx="12"/>
          </p:nvPr>
        </p:nvSpPr>
        <p:spPr>
          <a:xfrm>
            <a:off x="8316912" y="6198834"/>
            <a:ext cx="503238" cy="365125"/>
          </a:xfrm>
        </p:spPr>
        <p:txBody>
          <a:bodyPr/>
          <a:lstStyle/>
          <a:p>
            <a:pPr algn="r"/>
            <a:r>
              <a:rPr lang="fi-FI" b="1" dirty="0">
                <a:solidFill>
                  <a:schemeClr val="accent2"/>
                </a:solidFill>
              </a:rPr>
              <a:t>20</a:t>
            </a:r>
            <a:endParaRPr lang="fi-FI" b="1" dirty="0">
              <a:solidFill>
                <a:schemeClr val="accent2"/>
              </a:solidFill>
            </a:endParaRPr>
          </a:p>
        </p:txBody>
      </p:sp>
    </p:spTree>
    <p:extLst>
      <p:ext uri="{BB962C8B-B14F-4D97-AF65-F5344CB8AC3E}">
        <p14:creationId xmlns:p14="http://schemas.microsoft.com/office/powerpoint/2010/main" val="31572742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a:stretch/>
        </p:blipFill>
        <p:spPr bwMode="auto">
          <a:xfrm>
            <a:off x="683568" y="1147817"/>
            <a:ext cx="3168352" cy="4881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95536" y="197768"/>
            <a:ext cx="8229600" cy="1143000"/>
          </a:xfrm>
        </p:spPr>
        <p:txBody>
          <a:bodyPr>
            <a:normAutofit/>
          </a:bodyPr>
          <a:lstStyle/>
          <a:p>
            <a:r>
              <a:rPr lang="fi-FI" dirty="0" smtClean="0">
                <a:solidFill>
                  <a:srgbClr val="44697D"/>
                </a:solidFill>
              </a:rPr>
              <a:t>Perustusten kosteus- ja mikrobivaurioiden syyt:</a:t>
            </a:r>
            <a:endParaRPr lang="en-US" dirty="0">
              <a:solidFill>
                <a:srgbClr val="44697D"/>
              </a:solidFill>
            </a:endParaRPr>
          </a:p>
        </p:txBody>
      </p:sp>
      <p:pic>
        <p:nvPicPr>
          <p:cNvPr id="8"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Sisällön paikkamerkki 4"/>
          <p:cNvSpPr>
            <a:spLocks noGrp="1"/>
          </p:cNvSpPr>
          <p:nvPr>
            <p:ph sz="half" idx="2"/>
          </p:nvPr>
        </p:nvSpPr>
        <p:spPr/>
        <p:txBody>
          <a:bodyPr>
            <a:normAutofit fontScale="70000" lnSpcReduction="20000"/>
          </a:bodyPr>
          <a:lstStyle/>
          <a:p>
            <a:pPr marL="342900" indent="-342900">
              <a:buFont typeface="+mj-lt"/>
              <a:buAutoNum type="arabicParenR"/>
            </a:pPr>
            <a:r>
              <a:rPr lang="fi-FI" dirty="0"/>
              <a:t>Pintavesien valuminen rakennukseen</a:t>
            </a:r>
          </a:p>
          <a:p>
            <a:pPr marL="342900" indent="-342900">
              <a:buFont typeface="+mj-lt"/>
              <a:buAutoNum type="arabicParenR"/>
            </a:pPr>
            <a:r>
              <a:rPr lang="fi-FI" dirty="0"/>
              <a:t>Puutteellinen sadevesijärjestelmä</a:t>
            </a:r>
          </a:p>
          <a:p>
            <a:pPr marL="342900" indent="-342900">
              <a:buFont typeface="+mj-lt"/>
              <a:buAutoNum type="arabicParenR"/>
            </a:pPr>
            <a:r>
              <a:rPr lang="fi-FI" dirty="0"/>
              <a:t>Pintaveden tunkeutuminen ryömintätilaan ja muihin rakenteisiin</a:t>
            </a:r>
          </a:p>
          <a:p>
            <a:pPr marL="342900" indent="-342900">
              <a:buFont typeface="+mj-lt"/>
              <a:buAutoNum type="arabicParenR"/>
            </a:pPr>
            <a:r>
              <a:rPr lang="fi-FI" dirty="0"/>
              <a:t>Paineellisen veden tunkeutuminen ryömintätilaan ja muihin rakenteisiin</a:t>
            </a:r>
          </a:p>
          <a:p>
            <a:pPr marL="342900" indent="-342900">
              <a:buFont typeface="+mj-lt"/>
              <a:buAutoNum type="arabicParenR"/>
            </a:pPr>
            <a:r>
              <a:rPr lang="fi-FI" dirty="0"/>
              <a:t>Veden kapillaarinen nousu rakennuspohjasta rakenteisiin</a:t>
            </a:r>
          </a:p>
          <a:p>
            <a:pPr marL="342900" indent="-342900">
              <a:buFont typeface="+mj-lt"/>
              <a:buAutoNum type="arabicParenR"/>
            </a:pPr>
            <a:r>
              <a:rPr lang="fi-FI" dirty="0"/>
              <a:t>Salaojituksen puutteet</a:t>
            </a:r>
          </a:p>
          <a:p>
            <a:pPr marL="342900" indent="-342900">
              <a:buFont typeface="+mj-lt"/>
              <a:buAutoNum type="arabicParenR"/>
            </a:pPr>
            <a:r>
              <a:rPr lang="fi-FI" dirty="0"/>
              <a:t>Ryömintätilan korkea kosteustuotto</a:t>
            </a:r>
          </a:p>
          <a:p>
            <a:pPr marL="342900" indent="-342900">
              <a:buFont typeface="+mj-lt"/>
              <a:buAutoNum type="arabicParenR"/>
            </a:pPr>
            <a:r>
              <a:rPr lang="fi-FI" dirty="0"/>
              <a:t>Kosteuden siirtyminen diffuusiolla</a:t>
            </a:r>
          </a:p>
          <a:p>
            <a:pPr marL="342900" indent="-342900">
              <a:buFont typeface="+mj-lt"/>
              <a:buAutoNum type="arabicParenR"/>
            </a:pPr>
            <a:r>
              <a:rPr lang="fi-FI" dirty="0"/>
              <a:t>Kosteuden siirtyminen </a:t>
            </a:r>
            <a:r>
              <a:rPr lang="fi-FI" dirty="0" err="1"/>
              <a:t>konvektiolla</a:t>
            </a:r>
            <a:endParaRPr lang="fi-FI" dirty="0"/>
          </a:p>
          <a:p>
            <a:pPr marL="342900" indent="-342900">
              <a:buFont typeface="+mj-lt"/>
              <a:buAutoNum type="arabicParenR"/>
            </a:pPr>
            <a:r>
              <a:rPr lang="fi-FI" dirty="0"/>
              <a:t>Sadeveden tunkeutuminen ylempien rakenteiden </a:t>
            </a:r>
            <a:r>
              <a:rPr lang="fi-FI" dirty="0" err="1"/>
              <a:t>epätiiviyskohtien</a:t>
            </a:r>
            <a:r>
              <a:rPr lang="fi-FI" dirty="0"/>
              <a:t> kautta perustusrakenteisiin</a:t>
            </a:r>
          </a:p>
          <a:p>
            <a:pPr marL="342900" indent="-342900">
              <a:buFont typeface="+mj-lt"/>
              <a:buAutoNum type="arabicParenR"/>
            </a:pPr>
            <a:r>
              <a:rPr lang="fi-FI" dirty="0"/>
              <a:t>Putkivuoto ryömintätilassa</a:t>
            </a:r>
          </a:p>
          <a:p>
            <a:pPr marL="342900" indent="-342900">
              <a:buFont typeface="+mj-lt"/>
              <a:buAutoNum type="arabicParenR"/>
            </a:pPr>
            <a:r>
              <a:rPr lang="fi-FI" dirty="0"/>
              <a:t>Ryömintätilan riittämätön tuuletus</a:t>
            </a:r>
          </a:p>
          <a:p>
            <a:pPr marL="342900" indent="-342900">
              <a:buFont typeface="+mj-lt"/>
              <a:buAutoNum type="arabicParenR"/>
            </a:pPr>
            <a:r>
              <a:rPr lang="fi-FI" dirty="0"/>
              <a:t>Rakennusjätteet ryömintätilassa</a:t>
            </a:r>
          </a:p>
        </p:txBody>
      </p:sp>
      <p:sp>
        <p:nvSpPr>
          <p:cNvPr id="4" name="Dian numeron paikkamerkki 3"/>
          <p:cNvSpPr>
            <a:spLocks noGrp="1"/>
          </p:cNvSpPr>
          <p:nvPr>
            <p:ph type="sldNum" sz="quarter" idx="12"/>
          </p:nvPr>
        </p:nvSpPr>
        <p:spPr/>
        <p:txBody>
          <a:bodyPr/>
          <a:lstStyle/>
          <a:p>
            <a:fld id="{49246692-9764-4796-AF2E-897E79EBAFA7}" type="slidenum">
              <a:rPr lang="fi-FI" smtClean="0"/>
              <a:pPr/>
              <a:t>21</a:t>
            </a:fld>
            <a:endParaRPr lang="fi-FI"/>
          </a:p>
        </p:txBody>
      </p:sp>
    </p:spTree>
    <p:extLst>
      <p:ext uri="{BB962C8B-B14F-4D97-AF65-F5344CB8AC3E}">
        <p14:creationId xmlns:p14="http://schemas.microsoft.com/office/powerpoint/2010/main" val="3309633861"/>
      </p:ext>
    </p:extLst>
  </p:cSld>
  <p:clrMapOvr>
    <a:masterClrMapping/>
  </p:clrMapOvr>
  <p:transition spd="med">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791368"/>
          </a:xfrm>
        </p:spPr>
        <p:txBody>
          <a:bodyPr>
            <a:normAutofit/>
          </a:bodyPr>
          <a:lstStyle/>
          <a:p>
            <a:r>
              <a:rPr lang="fi-FI" dirty="0">
                <a:solidFill>
                  <a:srgbClr val="44697D"/>
                </a:solidFill>
              </a:rPr>
              <a:t>Lähdeteoksia ja linkkejä:</a:t>
            </a:r>
            <a:endParaRPr lang="en-US" dirty="0">
              <a:solidFill>
                <a:srgbClr val="44697D"/>
              </a:solidFill>
            </a:endParaRPr>
          </a:p>
        </p:txBody>
      </p:sp>
      <p:sp>
        <p:nvSpPr>
          <p:cNvPr id="4" name="Sisällön paikkamerkki 3"/>
          <p:cNvSpPr>
            <a:spLocks noGrp="1"/>
          </p:cNvSpPr>
          <p:nvPr>
            <p:ph idx="1"/>
          </p:nvPr>
        </p:nvSpPr>
        <p:spPr>
          <a:xfrm>
            <a:off x="831000" y="1412776"/>
            <a:ext cx="7489825" cy="4392614"/>
          </a:xfrm>
        </p:spPr>
        <p:txBody>
          <a:bodyPr/>
          <a:lstStyle/>
          <a:p>
            <a:pPr marL="285750" indent="-285750"/>
            <a:r>
              <a:rPr lang="fi-FI" dirty="0"/>
              <a:t>RIL 250-2011, kosteudenhallinta ja homevaurioiden estäminen, 2011</a:t>
            </a:r>
          </a:p>
          <a:p>
            <a:pPr marL="285750" indent="-285750"/>
            <a:endParaRPr lang="fi-FI" dirty="0"/>
          </a:p>
          <a:p>
            <a:pPr marL="285750" indent="-285750"/>
            <a:r>
              <a:rPr lang="fi-FI" dirty="0"/>
              <a:t>Sisäilmaongelmaisten koulurakennusten korjaaminen, 2008</a:t>
            </a:r>
          </a:p>
          <a:p>
            <a:pPr marL="285750" indent="-285750"/>
            <a:endParaRPr lang="fi-FI" dirty="0"/>
          </a:p>
          <a:p>
            <a:pPr marL="285750" indent="-285750"/>
            <a:r>
              <a:rPr lang="fi-FI" dirty="0"/>
              <a:t>Ympäristöopas 28: Kosteus- ja homevaurioituneen rakennuksen kuntotutkimus, luonnosversio, 23.1.2015</a:t>
            </a:r>
          </a:p>
          <a:p>
            <a:pPr marL="285750" indent="-285750"/>
            <a:endParaRPr lang="fi-FI" dirty="0"/>
          </a:p>
          <a:p>
            <a:pPr marL="285750" indent="-285750"/>
            <a:r>
              <a:rPr lang="fi-FI" dirty="0">
                <a:hlinkClick r:id="rId3"/>
              </a:rPr>
              <a:t>www.hometalkoot.fi</a:t>
            </a:r>
            <a:r>
              <a:rPr lang="fi-FI" dirty="0"/>
              <a:t>; tunnista ja tutki riskirakenne</a:t>
            </a:r>
          </a:p>
          <a:p>
            <a:pPr marL="285750" indent="-285750"/>
            <a:endParaRPr lang="fi-FI" dirty="0"/>
          </a:p>
          <a:p>
            <a:pPr marL="285750" indent="-285750"/>
            <a:r>
              <a:rPr lang="fi-FI" dirty="0"/>
              <a:t>Kerrostalot 1880 – 2000, arkkitehtuuri, rakennustekniikka, korjaaminen, 2006</a:t>
            </a:r>
          </a:p>
          <a:p>
            <a:endParaRPr lang="fi-FI" dirty="0"/>
          </a:p>
        </p:txBody>
      </p:sp>
      <p:pic>
        <p:nvPicPr>
          <p:cNvPr id="6"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22</a:t>
            </a:fld>
            <a:endParaRPr lang="fi-FI"/>
          </a:p>
        </p:txBody>
      </p:sp>
    </p:spTree>
    <p:extLst>
      <p:ext uri="{BB962C8B-B14F-4D97-AF65-F5344CB8AC3E}">
        <p14:creationId xmlns:p14="http://schemas.microsoft.com/office/powerpoint/2010/main" val="1821626759"/>
      </p:ext>
    </p:extLst>
  </p:cSld>
  <p:clrMapOvr>
    <a:masterClrMapping/>
  </p:clrMapOvr>
  <p:transition spd="med">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1560" y="2780928"/>
            <a:ext cx="7849864" cy="1007492"/>
          </a:xfrm>
        </p:spPr>
        <p:style>
          <a:lnRef idx="3">
            <a:schemeClr val="lt1"/>
          </a:lnRef>
          <a:fillRef idx="1">
            <a:schemeClr val="accent2"/>
          </a:fillRef>
          <a:effectRef idx="1">
            <a:schemeClr val="accent2"/>
          </a:effectRef>
          <a:fontRef idx="minor">
            <a:schemeClr val="lt1"/>
          </a:fontRef>
        </p:style>
        <p:txBody>
          <a:bodyPr>
            <a:noAutofit/>
          </a:bodyPr>
          <a:lstStyle/>
          <a:p>
            <a:pPr algn="ctr"/>
            <a:r>
              <a:rPr lang="fi-FI" dirty="0" smtClean="0"/>
              <a:t>Rakenteiden mikrobivaurioriskin</a:t>
            </a:r>
            <a:br>
              <a:rPr lang="fi-FI" dirty="0" smtClean="0"/>
            </a:br>
            <a:r>
              <a:rPr lang="fi-FI" dirty="0" smtClean="0"/>
              <a:t>arviointi</a:t>
            </a:r>
            <a:endParaRPr lang="fi-FI" dirty="0"/>
          </a:p>
        </p:txBody>
      </p:sp>
      <p:sp>
        <p:nvSpPr>
          <p:cNvPr id="3" name="Dian numeron paikkamerkki 2"/>
          <p:cNvSpPr>
            <a:spLocks noGrp="1"/>
          </p:cNvSpPr>
          <p:nvPr>
            <p:ph type="sldNum" sz="quarter" idx="12"/>
          </p:nvPr>
        </p:nvSpPr>
        <p:spPr/>
        <p:txBody>
          <a:bodyPr/>
          <a:lstStyle/>
          <a:p>
            <a:fld id="{49246692-9764-4796-AF2E-897E79EBAFA7}" type="slidenum">
              <a:rPr lang="fi-FI" smtClean="0"/>
              <a:pPr/>
              <a:t>23</a:t>
            </a:fld>
            <a:endParaRPr lang="fi-FI"/>
          </a:p>
        </p:txBody>
      </p:sp>
      <p:pic>
        <p:nvPicPr>
          <p:cNvPr id="4"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0674408"/>
      </p:ext>
    </p:extLst>
  </p:cSld>
  <p:clrMapOvr>
    <a:masterClrMapping/>
  </p:clrMapOvr>
  <p:transition spd="med">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solidFill>
                  <a:srgbClr val="44697D"/>
                </a:solidFill>
              </a:rPr>
              <a:t>Rakenteiden mikrobivaurioriskin arviointi</a:t>
            </a:r>
            <a:endParaRPr lang="en-US" dirty="0">
              <a:solidFill>
                <a:srgbClr val="44697D"/>
              </a:solidFill>
            </a:endParaRPr>
          </a:p>
        </p:txBody>
      </p:sp>
      <p:pic>
        <p:nvPicPr>
          <p:cNvPr id="13314" name="Picture 2"/>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tretch/>
        </p:blipFill>
        <p:spPr bwMode="auto">
          <a:xfrm>
            <a:off x="29311" y="1722461"/>
            <a:ext cx="4642979" cy="338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p:cNvSpPr>
            <a:spLocks noGrp="1"/>
          </p:cNvSpPr>
          <p:nvPr>
            <p:ph sz="half" idx="2"/>
          </p:nvPr>
        </p:nvSpPr>
        <p:spPr/>
        <p:txBody>
          <a:bodyPr/>
          <a:lstStyle/>
          <a:p>
            <a:pPr marL="0" indent="0">
              <a:buNone/>
            </a:pPr>
            <a:r>
              <a:rPr lang="fi-FI" sz="2000" dirty="0" smtClean="0"/>
              <a:t>Vaurioriskien arviointi rakenneosittain:</a:t>
            </a:r>
          </a:p>
          <a:p>
            <a:pPr marL="641350" indent="-457200">
              <a:buFont typeface="+mj-lt"/>
              <a:buAutoNum type="arabicParenR"/>
            </a:pPr>
            <a:r>
              <a:rPr lang="fi-FI" sz="2000" dirty="0" smtClean="0"/>
              <a:t>Sisätilaan rajoittuvien pintojen vauriot</a:t>
            </a:r>
          </a:p>
          <a:p>
            <a:pPr marL="641350" indent="-457200">
              <a:buFont typeface="+mj-lt"/>
              <a:buAutoNum type="arabicParenR"/>
            </a:pPr>
            <a:r>
              <a:rPr lang="fi-FI" sz="2000" dirty="0" smtClean="0"/>
              <a:t>Sisäkuoren ulkopinnan vauriot</a:t>
            </a:r>
          </a:p>
          <a:p>
            <a:pPr marL="641350" indent="-457200">
              <a:buFont typeface="+mj-lt"/>
              <a:buAutoNum type="arabicParenR"/>
            </a:pPr>
            <a:r>
              <a:rPr lang="fi-FI" sz="2000" dirty="0" smtClean="0"/>
              <a:t>Eristekerros</a:t>
            </a:r>
          </a:p>
          <a:p>
            <a:pPr marL="641350" indent="-457200">
              <a:buFont typeface="+mj-lt"/>
              <a:buAutoNum type="arabicParenR"/>
            </a:pPr>
            <a:r>
              <a:rPr lang="fi-FI" sz="2000" dirty="0" smtClean="0"/>
              <a:t>Ulkokuoren sisäpinnan vauriot</a:t>
            </a:r>
          </a:p>
          <a:p>
            <a:pPr marL="641350" indent="-457200">
              <a:buFont typeface="+mj-lt"/>
              <a:buAutoNum type="arabicParenR"/>
            </a:pPr>
            <a:r>
              <a:rPr lang="fi-FI" sz="2000" dirty="0" smtClean="0"/>
              <a:t>Tuuletettujen rakenteiden vauriot</a:t>
            </a:r>
            <a:endParaRPr lang="en-US" sz="2000" dirty="0"/>
          </a:p>
        </p:txBody>
      </p:sp>
      <p:pic>
        <p:nvPicPr>
          <p:cNvPr id="8"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24</a:t>
            </a:fld>
            <a:endParaRPr lang="fi-FI"/>
          </a:p>
        </p:txBody>
      </p:sp>
    </p:spTree>
    <p:extLst>
      <p:ext uri="{BB962C8B-B14F-4D97-AF65-F5344CB8AC3E}">
        <p14:creationId xmlns:p14="http://schemas.microsoft.com/office/powerpoint/2010/main" val="3273161003"/>
      </p:ext>
    </p:extLst>
  </p:cSld>
  <p:clrMapOvr>
    <a:masterClrMapping/>
  </p:clrMapOvr>
  <p:transition spd="med">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normAutofit/>
          </a:bodyPr>
          <a:lstStyle/>
          <a:p>
            <a:r>
              <a:rPr lang="fi-FI" dirty="0">
                <a:solidFill>
                  <a:srgbClr val="44697D"/>
                </a:solidFill>
              </a:rPr>
              <a:t>1. Rakenteiden mikrobivaurioriskin </a:t>
            </a:r>
            <a:r>
              <a:rPr lang="fi-FI" dirty="0" smtClean="0">
                <a:solidFill>
                  <a:srgbClr val="44697D"/>
                </a:solidFill>
              </a:rPr>
              <a:t>arviointi</a:t>
            </a:r>
            <a:endParaRPr lang="fi-FI" dirty="0"/>
          </a:p>
        </p:txBody>
      </p:sp>
      <p:pic>
        <p:nvPicPr>
          <p:cNvPr id="14338"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tretch/>
        </p:blipFill>
        <p:spPr bwMode="auto">
          <a:xfrm>
            <a:off x="845147" y="1514868"/>
            <a:ext cx="6068935" cy="148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4294967295"/>
          </p:nvPr>
        </p:nvSpPr>
        <p:spPr>
          <a:xfrm>
            <a:off x="845147" y="3100145"/>
            <a:ext cx="7056438" cy="2403475"/>
          </a:xfrm>
        </p:spPr>
        <p:txBody>
          <a:bodyPr>
            <a:normAutofit/>
          </a:bodyPr>
          <a:lstStyle/>
          <a:p>
            <a:pPr marL="0" indent="0">
              <a:buNone/>
            </a:pPr>
            <a:r>
              <a:rPr lang="fi-FI" b="1" dirty="0" smtClean="0"/>
              <a:t>Sisäpinnassa mikrobivaurioriski</a:t>
            </a:r>
            <a:r>
              <a:rPr lang="fi-FI" dirty="0" smtClean="0"/>
              <a:t>:</a:t>
            </a:r>
          </a:p>
          <a:p>
            <a:pPr lvl="1"/>
            <a:r>
              <a:rPr lang="fi-FI" dirty="0" smtClean="0"/>
              <a:t>Sisäilman kosteuden tiivistyminen</a:t>
            </a:r>
          </a:p>
          <a:p>
            <a:pPr lvl="2"/>
            <a:r>
              <a:rPr lang="fi-FI" sz="1400" dirty="0" smtClean="0"/>
              <a:t>Kylmäsillat</a:t>
            </a:r>
          </a:p>
          <a:p>
            <a:pPr lvl="2"/>
            <a:r>
              <a:rPr lang="fi-FI" sz="1400" dirty="0" smtClean="0"/>
              <a:t>Eristepuutteet</a:t>
            </a:r>
          </a:p>
          <a:p>
            <a:pPr lvl="2"/>
            <a:r>
              <a:rPr lang="fi-FI" sz="1400" dirty="0" smtClean="0"/>
              <a:t>Ilmavuotokohdat</a:t>
            </a:r>
          </a:p>
          <a:p>
            <a:pPr lvl="1"/>
            <a:r>
              <a:rPr lang="fi-FI" sz="1600" dirty="0" smtClean="0"/>
              <a:t>Sisäilmassa korkea RH%</a:t>
            </a:r>
          </a:p>
          <a:p>
            <a:pPr marL="914400" lvl="2" indent="0">
              <a:buNone/>
            </a:pPr>
            <a:endParaRPr lang="fi-FI" sz="1400" dirty="0" smtClean="0"/>
          </a:p>
          <a:p>
            <a:pPr lvl="1"/>
            <a:endParaRPr lang="fi-FI" dirty="0"/>
          </a:p>
          <a:p>
            <a:pPr lvl="1"/>
            <a:endParaRPr lang="en-US" sz="1600" dirty="0"/>
          </a:p>
        </p:txBody>
      </p:sp>
      <p:pic>
        <p:nvPicPr>
          <p:cNvPr id="7"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6" name="Dian numeron paikkamerkki 5"/>
          <p:cNvSpPr>
            <a:spLocks noGrp="1"/>
          </p:cNvSpPr>
          <p:nvPr>
            <p:ph type="sldNum" sz="quarter" idx="12"/>
          </p:nvPr>
        </p:nvSpPr>
        <p:spPr/>
        <p:txBody>
          <a:bodyPr/>
          <a:lstStyle/>
          <a:p>
            <a:fld id="{49246692-9764-4796-AF2E-897E79EBAFA7}" type="slidenum">
              <a:rPr lang="fi-FI" smtClean="0"/>
              <a:pPr/>
              <a:t>25</a:t>
            </a:fld>
            <a:endParaRPr lang="fi-FI"/>
          </a:p>
        </p:txBody>
      </p:sp>
    </p:spTree>
    <p:extLst>
      <p:ext uri="{BB962C8B-B14F-4D97-AF65-F5344CB8AC3E}">
        <p14:creationId xmlns:p14="http://schemas.microsoft.com/office/powerpoint/2010/main" val="4043407413"/>
      </p:ext>
    </p:extLst>
  </p:cSld>
  <p:clrMapOvr>
    <a:masterClrMapping/>
  </p:clrMapOvr>
  <p:transition spd="med">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fi-FI" dirty="0">
                <a:solidFill>
                  <a:srgbClr val="44697D"/>
                </a:solidFill>
              </a:rPr>
              <a:t>2</a:t>
            </a:r>
            <a:r>
              <a:rPr lang="fi-FI" dirty="0" smtClean="0">
                <a:solidFill>
                  <a:srgbClr val="44697D"/>
                </a:solidFill>
              </a:rPr>
              <a:t>. Rakenteiden mikrobivaurioriskin arviointi</a:t>
            </a:r>
            <a:endParaRPr lang="en-US" dirty="0">
              <a:solidFill>
                <a:srgbClr val="44697D"/>
              </a:solidFill>
            </a:endParaRPr>
          </a:p>
        </p:txBody>
      </p:sp>
      <p:pic>
        <p:nvPicPr>
          <p:cNvPr id="15362"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tretch/>
        </p:blipFill>
        <p:spPr bwMode="auto">
          <a:xfrm>
            <a:off x="959946" y="1583556"/>
            <a:ext cx="5772294" cy="127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4294967295"/>
          </p:nvPr>
        </p:nvSpPr>
        <p:spPr>
          <a:xfrm>
            <a:off x="959946" y="3029587"/>
            <a:ext cx="7058025" cy="2336763"/>
          </a:xfrm>
        </p:spPr>
        <p:txBody>
          <a:bodyPr>
            <a:normAutofit/>
          </a:bodyPr>
          <a:lstStyle/>
          <a:p>
            <a:pPr marL="0" indent="0">
              <a:buNone/>
            </a:pPr>
            <a:r>
              <a:rPr lang="fi-FI" b="1" dirty="0" smtClean="0"/>
              <a:t>Sisäkuoren ulkopinnan vauriot</a:t>
            </a:r>
            <a:r>
              <a:rPr lang="fi-FI" dirty="0" smtClean="0"/>
              <a:t>:</a:t>
            </a:r>
          </a:p>
          <a:p>
            <a:pPr lvl="1"/>
            <a:r>
              <a:rPr lang="fi-FI" dirty="0" smtClean="0"/>
              <a:t>Ilmavuodon, kylmäsillan tai eristepuutteen aiheuttama lämpötilan lasku</a:t>
            </a:r>
          </a:p>
          <a:p>
            <a:pPr lvl="1"/>
            <a:r>
              <a:rPr lang="fi-FI" dirty="0" smtClean="0"/>
              <a:t>Sisäilman kosteuden tiivistyminen kastepisteeseen</a:t>
            </a:r>
          </a:p>
          <a:p>
            <a:pPr lvl="1"/>
            <a:r>
              <a:rPr lang="fi-FI" dirty="0" smtClean="0"/>
              <a:t>Rakenteeseen päässyt kosteus</a:t>
            </a:r>
          </a:p>
          <a:p>
            <a:pPr lvl="2"/>
            <a:r>
              <a:rPr lang="fi-FI" sz="1400" dirty="0" smtClean="0"/>
              <a:t>Esim. putkivuoto, vesikatevuoto yms.</a:t>
            </a:r>
          </a:p>
          <a:p>
            <a:pPr lvl="1"/>
            <a:r>
              <a:rPr lang="fi-FI" dirty="0" smtClean="0"/>
              <a:t>Liiallinen jäähdytys hellejaksona</a:t>
            </a:r>
          </a:p>
          <a:p>
            <a:pPr lvl="1"/>
            <a:endParaRPr lang="fi-FI" dirty="0" smtClean="0"/>
          </a:p>
          <a:p>
            <a:pPr lvl="1"/>
            <a:endParaRPr lang="fi-FI" sz="1600" dirty="0" smtClean="0"/>
          </a:p>
          <a:p>
            <a:pPr lvl="1"/>
            <a:endParaRPr lang="fi-FI" dirty="0"/>
          </a:p>
          <a:p>
            <a:pPr lvl="1"/>
            <a:endParaRPr lang="en-US" sz="1600" dirty="0"/>
          </a:p>
        </p:txBody>
      </p:sp>
      <p:pic>
        <p:nvPicPr>
          <p:cNvPr id="8"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26</a:t>
            </a:fld>
            <a:endParaRPr lang="fi-FI"/>
          </a:p>
        </p:txBody>
      </p:sp>
    </p:spTree>
    <p:extLst>
      <p:ext uri="{BB962C8B-B14F-4D97-AF65-F5344CB8AC3E}">
        <p14:creationId xmlns:p14="http://schemas.microsoft.com/office/powerpoint/2010/main" val="3979554976"/>
      </p:ext>
    </p:extLst>
  </p:cSld>
  <p:clrMapOvr>
    <a:masterClrMapping/>
  </p:clrMapOvr>
  <p:transition spd="med">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27088" y="405284"/>
            <a:ext cx="7489824" cy="1079500"/>
          </a:xfrm>
        </p:spPr>
        <p:txBody>
          <a:bodyPr>
            <a:normAutofit/>
          </a:bodyPr>
          <a:lstStyle/>
          <a:p>
            <a:r>
              <a:rPr lang="fi-FI" dirty="0" smtClean="0">
                <a:solidFill>
                  <a:srgbClr val="44697D"/>
                </a:solidFill>
              </a:rPr>
              <a:t>3. Rakenteiden mikrobivaurioriskin arviointi</a:t>
            </a:r>
            <a:endParaRPr lang="en-US" dirty="0">
              <a:solidFill>
                <a:srgbClr val="44697D"/>
              </a:solidFill>
            </a:endParaRPr>
          </a:p>
        </p:txBody>
      </p:sp>
      <p:pic>
        <p:nvPicPr>
          <p:cNvPr id="1638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tretch/>
        </p:blipFill>
        <p:spPr bwMode="auto">
          <a:xfrm>
            <a:off x="1043608" y="1674733"/>
            <a:ext cx="5112568" cy="110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4294967295"/>
          </p:nvPr>
        </p:nvSpPr>
        <p:spPr>
          <a:xfrm>
            <a:off x="1024838" y="2897733"/>
            <a:ext cx="7058025" cy="2403475"/>
          </a:xfrm>
        </p:spPr>
        <p:txBody>
          <a:bodyPr>
            <a:noAutofit/>
          </a:bodyPr>
          <a:lstStyle/>
          <a:p>
            <a:pPr marL="0" indent="0">
              <a:buNone/>
            </a:pPr>
            <a:r>
              <a:rPr lang="fi-FI" b="1" dirty="0" smtClean="0"/>
              <a:t>Eristekerroksen vauriot</a:t>
            </a:r>
            <a:r>
              <a:rPr lang="fi-FI" dirty="0" smtClean="0"/>
              <a:t>:</a:t>
            </a:r>
          </a:p>
          <a:p>
            <a:r>
              <a:rPr lang="fi-FI" sz="1800" dirty="0" smtClean="0"/>
              <a:t>Sisäilman kosteuden tiivistyminen eristekerrokseen</a:t>
            </a:r>
          </a:p>
          <a:p>
            <a:pPr lvl="2"/>
            <a:r>
              <a:rPr lang="fi-FI" dirty="0" smtClean="0"/>
              <a:t>Vuodot ilma- tai höyrysulkukerroksessa</a:t>
            </a:r>
          </a:p>
          <a:p>
            <a:pPr lvl="2"/>
            <a:r>
              <a:rPr lang="fi-FI" dirty="0" smtClean="0"/>
              <a:t>Diffuusio, </a:t>
            </a:r>
            <a:r>
              <a:rPr lang="fi-FI" dirty="0" err="1" smtClean="0"/>
              <a:t>kosteuskonvektio</a:t>
            </a:r>
            <a:endParaRPr lang="fi-FI" dirty="0" smtClean="0"/>
          </a:p>
          <a:p>
            <a:r>
              <a:rPr lang="fi-FI" sz="1800" dirty="0" smtClean="0"/>
              <a:t>Vuodot ulkoseinä- tai ikkunarakenteista</a:t>
            </a:r>
          </a:p>
          <a:p>
            <a:r>
              <a:rPr lang="fi-FI" sz="1800" dirty="0" smtClean="0"/>
              <a:t>Maaperäkosteus, sade- ja sulamisvedet</a:t>
            </a:r>
          </a:p>
          <a:p>
            <a:pPr lvl="2"/>
            <a:r>
              <a:rPr lang="fi-FI" dirty="0" smtClean="0"/>
              <a:t>Seinärakenteen alaosissa</a:t>
            </a:r>
          </a:p>
          <a:p>
            <a:pPr marL="914400" lvl="2" indent="0">
              <a:buNone/>
            </a:pPr>
            <a:endParaRPr lang="fi-FI" sz="1400" dirty="0" smtClean="0"/>
          </a:p>
          <a:p>
            <a:pPr lvl="1"/>
            <a:endParaRPr lang="fi-FI" dirty="0" smtClean="0"/>
          </a:p>
          <a:p>
            <a:pPr lvl="1"/>
            <a:endParaRPr lang="fi-FI" sz="1600" dirty="0" smtClean="0"/>
          </a:p>
          <a:p>
            <a:pPr lvl="1"/>
            <a:endParaRPr lang="fi-FI" dirty="0"/>
          </a:p>
          <a:p>
            <a:pPr lvl="1"/>
            <a:endParaRPr lang="en-US" sz="1600" dirty="0"/>
          </a:p>
        </p:txBody>
      </p:sp>
      <p:pic>
        <p:nvPicPr>
          <p:cNvPr id="8"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27</a:t>
            </a:fld>
            <a:endParaRPr lang="fi-FI"/>
          </a:p>
        </p:txBody>
      </p:sp>
    </p:spTree>
    <p:extLst>
      <p:ext uri="{BB962C8B-B14F-4D97-AF65-F5344CB8AC3E}">
        <p14:creationId xmlns:p14="http://schemas.microsoft.com/office/powerpoint/2010/main" val="3758864624"/>
      </p:ext>
    </p:extLst>
  </p:cSld>
  <p:clrMapOvr>
    <a:masterClrMapping/>
  </p:clrMapOvr>
  <p:transition spd="med">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fi-FI" dirty="0" smtClean="0">
                <a:solidFill>
                  <a:srgbClr val="44697D"/>
                </a:solidFill>
              </a:rPr>
              <a:t>4. Rakenteiden mikrobivaurioriskin arviointi</a:t>
            </a:r>
            <a:endParaRPr lang="en-US" dirty="0">
              <a:solidFill>
                <a:srgbClr val="44697D"/>
              </a:solidFill>
            </a:endParaRPr>
          </a:p>
        </p:txBody>
      </p:sp>
      <p:sp>
        <p:nvSpPr>
          <p:cNvPr id="4" name="Content Placeholder 3"/>
          <p:cNvSpPr>
            <a:spLocks noGrp="1"/>
          </p:cNvSpPr>
          <p:nvPr>
            <p:ph sz="half" idx="4294967295"/>
          </p:nvPr>
        </p:nvSpPr>
        <p:spPr>
          <a:xfrm>
            <a:off x="724693" y="2450107"/>
            <a:ext cx="7843838" cy="2952750"/>
          </a:xfrm>
        </p:spPr>
        <p:txBody>
          <a:bodyPr>
            <a:noAutofit/>
          </a:bodyPr>
          <a:lstStyle/>
          <a:p>
            <a:pPr marL="0" indent="0">
              <a:buNone/>
            </a:pPr>
            <a:r>
              <a:rPr lang="fi-FI" b="1" dirty="0" smtClean="0"/>
              <a:t>Eristekerroksen vauriot</a:t>
            </a:r>
            <a:r>
              <a:rPr lang="fi-FI" dirty="0" smtClean="0"/>
              <a:t>:</a:t>
            </a:r>
          </a:p>
          <a:p>
            <a:r>
              <a:rPr lang="fi-FI" sz="1800" dirty="0" smtClean="0"/>
              <a:t>Sisäilman kosteuden tiivistyminen eristekerrokseen</a:t>
            </a:r>
          </a:p>
          <a:p>
            <a:pPr lvl="1"/>
            <a:r>
              <a:rPr lang="fi-FI" sz="1600" dirty="0" smtClean="0"/>
              <a:t>Vuodot ilma- tai höyrysulkukerroksessa</a:t>
            </a:r>
          </a:p>
          <a:p>
            <a:pPr lvl="1"/>
            <a:r>
              <a:rPr lang="fi-FI" sz="1600" dirty="0" smtClean="0"/>
              <a:t>Diffuusio, </a:t>
            </a:r>
            <a:r>
              <a:rPr lang="fi-FI" sz="1600" dirty="0" err="1" smtClean="0"/>
              <a:t>kosteuskonvektio</a:t>
            </a:r>
            <a:endParaRPr lang="fi-FI" sz="1600" dirty="0" smtClean="0"/>
          </a:p>
          <a:p>
            <a:r>
              <a:rPr lang="fi-FI" sz="1800" dirty="0" smtClean="0"/>
              <a:t>Vuodot ulkoseinä- tai ikkunarakenteista</a:t>
            </a:r>
          </a:p>
          <a:p>
            <a:r>
              <a:rPr lang="fi-FI" sz="1800" dirty="0" smtClean="0"/>
              <a:t>Maaperäkosteus, sade- ja sulamisvedet</a:t>
            </a:r>
          </a:p>
          <a:p>
            <a:pPr lvl="1"/>
            <a:r>
              <a:rPr lang="fi-FI" sz="1600" dirty="0" smtClean="0"/>
              <a:t>Seinärakenteen alaosissa</a:t>
            </a:r>
            <a:endParaRPr lang="fi-FI" sz="2000" dirty="0"/>
          </a:p>
          <a:p>
            <a:r>
              <a:rPr lang="fi-FI" sz="1800" dirty="0"/>
              <a:t>Tietyissä rakenteissa olosuhteet aina mikrobikasvulle suotuisat, rakenteen kokonaisuuden tarkastelu </a:t>
            </a:r>
            <a:r>
              <a:rPr lang="fi-FI" sz="1800" dirty="0" smtClean="0"/>
              <a:t>tärkeää</a:t>
            </a:r>
          </a:p>
          <a:p>
            <a:pPr lvl="1"/>
            <a:r>
              <a:rPr lang="fi-FI" sz="1600" dirty="0"/>
              <a:t>Rakenteen tiiveys ja ilmayhteys sisäilmaan!</a:t>
            </a:r>
          </a:p>
          <a:p>
            <a:pPr lvl="1"/>
            <a:r>
              <a:rPr lang="fi-FI" sz="1600" dirty="0" smtClean="0"/>
              <a:t>Tuulettuminen!</a:t>
            </a:r>
            <a:endParaRPr lang="fi-FI" sz="1600" dirty="0"/>
          </a:p>
          <a:p>
            <a:pPr marL="914400" lvl="2" indent="0">
              <a:buNone/>
            </a:pPr>
            <a:endParaRPr lang="fi-FI" sz="1800" dirty="0" smtClean="0"/>
          </a:p>
          <a:p>
            <a:pPr lvl="1"/>
            <a:endParaRPr lang="fi-FI" sz="2400" dirty="0" smtClean="0"/>
          </a:p>
          <a:p>
            <a:pPr lvl="1"/>
            <a:endParaRPr lang="fi-FI" sz="2000" dirty="0" smtClean="0"/>
          </a:p>
          <a:p>
            <a:pPr lvl="1"/>
            <a:endParaRPr lang="fi-FI" sz="2400" dirty="0"/>
          </a:p>
          <a:p>
            <a:pPr lvl="1"/>
            <a:endParaRPr lang="en-US" sz="2000" dirty="0"/>
          </a:p>
        </p:txBody>
      </p:sp>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pic>
        <p:nvPicPr>
          <p:cNvPr id="17410"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tretch/>
        </p:blipFill>
        <p:spPr bwMode="auto">
          <a:xfrm>
            <a:off x="971600" y="1434350"/>
            <a:ext cx="5232068" cy="98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28</a:t>
            </a:fld>
            <a:endParaRPr lang="fi-FI"/>
          </a:p>
        </p:txBody>
      </p:sp>
    </p:spTree>
    <p:extLst>
      <p:ext uri="{BB962C8B-B14F-4D97-AF65-F5344CB8AC3E}">
        <p14:creationId xmlns:p14="http://schemas.microsoft.com/office/powerpoint/2010/main" val="2425772707"/>
      </p:ext>
    </p:extLst>
  </p:cSld>
  <p:clrMapOvr>
    <a:masterClrMapping/>
  </p:clrMapOvr>
  <p:transition spd="med">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fi-FI" dirty="0" smtClean="0">
                <a:solidFill>
                  <a:srgbClr val="44697D"/>
                </a:solidFill>
              </a:rPr>
              <a:t>5. Rakenteiden mikrobivaurioriskin arviointi</a:t>
            </a:r>
            <a:endParaRPr lang="en-US" dirty="0">
              <a:solidFill>
                <a:srgbClr val="44697D"/>
              </a:solidFill>
            </a:endParaRPr>
          </a:p>
        </p:txBody>
      </p:sp>
      <p:pic>
        <p:nvPicPr>
          <p:cNvPr id="18434" name="Picture 2"/>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tretch/>
        </p:blipFill>
        <p:spPr bwMode="auto">
          <a:xfrm>
            <a:off x="131145" y="1639036"/>
            <a:ext cx="4872903" cy="291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4499992" y="1340768"/>
            <a:ext cx="4316288" cy="4392614"/>
          </a:xfrm>
        </p:spPr>
        <p:txBody>
          <a:bodyPr>
            <a:noAutofit/>
          </a:bodyPr>
          <a:lstStyle/>
          <a:p>
            <a:r>
              <a:rPr lang="fi-FI" b="1" dirty="0" smtClean="0"/>
              <a:t>Ryömintätila</a:t>
            </a:r>
          </a:p>
          <a:p>
            <a:pPr lvl="1"/>
            <a:r>
              <a:rPr lang="fi-FI" dirty="0" smtClean="0"/>
              <a:t>Tuulettuvuus, umpinaiset tilat</a:t>
            </a:r>
          </a:p>
          <a:p>
            <a:pPr lvl="1"/>
            <a:r>
              <a:rPr lang="fi-FI" dirty="0" smtClean="0"/>
              <a:t>Maaperäkosteus</a:t>
            </a:r>
          </a:p>
          <a:p>
            <a:pPr lvl="1"/>
            <a:r>
              <a:rPr lang="fi-FI" dirty="0" smtClean="0"/>
              <a:t>Lämpötilaerot, tiivistyminen</a:t>
            </a:r>
          </a:p>
          <a:p>
            <a:r>
              <a:rPr lang="fi-FI" b="1" dirty="0" smtClean="0"/>
              <a:t>Ulkoseinä</a:t>
            </a:r>
          </a:p>
          <a:p>
            <a:pPr lvl="1"/>
            <a:r>
              <a:rPr lang="fi-FI" dirty="0" smtClean="0"/>
              <a:t>Rakenteeseen tunkeutuva kosteus ei pääse kuivumaan/poistumaan rakenteesta</a:t>
            </a:r>
          </a:p>
          <a:p>
            <a:r>
              <a:rPr lang="fi-FI" b="1" dirty="0" smtClean="0"/>
              <a:t>Yläpohja</a:t>
            </a:r>
          </a:p>
          <a:p>
            <a:pPr lvl="1"/>
            <a:r>
              <a:rPr lang="fi-FI" dirty="0" smtClean="0"/>
              <a:t>Rakennuksen ylipaine</a:t>
            </a:r>
          </a:p>
          <a:p>
            <a:pPr lvl="1"/>
            <a:r>
              <a:rPr lang="fi-FI" dirty="0" smtClean="0"/>
              <a:t>Ilmavuodot</a:t>
            </a:r>
          </a:p>
          <a:p>
            <a:pPr lvl="1"/>
            <a:r>
              <a:rPr lang="fi-FI" dirty="0" smtClean="0"/>
              <a:t>Vesikatevuodot, kattovesien poistojärjestelmän häiriöt</a:t>
            </a:r>
          </a:p>
          <a:p>
            <a:pPr lvl="1"/>
            <a:r>
              <a:rPr lang="fi-FI" dirty="0" smtClean="0"/>
              <a:t>Kosteuden tiivistyminen</a:t>
            </a:r>
          </a:p>
          <a:p>
            <a:pPr lvl="1"/>
            <a:endParaRPr lang="fi-FI" sz="2000" dirty="0" smtClean="0"/>
          </a:p>
          <a:p>
            <a:pPr lvl="1"/>
            <a:endParaRPr lang="fi-FI" sz="2400" dirty="0"/>
          </a:p>
          <a:p>
            <a:pPr lvl="1"/>
            <a:endParaRPr lang="en-US" sz="2000" dirty="0"/>
          </a:p>
        </p:txBody>
      </p:sp>
      <p:pic>
        <p:nvPicPr>
          <p:cNvPr id="8"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29</a:t>
            </a:fld>
            <a:endParaRPr lang="fi-FI"/>
          </a:p>
        </p:txBody>
      </p:sp>
    </p:spTree>
    <p:extLst>
      <p:ext uri="{BB962C8B-B14F-4D97-AF65-F5344CB8AC3E}">
        <p14:creationId xmlns:p14="http://schemas.microsoft.com/office/powerpoint/2010/main" val="4255092133"/>
      </p:ext>
    </p:extLst>
  </p:cSld>
  <p:clrMapOvr>
    <a:masterClrMapping/>
  </p:clrMapOvr>
  <p:transition spd="med">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7088" y="153294"/>
            <a:ext cx="7489824" cy="1079500"/>
          </a:xfrm>
        </p:spPr>
        <p:txBody>
          <a:bodyPr/>
          <a:lstStyle/>
          <a:p>
            <a:r>
              <a:rPr lang="fi-FI" dirty="0" smtClean="0">
                <a:solidFill>
                  <a:srgbClr val="44697D"/>
                </a:solidFill>
              </a:rPr>
              <a:t>Sisällysluettelo:</a:t>
            </a:r>
            <a:endParaRPr lang="fi-FI" dirty="0">
              <a:solidFill>
                <a:srgbClr val="44697D"/>
              </a:solidFill>
            </a:endParaRPr>
          </a:p>
        </p:txBody>
      </p:sp>
      <p:sp>
        <p:nvSpPr>
          <p:cNvPr id="4" name="Slide Number Placeholder 3"/>
          <p:cNvSpPr>
            <a:spLocks noGrp="1"/>
          </p:cNvSpPr>
          <p:nvPr>
            <p:ph type="sldNum" sz="quarter" idx="12"/>
          </p:nvPr>
        </p:nvSpPr>
        <p:spPr/>
        <p:txBody>
          <a:bodyPr/>
          <a:lstStyle/>
          <a:p>
            <a:fld id="{49246692-9764-4796-AF2E-897E79EBAFA7}" type="slidenum">
              <a:rPr lang="fi-FI" smtClean="0"/>
              <a:pPr/>
              <a:t>3</a:t>
            </a:fld>
            <a:endParaRPr lang="fi-FI"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11" name="Content Placeholder 5"/>
          <p:cNvSpPr>
            <a:spLocks noGrp="1"/>
          </p:cNvSpPr>
          <p:nvPr>
            <p:ph sz="half" idx="1"/>
          </p:nvPr>
        </p:nvSpPr>
        <p:spPr>
          <a:xfrm>
            <a:off x="827088" y="1340768"/>
            <a:ext cx="3668712" cy="4752528"/>
          </a:xfrm>
        </p:spPr>
        <p:txBody>
          <a:bodyPr>
            <a:normAutofit fontScale="92500" lnSpcReduction="20000"/>
          </a:bodyPr>
          <a:lstStyle/>
          <a:p>
            <a:pPr marL="342900" indent="-342900">
              <a:buClr>
                <a:srgbClr val="C00000"/>
              </a:buClr>
              <a:buFont typeface="+mj-lt"/>
              <a:buAutoNum type="arabicPeriod"/>
            </a:pPr>
            <a:r>
              <a:rPr lang="fi-FI" sz="1100" b="1" dirty="0"/>
              <a:t>Sisäilmaston ohje- ja toimenpidearvot</a:t>
            </a:r>
          </a:p>
          <a:p>
            <a:pPr lvl="1">
              <a:buClr>
                <a:srgbClr val="C00000"/>
              </a:buClr>
            </a:pPr>
            <a:r>
              <a:rPr lang="fi-FI" sz="1100" dirty="0"/>
              <a:t>Eduskunnan tarkastusvaliokunnan raportti </a:t>
            </a:r>
            <a:endParaRPr lang="fi-FI" sz="1100" dirty="0" smtClean="0"/>
          </a:p>
          <a:p>
            <a:pPr lvl="1">
              <a:buClr>
                <a:srgbClr val="C00000"/>
              </a:buClr>
            </a:pPr>
            <a:r>
              <a:rPr lang="fi-FI" sz="1100" dirty="0" smtClean="0"/>
              <a:t>Yleistä lainsäädännöstä</a:t>
            </a:r>
            <a:endParaRPr lang="fi-FI" sz="1100" dirty="0"/>
          </a:p>
          <a:p>
            <a:pPr lvl="1">
              <a:buClr>
                <a:srgbClr val="C00000"/>
              </a:buClr>
            </a:pPr>
            <a:r>
              <a:rPr lang="fi-FI" sz="1100" dirty="0" smtClean="0"/>
              <a:t>Rakentamismääräyskokoelma </a:t>
            </a:r>
            <a:r>
              <a:rPr lang="fi-FI" sz="1100" dirty="0"/>
              <a:t>D2</a:t>
            </a:r>
          </a:p>
          <a:p>
            <a:pPr lvl="1">
              <a:buClr>
                <a:srgbClr val="C00000"/>
              </a:buClr>
            </a:pPr>
            <a:r>
              <a:rPr lang="fi-FI" sz="1100" dirty="0" smtClean="0"/>
              <a:t>Asumisterveysasetus</a:t>
            </a:r>
          </a:p>
          <a:p>
            <a:pPr lvl="1">
              <a:buClr>
                <a:srgbClr val="C00000"/>
              </a:buClr>
            </a:pPr>
            <a:r>
              <a:rPr lang="fi-FI" sz="1100" dirty="0"/>
              <a:t>A</a:t>
            </a:r>
            <a:r>
              <a:rPr lang="fi-FI" sz="1100" dirty="0" smtClean="0"/>
              <a:t>sumisterveysasetuksen soveltamisohjeet, Valvira</a:t>
            </a:r>
            <a:endParaRPr lang="fi-FI" sz="1100" dirty="0"/>
          </a:p>
          <a:p>
            <a:pPr lvl="1">
              <a:buClr>
                <a:srgbClr val="C00000"/>
              </a:buClr>
            </a:pPr>
            <a:r>
              <a:rPr lang="fi-FI" sz="1100" dirty="0"/>
              <a:t>Sisäilmastoluokitus 2008</a:t>
            </a:r>
          </a:p>
          <a:p>
            <a:pPr lvl="1">
              <a:buClr>
                <a:srgbClr val="C00000"/>
              </a:buClr>
            </a:pPr>
            <a:r>
              <a:rPr lang="fi-FI" sz="1100" dirty="0" smtClean="0"/>
              <a:t>Ohje työpaikkojen sisäilmasto-ongelmien selvittämiseen (TTL)</a:t>
            </a:r>
          </a:p>
          <a:p>
            <a:pPr lvl="1">
              <a:buClr>
                <a:srgbClr val="C00000"/>
              </a:buClr>
            </a:pPr>
            <a:r>
              <a:rPr lang="fi-FI" sz="1100" dirty="0" smtClean="0"/>
              <a:t>Kosteus- </a:t>
            </a:r>
            <a:r>
              <a:rPr lang="fi-FI" sz="1100" dirty="0"/>
              <a:t>ja homevauriot - ratkaisuja työpaikoille, (TTL</a:t>
            </a:r>
            <a:r>
              <a:rPr lang="fi-FI" sz="1100" dirty="0" smtClean="0"/>
              <a:t>)</a:t>
            </a:r>
          </a:p>
          <a:p>
            <a:pPr lvl="1">
              <a:buClr>
                <a:srgbClr val="C00000"/>
              </a:buClr>
            </a:pPr>
            <a:r>
              <a:rPr lang="fi-FI" sz="1100" dirty="0" smtClean="0"/>
              <a:t>Toimiston </a:t>
            </a:r>
            <a:r>
              <a:rPr lang="fi-FI" sz="1100" dirty="0"/>
              <a:t>sisäilman tutkiminen (TTL)</a:t>
            </a:r>
          </a:p>
          <a:p>
            <a:pPr lvl="1">
              <a:buClr>
                <a:srgbClr val="C00000"/>
              </a:buClr>
            </a:pPr>
            <a:r>
              <a:rPr lang="fi-FI" sz="1100" dirty="0"/>
              <a:t>Koulurakennusten kosteus- ja homevauriot (KTL)</a:t>
            </a:r>
          </a:p>
          <a:p>
            <a:pPr lvl="1">
              <a:buClr>
                <a:srgbClr val="C00000"/>
              </a:buClr>
            </a:pPr>
            <a:r>
              <a:rPr lang="fi-FI" sz="1100" dirty="0"/>
              <a:t>Haitalliseksi tunnetut pitoisuudet </a:t>
            </a:r>
          </a:p>
          <a:p>
            <a:pPr lvl="1">
              <a:buClr>
                <a:srgbClr val="C00000"/>
              </a:buClr>
            </a:pPr>
            <a:r>
              <a:rPr lang="fi-FI" sz="1100" dirty="0" smtClean="0"/>
              <a:t>Kosteudenhallinta </a:t>
            </a:r>
            <a:r>
              <a:rPr lang="fi-FI" sz="1100" dirty="0"/>
              <a:t>ja homevaurioiden estäminen (RIL)</a:t>
            </a:r>
          </a:p>
          <a:p>
            <a:pPr lvl="1">
              <a:buClr>
                <a:srgbClr val="C00000"/>
              </a:buClr>
            </a:pPr>
            <a:r>
              <a:rPr lang="fi-FI" sz="1100" dirty="0"/>
              <a:t>Kosteus- ja homevaurioituneen rakennuksen kuntotutkimus </a:t>
            </a:r>
            <a:r>
              <a:rPr lang="fi-FI" sz="1100" dirty="0" smtClean="0"/>
              <a:t>-opas</a:t>
            </a:r>
            <a:endParaRPr lang="fi-FI" sz="1100" dirty="0"/>
          </a:p>
          <a:p>
            <a:pPr lvl="1">
              <a:buClr>
                <a:srgbClr val="C00000"/>
              </a:buClr>
            </a:pPr>
            <a:endParaRPr lang="fi-FI" sz="1100" dirty="0"/>
          </a:p>
          <a:p>
            <a:pPr marL="342900" lvl="1" indent="-342900">
              <a:buClr>
                <a:srgbClr val="C00000"/>
              </a:buClr>
              <a:buFont typeface="+mj-lt"/>
              <a:buAutoNum type="arabicPeriod" startAt="2"/>
            </a:pPr>
            <a:r>
              <a:rPr lang="fi-FI" sz="1100" b="1" dirty="0"/>
              <a:t>Fysikaaliset olosuhteet</a:t>
            </a:r>
          </a:p>
          <a:p>
            <a:pPr lvl="1">
              <a:buClr>
                <a:srgbClr val="C00000"/>
              </a:buClr>
            </a:pPr>
            <a:r>
              <a:rPr lang="fi-FI" sz="1100" dirty="0"/>
              <a:t>Lämpöviihtyvyys</a:t>
            </a:r>
          </a:p>
          <a:p>
            <a:pPr lvl="1">
              <a:buClr>
                <a:srgbClr val="C00000"/>
              </a:buClr>
            </a:pPr>
            <a:r>
              <a:rPr lang="fi-FI" sz="1100" dirty="0"/>
              <a:t>Sisäilman lämpötila</a:t>
            </a:r>
          </a:p>
          <a:p>
            <a:pPr lvl="1">
              <a:buClr>
                <a:srgbClr val="C00000"/>
              </a:buClr>
            </a:pPr>
            <a:r>
              <a:rPr lang="fi-FI" sz="1100" dirty="0"/>
              <a:t>Lämpötilaindeksi</a:t>
            </a:r>
          </a:p>
          <a:p>
            <a:pPr lvl="1">
              <a:buClr>
                <a:srgbClr val="C00000"/>
              </a:buClr>
            </a:pPr>
            <a:r>
              <a:rPr lang="fi-FI" sz="1100" dirty="0"/>
              <a:t>Sisäilman kosteus</a:t>
            </a:r>
          </a:p>
          <a:p>
            <a:pPr lvl="1">
              <a:buClr>
                <a:srgbClr val="C00000"/>
              </a:buClr>
            </a:pPr>
            <a:r>
              <a:rPr lang="fi-FI" sz="1100" dirty="0"/>
              <a:t>Rakennekosteus</a:t>
            </a:r>
          </a:p>
          <a:p>
            <a:pPr lvl="1">
              <a:buClr>
                <a:srgbClr val="C00000"/>
              </a:buClr>
            </a:pPr>
            <a:r>
              <a:rPr lang="fi-FI" sz="1100" dirty="0"/>
              <a:t>Rakennuksen ilmatiiveys</a:t>
            </a:r>
          </a:p>
          <a:p>
            <a:pPr lvl="1">
              <a:buClr>
                <a:srgbClr val="C00000"/>
              </a:buClr>
            </a:pPr>
            <a:r>
              <a:rPr lang="fi-FI" sz="1100" dirty="0"/>
              <a:t>Vuotoilmareittien mittausmenetelmät</a:t>
            </a:r>
          </a:p>
          <a:p>
            <a:pPr lvl="1">
              <a:buClr>
                <a:srgbClr val="C00000"/>
              </a:buClr>
            </a:pPr>
            <a:r>
              <a:rPr lang="fi-FI" sz="1100" dirty="0"/>
              <a:t>Radon</a:t>
            </a:r>
          </a:p>
          <a:p>
            <a:pPr lvl="1">
              <a:buClr>
                <a:srgbClr val="C00000"/>
              </a:buClr>
            </a:pPr>
            <a:r>
              <a:rPr lang="fi-FI" sz="1100" dirty="0"/>
              <a:t>Radontorjunta</a:t>
            </a:r>
          </a:p>
          <a:p>
            <a:pPr lvl="1">
              <a:buClr>
                <a:srgbClr val="C00000"/>
              </a:buClr>
            </a:pPr>
            <a:r>
              <a:rPr lang="fi-FI" sz="1100" dirty="0"/>
              <a:t>Melu</a:t>
            </a:r>
          </a:p>
          <a:p>
            <a:pPr>
              <a:buClr>
                <a:srgbClr val="C00000"/>
              </a:buClr>
            </a:pPr>
            <a:endParaRPr lang="fi-FI" sz="2000" dirty="0" smtClean="0"/>
          </a:p>
          <a:p>
            <a:pPr>
              <a:buClr>
                <a:srgbClr val="C00000"/>
              </a:buClr>
            </a:pPr>
            <a:endParaRPr lang="fi-FI" sz="2000" dirty="0" smtClean="0"/>
          </a:p>
          <a:p>
            <a:pPr>
              <a:buClr>
                <a:srgbClr val="C00000"/>
              </a:buClr>
            </a:pPr>
            <a:endParaRPr lang="fi-FI" sz="2000" dirty="0" smtClean="0"/>
          </a:p>
          <a:p>
            <a:pPr>
              <a:buClr>
                <a:srgbClr val="C00000"/>
              </a:buClr>
            </a:pPr>
            <a:endParaRPr lang="fi-FI" sz="2000" dirty="0" smtClean="0"/>
          </a:p>
          <a:p>
            <a:pPr>
              <a:buClr>
                <a:srgbClr val="C00000"/>
              </a:buClr>
            </a:pPr>
            <a:endParaRPr lang="fi-FI" sz="2000" dirty="0" smtClean="0"/>
          </a:p>
          <a:p>
            <a:pPr>
              <a:buClr>
                <a:srgbClr val="C00000"/>
              </a:buClr>
            </a:pPr>
            <a:endParaRPr lang="fi-FI" dirty="0" smtClean="0"/>
          </a:p>
          <a:p>
            <a:pPr>
              <a:buClr>
                <a:srgbClr val="C00000"/>
              </a:buClr>
            </a:pPr>
            <a:endParaRPr lang="fi-FI" dirty="0" smtClean="0"/>
          </a:p>
          <a:p>
            <a:pPr>
              <a:buClr>
                <a:srgbClr val="C00000"/>
              </a:buClr>
            </a:pPr>
            <a:endParaRPr lang="fi-FI" dirty="0" smtClean="0"/>
          </a:p>
          <a:p>
            <a:pPr>
              <a:buClr>
                <a:srgbClr val="C00000"/>
              </a:buClr>
            </a:pPr>
            <a:endParaRPr lang="fi-FI" dirty="0" smtClean="0"/>
          </a:p>
          <a:p>
            <a:pPr>
              <a:buClr>
                <a:srgbClr val="C00000"/>
              </a:buClr>
            </a:pPr>
            <a:endParaRPr lang="fi-FI" dirty="0" smtClean="0"/>
          </a:p>
          <a:p>
            <a:pPr>
              <a:buClr>
                <a:srgbClr val="C00000"/>
              </a:buClr>
            </a:pPr>
            <a:endParaRPr lang="fi-FI" dirty="0"/>
          </a:p>
        </p:txBody>
      </p:sp>
      <p:sp>
        <p:nvSpPr>
          <p:cNvPr id="13" name="Content Placeholder 1"/>
          <p:cNvSpPr>
            <a:spLocks noGrp="1"/>
          </p:cNvSpPr>
          <p:nvPr>
            <p:ph sz="half" idx="2"/>
          </p:nvPr>
        </p:nvSpPr>
        <p:spPr>
          <a:xfrm>
            <a:off x="4572000" y="1232794"/>
            <a:ext cx="3884239" cy="5184576"/>
          </a:xfrm>
        </p:spPr>
        <p:txBody>
          <a:bodyPr>
            <a:noAutofit/>
          </a:bodyPr>
          <a:lstStyle/>
          <a:p>
            <a:pPr marL="342900" lvl="1" indent="-342900">
              <a:lnSpc>
                <a:spcPct val="80000"/>
              </a:lnSpc>
              <a:buClr>
                <a:srgbClr val="C00000"/>
              </a:buClr>
              <a:buFont typeface="+mj-lt"/>
              <a:buAutoNum type="arabicPeriod" startAt="3"/>
            </a:pPr>
            <a:r>
              <a:rPr lang="fi-FI" sz="1000" b="1" dirty="0">
                <a:solidFill>
                  <a:srgbClr val="C00000"/>
                </a:solidFill>
              </a:rPr>
              <a:t>Mikrobit</a:t>
            </a:r>
          </a:p>
          <a:p>
            <a:pPr lvl="1">
              <a:lnSpc>
                <a:spcPct val="80000"/>
              </a:lnSpc>
              <a:buClr>
                <a:srgbClr val="C00000"/>
              </a:buClr>
            </a:pPr>
            <a:r>
              <a:rPr lang="fi-FI" sz="1000" dirty="0">
                <a:solidFill>
                  <a:srgbClr val="C00000"/>
                </a:solidFill>
              </a:rPr>
              <a:t>Käsitteitä</a:t>
            </a:r>
          </a:p>
          <a:p>
            <a:pPr lvl="1">
              <a:lnSpc>
                <a:spcPct val="80000"/>
              </a:lnSpc>
              <a:buClr>
                <a:srgbClr val="C00000"/>
              </a:buClr>
            </a:pPr>
            <a:r>
              <a:rPr lang="fi-FI" sz="1000" dirty="0">
                <a:solidFill>
                  <a:srgbClr val="C00000"/>
                </a:solidFill>
              </a:rPr>
              <a:t>Rakennuksen kosteuslähteet ja kosteuden siirtyminen rakenteissa</a:t>
            </a:r>
          </a:p>
          <a:p>
            <a:pPr lvl="1">
              <a:lnSpc>
                <a:spcPct val="80000"/>
              </a:lnSpc>
              <a:buClr>
                <a:srgbClr val="C00000"/>
              </a:buClr>
            </a:pPr>
            <a:r>
              <a:rPr lang="fi-FI" sz="1000" dirty="0">
                <a:solidFill>
                  <a:srgbClr val="C00000"/>
                </a:solidFill>
              </a:rPr>
              <a:t>Rakenteiden mikrobivaurioriskin arviointi</a:t>
            </a:r>
          </a:p>
          <a:p>
            <a:pPr lvl="1">
              <a:lnSpc>
                <a:spcPct val="80000"/>
              </a:lnSpc>
              <a:buClr>
                <a:srgbClr val="C00000"/>
              </a:buClr>
            </a:pPr>
            <a:r>
              <a:rPr lang="fi-FI" sz="1000" dirty="0">
                <a:solidFill>
                  <a:srgbClr val="C00000"/>
                </a:solidFill>
              </a:rPr>
              <a:t>Ilmayhteys rakenteen mikrobivauriosta sisäilmaan</a:t>
            </a:r>
          </a:p>
          <a:p>
            <a:pPr lvl="1">
              <a:lnSpc>
                <a:spcPct val="80000"/>
              </a:lnSpc>
              <a:buClr>
                <a:srgbClr val="C00000"/>
              </a:buClr>
            </a:pPr>
            <a:r>
              <a:rPr lang="fi-FI" sz="1000" dirty="0">
                <a:solidFill>
                  <a:srgbClr val="C00000"/>
                </a:solidFill>
              </a:rPr>
              <a:t>Yleistä mikrobeista</a:t>
            </a:r>
          </a:p>
          <a:p>
            <a:pPr lvl="1">
              <a:lnSpc>
                <a:spcPct val="80000"/>
              </a:lnSpc>
              <a:buClr>
                <a:srgbClr val="C00000"/>
              </a:buClr>
            </a:pPr>
            <a:r>
              <a:rPr lang="fi-FI" sz="1000" dirty="0">
                <a:solidFill>
                  <a:srgbClr val="C00000"/>
                </a:solidFill>
              </a:rPr>
              <a:t>Mikrobien kasvuolosuhteet</a:t>
            </a:r>
          </a:p>
          <a:p>
            <a:pPr lvl="1">
              <a:lnSpc>
                <a:spcPct val="80000"/>
              </a:lnSpc>
              <a:buClr>
                <a:srgbClr val="C00000"/>
              </a:buClr>
            </a:pPr>
            <a:r>
              <a:rPr lang="fi-FI" sz="1000" dirty="0">
                <a:solidFill>
                  <a:srgbClr val="C00000"/>
                </a:solidFill>
              </a:rPr>
              <a:t>Mikrobilajit</a:t>
            </a:r>
          </a:p>
          <a:p>
            <a:pPr lvl="1">
              <a:lnSpc>
                <a:spcPct val="80000"/>
              </a:lnSpc>
              <a:buClr>
                <a:srgbClr val="C00000"/>
              </a:buClr>
            </a:pPr>
            <a:r>
              <a:rPr lang="fi-FI" sz="1000" dirty="0">
                <a:solidFill>
                  <a:srgbClr val="C00000"/>
                </a:solidFill>
              </a:rPr>
              <a:t>Mikrobien kasvu eri rakennusmateriaaleissa</a:t>
            </a:r>
          </a:p>
          <a:p>
            <a:pPr lvl="1">
              <a:lnSpc>
                <a:spcPct val="80000"/>
              </a:lnSpc>
              <a:buClr>
                <a:srgbClr val="C00000"/>
              </a:buClr>
            </a:pPr>
            <a:r>
              <a:rPr lang="fi-FI" sz="1000" dirty="0">
                <a:solidFill>
                  <a:srgbClr val="C00000"/>
                </a:solidFill>
              </a:rPr>
              <a:t>Mikrobien tuottamat toksiinit</a:t>
            </a:r>
          </a:p>
          <a:p>
            <a:pPr lvl="1">
              <a:lnSpc>
                <a:spcPct val="80000"/>
              </a:lnSpc>
              <a:buClr>
                <a:srgbClr val="C00000"/>
              </a:buClr>
            </a:pPr>
            <a:r>
              <a:rPr lang="fi-FI" sz="1000" dirty="0">
                <a:solidFill>
                  <a:srgbClr val="C00000"/>
                </a:solidFill>
              </a:rPr>
              <a:t>Mikrobinäytteiden ottaminen ja tulosten tulkinta </a:t>
            </a:r>
          </a:p>
          <a:p>
            <a:pPr lvl="1">
              <a:lnSpc>
                <a:spcPct val="80000"/>
              </a:lnSpc>
              <a:buClr>
                <a:srgbClr val="C00000"/>
              </a:buClr>
            </a:pPr>
            <a:r>
              <a:rPr lang="fi-FI" sz="1000" dirty="0">
                <a:solidFill>
                  <a:srgbClr val="C00000"/>
                </a:solidFill>
              </a:rPr>
              <a:t>Mikrobien analyysimenetelmät</a:t>
            </a:r>
          </a:p>
          <a:p>
            <a:pPr lvl="1">
              <a:lnSpc>
                <a:spcPct val="80000"/>
              </a:lnSpc>
              <a:buClr>
                <a:srgbClr val="C00000"/>
              </a:buClr>
            </a:pPr>
            <a:r>
              <a:rPr lang="fi-FI" sz="1000" dirty="0">
                <a:solidFill>
                  <a:srgbClr val="C00000"/>
                </a:solidFill>
              </a:rPr>
              <a:t>Altistumisen arviointi mikrobiepäpuhtauksille</a:t>
            </a:r>
          </a:p>
          <a:p>
            <a:endParaRPr lang="fi-FI" sz="1050" dirty="0"/>
          </a:p>
          <a:p>
            <a:pPr marL="342900" indent="-342900">
              <a:buFont typeface="+mj-lt"/>
              <a:buAutoNum type="arabicPeriod" startAt="4"/>
            </a:pPr>
            <a:r>
              <a:rPr lang="fi-FI" sz="1050" b="1" dirty="0"/>
              <a:t>Kemialliset epäpuhtaudet</a:t>
            </a:r>
          </a:p>
          <a:p>
            <a:pPr lvl="1">
              <a:lnSpc>
                <a:spcPct val="80000"/>
              </a:lnSpc>
            </a:pPr>
            <a:r>
              <a:rPr lang="fi-FI" sz="1050" dirty="0"/>
              <a:t>Kemialliset epäpuhtaudet, yleistä</a:t>
            </a:r>
          </a:p>
          <a:p>
            <a:pPr lvl="1">
              <a:lnSpc>
                <a:spcPct val="80000"/>
              </a:lnSpc>
            </a:pPr>
            <a:r>
              <a:rPr lang="fi-FI" sz="1050" dirty="0"/>
              <a:t>Haihtuvat orgaaniset yhdisteet</a:t>
            </a:r>
          </a:p>
          <a:p>
            <a:pPr lvl="1">
              <a:lnSpc>
                <a:spcPct val="80000"/>
              </a:lnSpc>
            </a:pPr>
            <a:r>
              <a:rPr lang="fi-FI" sz="1050" dirty="0"/>
              <a:t>FLEC-mittaus</a:t>
            </a:r>
          </a:p>
          <a:p>
            <a:pPr lvl="1">
              <a:lnSpc>
                <a:spcPct val="80000"/>
              </a:lnSpc>
            </a:pPr>
            <a:r>
              <a:rPr lang="fi-FI" sz="1050" dirty="0"/>
              <a:t>BULK-näyte</a:t>
            </a:r>
          </a:p>
          <a:p>
            <a:pPr lvl="1">
              <a:lnSpc>
                <a:spcPct val="80000"/>
              </a:lnSpc>
            </a:pPr>
            <a:r>
              <a:rPr lang="fi-FI" sz="1050" dirty="0"/>
              <a:t>Betonirakenteisten lattioiden muovipäällysteiden korjaustarpeen arviointi</a:t>
            </a:r>
          </a:p>
          <a:p>
            <a:pPr lvl="1">
              <a:lnSpc>
                <a:spcPct val="80000"/>
              </a:lnSpc>
            </a:pPr>
            <a:r>
              <a:rPr lang="fi-FI" sz="1050" dirty="0"/>
              <a:t>Hiilidioksidi ja hiilimonoksidi</a:t>
            </a:r>
          </a:p>
          <a:p>
            <a:pPr lvl="1">
              <a:lnSpc>
                <a:spcPct val="80000"/>
              </a:lnSpc>
            </a:pPr>
            <a:r>
              <a:rPr lang="fi-FI" sz="1050" dirty="0"/>
              <a:t>Ammoniakki</a:t>
            </a:r>
          </a:p>
          <a:p>
            <a:pPr lvl="1">
              <a:lnSpc>
                <a:spcPct val="80000"/>
              </a:lnSpc>
            </a:pPr>
            <a:r>
              <a:rPr lang="fi-FI" sz="1050" dirty="0"/>
              <a:t>Formaldehydi</a:t>
            </a:r>
          </a:p>
          <a:p>
            <a:pPr lvl="1">
              <a:lnSpc>
                <a:spcPct val="80000"/>
              </a:lnSpc>
            </a:pPr>
            <a:r>
              <a:rPr lang="fi-FI" sz="1050" dirty="0"/>
              <a:t>Polysykliset aromaattiset hiilivedyt</a:t>
            </a:r>
          </a:p>
          <a:p>
            <a:pPr lvl="1">
              <a:lnSpc>
                <a:spcPct val="80000"/>
              </a:lnSpc>
            </a:pPr>
            <a:r>
              <a:rPr lang="fi-FI" sz="1050" dirty="0"/>
              <a:t>Nikotiini</a:t>
            </a:r>
          </a:p>
          <a:p>
            <a:pPr lvl="1"/>
            <a:endParaRPr lang="fi-FI" sz="1600" dirty="0"/>
          </a:p>
        </p:txBody>
      </p:sp>
    </p:spTree>
    <p:extLst>
      <p:ext uri="{BB962C8B-B14F-4D97-AF65-F5344CB8AC3E}">
        <p14:creationId xmlns:p14="http://schemas.microsoft.com/office/powerpoint/2010/main" val="3671294204"/>
      </p:ext>
    </p:extLst>
  </p:cSld>
  <p:clrMapOvr>
    <a:masterClrMapping/>
  </p:clrMapOvr>
  <p:transition spd="med">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26" descr="Kuvaus: Savonia_Word_tunniste"/>
          <p:cNvPicPr/>
          <p:nvPr/>
        </p:nvPicPr>
        <p:blipFill rotWithShape="1">
          <a:blip r:embed="rId2"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pic>
        <p:nvPicPr>
          <p:cNvPr id="7171" name="Picture 3"/>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a:stretch/>
        </p:blipFill>
        <p:spPr bwMode="auto">
          <a:xfrm>
            <a:off x="1475656" y="321924"/>
            <a:ext cx="5436418" cy="5771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an numeron paikkamerkki 1"/>
          <p:cNvSpPr>
            <a:spLocks noGrp="1"/>
          </p:cNvSpPr>
          <p:nvPr>
            <p:ph type="sldNum" sz="quarter" idx="12"/>
          </p:nvPr>
        </p:nvSpPr>
        <p:spPr/>
        <p:txBody>
          <a:bodyPr/>
          <a:lstStyle/>
          <a:p>
            <a:fld id="{49246692-9764-4796-AF2E-897E79EBAFA7}" type="slidenum">
              <a:rPr lang="fi-FI" smtClean="0"/>
              <a:pPr/>
              <a:t>30</a:t>
            </a:fld>
            <a:endParaRPr lang="fi-FI"/>
          </a:p>
        </p:txBody>
      </p:sp>
    </p:spTree>
    <p:extLst>
      <p:ext uri="{BB962C8B-B14F-4D97-AF65-F5344CB8AC3E}">
        <p14:creationId xmlns:p14="http://schemas.microsoft.com/office/powerpoint/2010/main" val="2167638360"/>
      </p:ext>
    </p:extLst>
  </p:cSld>
  <p:clrMapOvr>
    <a:masterClrMapping/>
  </p:clrMapOvr>
  <p:transition spd="med">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2924944"/>
            <a:ext cx="7489824" cy="1079500"/>
          </a:xfrm>
        </p:spPr>
        <p:style>
          <a:lnRef idx="3">
            <a:schemeClr val="lt1"/>
          </a:lnRef>
          <a:fillRef idx="1">
            <a:schemeClr val="accent2"/>
          </a:fillRef>
          <a:effectRef idx="1">
            <a:schemeClr val="accent2"/>
          </a:effectRef>
          <a:fontRef idx="minor">
            <a:schemeClr val="lt1"/>
          </a:fontRef>
        </p:style>
        <p:txBody>
          <a:bodyPr anchor="ctr">
            <a:noAutofit/>
          </a:bodyPr>
          <a:lstStyle/>
          <a:p>
            <a:pPr algn="ctr"/>
            <a:r>
              <a:rPr lang="fi-FI" dirty="0" smtClean="0"/>
              <a:t>Ilmayhteys rakenteen </a:t>
            </a:r>
            <a:br>
              <a:rPr lang="fi-FI" dirty="0" smtClean="0"/>
            </a:br>
            <a:r>
              <a:rPr lang="fi-FI" dirty="0" smtClean="0"/>
              <a:t>mikrobivauriosta sisäilmaan</a:t>
            </a:r>
            <a:endParaRPr lang="fi-FI" dirty="0"/>
          </a:p>
        </p:txBody>
      </p:sp>
      <p:pic>
        <p:nvPicPr>
          <p:cNvPr id="3"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31</a:t>
            </a:fld>
            <a:endParaRPr lang="fi-FI"/>
          </a:p>
        </p:txBody>
      </p:sp>
    </p:spTree>
    <p:extLst>
      <p:ext uri="{BB962C8B-B14F-4D97-AF65-F5344CB8AC3E}">
        <p14:creationId xmlns:p14="http://schemas.microsoft.com/office/powerpoint/2010/main" val="303855378"/>
      </p:ext>
    </p:extLst>
  </p:cSld>
  <p:clrMapOvr>
    <a:masterClrMapping/>
  </p:clrMapOvr>
  <p:transition spd="med">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solidFill>
                  <a:srgbClr val="44697D"/>
                </a:solidFill>
              </a:rPr>
              <a:t>Ilmayhteys epäpuhtauslähteestä sisäilmaan</a:t>
            </a:r>
            <a:endParaRPr lang="en-US" dirty="0">
              <a:solidFill>
                <a:srgbClr val="44697D"/>
              </a:solidFill>
            </a:endParaRPr>
          </a:p>
        </p:txBody>
      </p:sp>
      <p:sp>
        <p:nvSpPr>
          <p:cNvPr id="3" name="Content Placeholder 2"/>
          <p:cNvSpPr>
            <a:spLocks noGrp="1"/>
          </p:cNvSpPr>
          <p:nvPr>
            <p:ph idx="1"/>
          </p:nvPr>
        </p:nvSpPr>
        <p:spPr/>
        <p:txBody>
          <a:bodyPr>
            <a:normAutofit/>
          </a:bodyPr>
          <a:lstStyle/>
          <a:p>
            <a:r>
              <a:rPr lang="fi-FI" dirty="0" smtClean="0"/>
              <a:t>Merkittävä tekijä altistumisen kannalta</a:t>
            </a:r>
          </a:p>
          <a:p>
            <a:pPr lvl="1"/>
            <a:r>
              <a:rPr lang="fi-FI" dirty="0" smtClean="0"/>
              <a:t>Huomioitava altistumisen arvioinnissa</a:t>
            </a:r>
          </a:p>
          <a:p>
            <a:endParaRPr lang="fi-FI" dirty="0"/>
          </a:p>
          <a:p>
            <a:r>
              <a:rPr lang="fi-FI" dirty="0" smtClean="0"/>
              <a:t>Menetelmät:</a:t>
            </a:r>
          </a:p>
          <a:p>
            <a:pPr lvl="1"/>
            <a:r>
              <a:rPr lang="fi-FI" dirty="0" smtClean="0"/>
              <a:t>Lämpökuvaus</a:t>
            </a:r>
          </a:p>
          <a:p>
            <a:pPr lvl="1"/>
            <a:r>
              <a:rPr lang="fi-FI" dirty="0" smtClean="0"/>
              <a:t>Merkkiainemittaus</a:t>
            </a:r>
          </a:p>
          <a:p>
            <a:pPr lvl="1"/>
            <a:r>
              <a:rPr lang="fi-FI" dirty="0" smtClean="0"/>
              <a:t>Paine-eroseuranta</a:t>
            </a:r>
          </a:p>
          <a:p>
            <a:pPr lvl="1"/>
            <a:r>
              <a:rPr lang="fi-FI" dirty="0" smtClean="0"/>
              <a:t>Ilmanpitävyysmittaus</a:t>
            </a:r>
          </a:p>
          <a:p>
            <a:pPr lvl="1"/>
            <a:r>
              <a:rPr lang="fi-FI" dirty="0" smtClean="0"/>
              <a:t>Ilmasta otettavat näytteet</a:t>
            </a:r>
            <a:endParaRPr lang="en-US"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32</a:t>
            </a:fld>
            <a:endParaRPr lang="fi-FI"/>
          </a:p>
        </p:txBody>
      </p:sp>
    </p:spTree>
    <p:extLst>
      <p:ext uri="{BB962C8B-B14F-4D97-AF65-F5344CB8AC3E}">
        <p14:creationId xmlns:p14="http://schemas.microsoft.com/office/powerpoint/2010/main" val="1346533705"/>
      </p:ext>
    </p:extLst>
  </p:cSld>
  <p:clrMapOvr>
    <a:masterClrMapping/>
  </p:clrMapOvr>
  <p:transition spd="med">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85557"/>
            <a:ext cx="7489824" cy="935316"/>
          </a:xfrm>
        </p:spPr>
        <p:txBody>
          <a:bodyPr>
            <a:normAutofit/>
          </a:bodyPr>
          <a:lstStyle/>
          <a:p>
            <a:r>
              <a:rPr lang="fi-FI" dirty="0" smtClean="0">
                <a:solidFill>
                  <a:srgbClr val="44697D"/>
                </a:solidFill>
              </a:rPr>
              <a:t>Lämpökuvaus</a:t>
            </a:r>
            <a:endParaRPr lang="en-US" dirty="0">
              <a:solidFill>
                <a:srgbClr val="44697D"/>
              </a:solidFill>
            </a:endParaRPr>
          </a:p>
        </p:txBody>
      </p:sp>
      <p:sp>
        <p:nvSpPr>
          <p:cNvPr id="3" name="Content Placeholder 2"/>
          <p:cNvSpPr>
            <a:spLocks noGrp="1"/>
          </p:cNvSpPr>
          <p:nvPr>
            <p:ph sz="half" idx="1"/>
          </p:nvPr>
        </p:nvSpPr>
        <p:spPr>
          <a:xfrm>
            <a:off x="827088" y="1020873"/>
            <a:ext cx="3888928" cy="4392614"/>
          </a:xfrm>
        </p:spPr>
        <p:txBody>
          <a:bodyPr>
            <a:noAutofit/>
          </a:bodyPr>
          <a:lstStyle/>
          <a:p>
            <a:r>
              <a:rPr lang="fi-FI" sz="1800" dirty="0" smtClean="0"/>
              <a:t>Lämpökamerakuvaus SFS 5132, RT 14-10850</a:t>
            </a:r>
          </a:p>
          <a:p>
            <a:r>
              <a:rPr lang="fi-FI" sz="1800" dirty="0" smtClean="0"/>
              <a:t>Ilmavuotokohdat ja eristepuutteet</a:t>
            </a:r>
          </a:p>
          <a:p>
            <a:pPr lvl="1"/>
            <a:r>
              <a:rPr lang="fi-FI" sz="1600" dirty="0" smtClean="0"/>
              <a:t>ei </a:t>
            </a:r>
            <a:r>
              <a:rPr lang="fi-FI" sz="1600" dirty="0"/>
              <a:t>voida rakenteita avaamatta tarkasti selvittää, onko kyse lämmöneristeiden puutteista vai </a:t>
            </a:r>
            <a:r>
              <a:rPr lang="fi-FI" sz="1600" dirty="0" smtClean="0"/>
              <a:t>ilmavuotokohdista</a:t>
            </a:r>
          </a:p>
          <a:p>
            <a:pPr lvl="1"/>
            <a:endParaRPr lang="fi-FI" sz="1200" dirty="0" smtClean="0"/>
          </a:p>
          <a:p>
            <a:r>
              <a:rPr lang="fi-FI" sz="1800" dirty="0" smtClean="0"/>
              <a:t>Mittausolosuhteet</a:t>
            </a:r>
          </a:p>
          <a:p>
            <a:pPr lvl="1"/>
            <a:r>
              <a:rPr lang="fi-FI" sz="1600" dirty="0"/>
              <a:t>Lämmityskausi, talvi</a:t>
            </a:r>
          </a:p>
          <a:p>
            <a:pPr lvl="1"/>
            <a:r>
              <a:rPr lang="fi-FI" sz="1600" dirty="0"/>
              <a:t>Rakennuksen alipaineistus</a:t>
            </a:r>
          </a:p>
          <a:p>
            <a:pPr lvl="1"/>
            <a:endParaRPr lang="fi-FI" sz="1600" dirty="0" smtClean="0"/>
          </a:p>
          <a:p>
            <a:r>
              <a:rPr lang="fi-FI" sz="1800" dirty="0" smtClean="0"/>
              <a:t>Lämpökuvauksessa </a:t>
            </a:r>
            <a:r>
              <a:rPr lang="fi-FI" sz="1800" dirty="0"/>
              <a:t>ilmavuotokohdat tulevat esille rakennuksen alipaineistuksen aikana laajenevina kylmempinä </a:t>
            </a:r>
            <a:r>
              <a:rPr lang="fi-FI" sz="1800" dirty="0" smtClean="0"/>
              <a:t>kohtina</a:t>
            </a:r>
          </a:p>
        </p:txBody>
      </p:sp>
      <p:pic>
        <p:nvPicPr>
          <p:cNvPr id="7" name="Picture 8" descr="DC_1950"/>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74752" y="620688"/>
            <a:ext cx="3397155" cy="2547866"/>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9" descr="IR_19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752" y="3645024"/>
            <a:ext cx="2605389" cy="1954041"/>
          </a:xfrm>
          <a:prstGeom prst="rect">
            <a:avLst/>
          </a:prstGeom>
          <a:noFill/>
          <a:ln w="9525">
            <a:no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Footer Placeholder 1"/>
          <p:cNvSpPr txBox="1">
            <a:spLocks/>
          </p:cNvSpPr>
          <p:nvPr/>
        </p:nvSpPr>
        <p:spPr>
          <a:xfrm>
            <a:off x="5157521" y="3140968"/>
            <a:ext cx="2358376" cy="288032"/>
          </a:xfrm>
          <a:prstGeom prst="rect">
            <a:avLst/>
          </a:prstGeom>
        </p:spPr>
        <p:txBody>
          <a:bodyPr/>
          <a:lstStyle>
            <a:defPPr>
              <a:defRPr lang="fi-FI"/>
            </a:defPPr>
            <a:lvl1pPr algn="l" rtl="0" fontAlgn="base">
              <a:spcBef>
                <a:spcPct val="0"/>
              </a:spcBef>
              <a:spcAft>
                <a:spcPct val="0"/>
              </a:spcAft>
              <a:defRPr kern="1200">
                <a:solidFill>
                  <a:schemeClr val="tx1"/>
                </a:solidFill>
                <a:latin typeface="Georgia" pitchFamily="18" charset="0"/>
                <a:ea typeface="+mn-ea"/>
                <a:cs typeface="Arial" charset="0"/>
              </a:defRPr>
            </a:lvl1pPr>
            <a:lvl2pPr marL="457200" algn="l" rtl="0" fontAlgn="base">
              <a:spcBef>
                <a:spcPct val="0"/>
              </a:spcBef>
              <a:spcAft>
                <a:spcPct val="0"/>
              </a:spcAft>
              <a:defRPr kern="1200">
                <a:solidFill>
                  <a:schemeClr val="tx1"/>
                </a:solidFill>
                <a:latin typeface="Georgia" pitchFamily="18" charset="0"/>
                <a:ea typeface="+mn-ea"/>
                <a:cs typeface="Arial" charset="0"/>
              </a:defRPr>
            </a:lvl2pPr>
            <a:lvl3pPr marL="914400" algn="l" rtl="0" fontAlgn="base">
              <a:spcBef>
                <a:spcPct val="0"/>
              </a:spcBef>
              <a:spcAft>
                <a:spcPct val="0"/>
              </a:spcAft>
              <a:defRPr kern="1200">
                <a:solidFill>
                  <a:schemeClr val="tx1"/>
                </a:solidFill>
                <a:latin typeface="Georgia" pitchFamily="18" charset="0"/>
                <a:ea typeface="+mn-ea"/>
                <a:cs typeface="Arial" charset="0"/>
              </a:defRPr>
            </a:lvl3pPr>
            <a:lvl4pPr marL="1371600" algn="l" rtl="0" fontAlgn="base">
              <a:spcBef>
                <a:spcPct val="0"/>
              </a:spcBef>
              <a:spcAft>
                <a:spcPct val="0"/>
              </a:spcAft>
              <a:defRPr kern="1200">
                <a:solidFill>
                  <a:schemeClr val="tx1"/>
                </a:solidFill>
                <a:latin typeface="Georgia" pitchFamily="18" charset="0"/>
                <a:ea typeface="+mn-ea"/>
                <a:cs typeface="Arial" charset="0"/>
              </a:defRPr>
            </a:lvl4pPr>
            <a:lvl5pPr marL="1828800" algn="l" rtl="0" fontAlgn="base">
              <a:spcBef>
                <a:spcPct val="0"/>
              </a:spcBef>
              <a:spcAft>
                <a:spcPct val="0"/>
              </a:spcAft>
              <a:defRPr kern="1200">
                <a:solidFill>
                  <a:schemeClr val="tx1"/>
                </a:solidFill>
                <a:latin typeface="Georgia" pitchFamily="18" charset="0"/>
                <a:ea typeface="+mn-ea"/>
                <a:cs typeface="Arial" charset="0"/>
              </a:defRPr>
            </a:lvl5pPr>
            <a:lvl6pPr marL="2286000" algn="l" defTabSz="914400" rtl="0" eaLnBrk="1" latinLnBrk="0" hangingPunct="1">
              <a:defRPr kern="1200">
                <a:solidFill>
                  <a:schemeClr val="tx1"/>
                </a:solidFill>
                <a:latin typeface="Georgia" pitchFamily="18" charset="0"/>
                <a:ea typeface="+mn-ea"/>
                <a:cs typeface="Arial" charset="0"/>
              </a:defRPr>
            </a:lvl6pPr>
            <a:lvl7pPr marL="2743200" algn="l" defTabSz="914400" rtl="0" eaLnBrk="1" latinLnBrk="0" hangingPunct="1">
              <a:defRPr kern="1200">
                <a:solidFill>
                  <a:schemeClr val="tx1"/>
                </a:solidFill>
                <a:latin typeface="Georgia" pitchFamily="18" charset="0"/>
                <a:ea typeface="+mn-ea"/>
                <a:cs typeface="Arial" charset="0"/>
              </a:defRPr>
            </a:lvl7pPr>
            <a:lvl8pPr marL="3200400" algn="l" defTabSz="914400" rtl="0" eaLnBrk="1" latinLnBrk="0" hangingPunct="1">
              <a:defRPr kern="1200">
                <a:solidFill>
                  <a:schemeClr val="tx1"/>
                </a:solidFill>
                <a:latin typeface="Georgia" pitchFamily="18" charset="0"/>
                <a:ea typeface="+mn-ea"/>
                <a:cs typeface="Arial" charset="0"/>
              </a:defRPr>
            </a:lvl8pPr>
            <a:lvl9pPr marL="3657600" algn="l" defTabSz="914400" rtl="0" eaLnBrk="1" latinLnBrk="0" hangingPunct="1">
              <a:defRPr kern="1200">
                <a:solidFill>
                  <a:schemeClr val="tx1"/>
                </a:solidFill>
                <a:latin typeface="Georgia" pitchFamily="18" charset="0"/>
                <a:ea typeface="+mn-ea"/>
                <a:cs typeface="Arial" charset="0"/>
              </a:defRPr>
            </a:lvl9pPr>
          </a:lstStyle>
          <a:p>
            <a:r>
              <a:rPr lang="fi-FI" sz="1050" dirty="0" smtClean="0">
                <a:latin typeface="+mn-lt"/>
              </a:rPr>
              <a:t>Kuva: Veli-Matti Pietarinen, </a:t>
            </a:r>
            <a:r>
              <a:rPr lang="fi-FI" sz="1050" dirty="0">
                <a:latin typeface="+mn-lt"/>
              </a:rPr>
              <a:t>©</a:t>
            </a:r>
            <a:r>
              <a:rPr lang="fi-FI" sz="1050" dirty="0" smtClean="0">
                <a:latin typeface="+mn-lt"/>
              </a:rPr>
              <a:t>Työterveyslaitos</a:t>
            </a:r>
            <a:endParaRPr lang="fi-FI" sz="1050" dirty="0">
              <a:latin typeface="+mn-lt"/>
            </a:endParaRPr>
          </a:p>
        </p:txBody>
      </p:sp>
      <p:sp>
        <p:nvSpPr>
          <p:cNvPr id="11" name="Footer Placeholder 1"/>
          <p:cNvSpPr txBox="1">
            <a:spLocks/>
          </p:cNvSpPr>
          <p:nvPr/>
        </p:nvSpPr>
        <p:spPr>
          <a:xfrm>
            <a:off x="5157521" y="5589240"/>
            <a:ext cx="2358376" cy="288032"/>
          </a:xfrm>
          <a:prstGeom prst="rect">
            <a:avLst/>
          </a:prstGeom>
        </p:spPr>
        <p:txBody>
          <a:bodyPr/>
          <a:lstStyle>
            <a:defPPr>
              <a:defRPr lang="fi-FI"/>
            </a:defPPr>
            <a:lvl1pPr algn="l" rtl="0" fontAlgn="base">
              <a:spcBef>
                <a:spcPct val="0"/>
              </a:spcBef>
              <a:spcAft>
                <a:spcPct val="0"/>
              </a:spcAft>
              <a:defRPr kern="1200">
                <a:solidFill>
                  <a:schemeClr val="tx1"/>
                </a:solidFill>
                <a:latin typeface="Georgia" pitchFamily="18" charset="0"/>
                <a:ea typeface="+mn-ea"/>
                <a:cs typeface="Arial" charset="0"/>
              </a:defRPr>
            </a:lvl1pPr>
            <a:lvl2pPr marL="457200" algn="l" rtl="0" fontAlgn="base">
              <a:spcBef>
                <a:spcPct val="0"/>
              </a:spcBef>
              <a:spcAft>
                <a:spcPct val="0"/>
              </a:spcAft>
              <a:defRPr kern="1200">
                <a:solidFill>
                  <a:schemeClr val="tx1"/>
                </a:solidFill>
                <a:latin typeface="Georgia" pitchFamily="18" charset="0"/>
                <a:ea typeface="+mn-ea"/>
                <a:cs typeface="Arial" charset="0"/>
              </a:defRPr>
            </a:lvl2pPr>
            <a:lvl3pPr marL="914400" algn="l" rtl="0" fontAlgn="base">
              <a:spcBef>
                <a:spcPct val="0"/>
              </a:spcBef>
              <a:spcAft>
                <a:spcPct val="0"/>
              </a:spcAft>
              <a:defRPr kern="1200">
                <a:solidFill>
                  <a:schemeClr val="tx1"/>
                </a:solidFill>
                <a:latin typeface="Georgia" pitchFamily="18" charset="0"/>
                <a:ea typeface="+mn-ea"/>
                <a:cs typeface="Arial" charset="0"/>
              </a:defRPr>
            </a:lvl3pPr>
            <a:lvl4pPr marL="1371600" algn="l" rtl="0" fontAlgn="base">
              <a:spcBef>
                <a:spcPct val="0"/>
              </a:spcBef>
              <a:spcAft>
                <a:spcPct val="0"/>
              </a:spcAft>
              <a:defRPr kern="1200">
                <a:solidFill>
                  <a:schemeClr val="tx1"/>
                </a:solidFill>
                <a:latin typeface="Georgia" pitchFamily="18" charset="0"/>
                <a:ea typeface="+mn-ea"/>
                <a:cs typeface="Arial" charset="0"/>
              </a:defRPr>
            </a:lvl4pPr>
            <a:lvl5pPr marL="1828800" algn="l" rtl="0" fontAlgn="base">
              <a:spcBef>
                <a:spcPct val="0"/>
              </a:spcBef>
              <a:spcAft>
                <a:spcPct val="0"/>
              </a:spcAft>
              <a:defRPr kern="1200">
                <a:solidFill>
                  <a:schemeClr val="tx1"/>
                </a:solidFill>
                <a:latin typeface="Georgia" pitchFamily="18" charset="0"/>
                <a:ea typeface="+mn-ea"/>
                <a:cs typeface="Arial" charset="0"/>
              </a:defRPr>
            </a:lvl5pPr>
            <a:lvl6pPr marL="2286000" algn="l" defTabSz="914400" rtl="0" eaLnBrk="1" latinLnBrk="0" hangingPunct="1">
              <a:defRPr kern="1200">
                <a:solidFill>
                  <a:schemeClr val="tx1"/>
                </a:solidFill>
                <a:latin typeface="Georgia" pitchFamily="18" charset="0"/>
                <a:ea typeface="+mn-ea"/>
                <a:cs typeface="Arial" charset="0"/>
              </a:defRPr>
            </a:lvl6pPr>
            <a:lvl7pPr marL="2743200" algn="l" defTabSz="914400" rtl="0" eaLnBrk="1" latinLnBrk="0" hangingPunct="1">
              <a:defRPr kern="1200">
                <a:solidFill>
                  <a:schemeClr val="tx1"/>
                </a:solidFill>
                <a:latin typeface="Georgia" pitchFamily="18" charset="0"/>
                <a:ea typeface="+mn-ea"/>
                <a:cs typeface="Arial" charset="0"/>
              </a:defRPr>
            </a:lvl7pPr>
            <a:lvl8pPr marL="3200400" algn="l" defTabSz="914400" rtl="0" eaLnBrk="1" latinLnBrk="0" hangingPunct="1">
              <a:defRPr kern="1200">
                <a:solidFill>
                  <a:schemeClr val="tx1"/>
                </a:solidFill>
                <a:latin typeface="Georgia" pitchFamily="18" charset="0"/>
                <a:ea typeface="+mn-ea"/>
                <a:cs typeface="Arial" charset="0"/>
              </a:defRPr>
            </a:lvl8pPr>
            <a:lvl9pPr marL="3657600" algn="l" defTabSz="914400" rtl="0" eaLnBrk="1" latinLnBrk="0" hangingPunct="1">
              <a:defRPr kern="1200">
                <a:solidFill>
                  <a:schemeClr val="tx1"/>
                </a:solidFill>
                <a:latin typeface="Georgia" pitchFamily="18" charset="0"/>
                <a:ea typeface="+mn-ea"/>
                <a:cs typeface="Arial" charset="0"/>
              </a:defRPr>
            </a:lvl9pPr>
          </a:lstStyle>
          <a:p>
            <a:r>
              <a:rPr lang="fi-FI" sz="1050" dirty="0" smtClean="0">
                <a:latin typeface="+mn-lt"/>
              </a:rPr>
              <a:t>Kuva: Veli-Matti Pietarinen, </a:t>
            </a:r>
            <a:r>
              <a:rPr lang="fi-FI" sz="1050" dirty="0">
                <a:latin typeface="+mn-lt"/>
              </a:rPr>
              <a:t>©</a:t>
            </a:r>
            <a:r>
              <a:rPr lang="fi-FI" sz="1050" dirty="0" smtClean="0">
                <a:latin typeface="+mn-lt"/>
              </a:rPr>
              <a:t>Työterveyslaitos</a:t>
            </a:r>
            <a:endParaRPr lang="fi-FI" sz="1050" dirty="0">
              <a:latin typeface="+mn-lt"/>
            </a:endParaRPr>
          </a:p>
        </p:txBody>
      </p:sp>
      <p:pic>
        <p:nvPicPr>
          <p:cNvPr id="12" name="Kuva 26" descr="Kuvaus: Savonia_Word_tunniste"/>
          <p:cNvPicPr/>
          <p:nvPr/>
        </p:nvPicPr>
        <p:blipFill rotWithShape="1">
          <a:blip r:embed="rId5"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33</a:t>
            </a:fld>
            <a:endParaRPr lang="fi-FI"/>
          </a:p>
        </p:txBody>
      </p:sp>
    </p:spTree>
    <p:extLst>
      <p:ext uri="{BB962C8B-B14F-4D97-AF65-F5344CB8AC3E}">
        <p14:creationId xmlns:p14="http://schemas.microsoft.com/office/powerpoint/2010/main" val="2896481158"/>
      </p:ext>
    </p:extLst>
  </p:cSld>
  <p:clrMapOvr>
    <a:masterClrMapping/>
  </p:clrMapOvr>
  <p:transition spd="med">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t>Lämpötilaindeksi</a:t>
            </a:r>
            <a:br>
              <a:rPr lang="fi-FI" dirty="0" smtClean="0"/>
            </a:br>
            <a:r>
              <a:rPr lang="fi-FI" sz="2400" dirty="0" smtClean="0"/>
              <a:t>Asumisterveysasetus, 2015</a:t>
            </a:r>
            <a:endParaRPr lang="en-US" sz="2400" dirty="0"/>
          </a:p>
        </p:txBody>
      </p:sp>
      <p:sp>
        <p:nvSpPr>
          <p:cNvPr id="3" name="Content Placeholder 2"/>
          <p:cNvSpPr>
            <a:spLocks noGrp="1"/>
          </p:cNvSpPr>
          <p:nvPr>
            <p:ph idx="1"/>
          </p:nvPr>
        </p:nvSpPr>
        <p:spPr>
          <a:xfrm>
            <a:off x="467544" y="1544065"/>
            <a:ext cx="7489825" cy="4392614"/>
          </a:xfrm>
        </p:spPr>
        <p:txBody>
          <a:bodyPr>
            <a:normAutofit lnSpcReduction="10000"/>
          </a:bodyPr>
          <a:lstStyle/>
          <a:p>
            <a:pPr lvl="1"/>
            <a:r>
              <a:rPr lang="fi-FI" dirty="0"/>
              <a:t>Pintalämpötiloja arvioidaan lämpötilaindeksiä käyttämällä silloin, kun lämpötiloja ei voida mitata – 5 °C ± 1 °C:n ulkolämpötilassa ja + 21 °C ± 1 °C:n sisälämpötilassa. </a:t>
            </a:r>
            <a:endParaRPr lang="fi-FI" dirty="0" smtClean="0"/>
          </a:p>
          <a:p>
            <a:pPr lvl="1"/>
            <a:endParaRPr lang="fi-FI" dirty="0"/>
          </a:p>
          <a:p>
            <a:pPr lvl="1"/>
            <a:r>
              <a:rPr lang="fi-FI" b="1" dirty="0" smtClean="0"/>
              <a:t>Lämpötilaindeksiä </a:t>
            </a:r>
            <a:r>
              <a:rPr lang="fi-FI" b="1" dirty="0"/>
              <a:t>käytettäessä on rakennuksen alipaineisuus otettava huomioon, kun keskimääräinen alipaineisuus ylittää </a:t>
            </a:r>
            <a:r>
              <a:rPr lang="fi-FI" b="1" dirty="0" smtClean="0"/>
              <a:t> 5 </a:t>
            </a:r>
            <a:r>
              <a:rPr lang="fi-FI" b="1" dirty="0" err="1"/>
              <a:t>Pa</a:t>
            </a:r>
            <a:r>
              <a:rPr lang="fi-FI" b="1" dirty="0"/>
              <a:t>.</a:t>
            </a:r>
          </a:p>
          <a:p>
            <a:pPr lvl="1"/>
            <a:endParaRPr lang="fi-FI" dirty="0" smtClean="0"/>
          </a:p>
          <a:p>
            <a:pPr lvl="1"/>
            <a:r>
              <a:rPr lang="fi-FI" dirty="0" smtClean="0"/>
              <a:t>Ei sovellu ikkuna- ja ovitiivistevuotojen sekä ikkunan pintalämpötilojen arviointiin (eivät sisälly oleskeluvyöhykkeeseen), voidaan arvioida tiiveyttä/toimivuutta.</a:t>
            </a:r>
          </a:p>
          <a:p>
            <a:pPr marL="889000" lvl="3" indent="0">
              <a:buNone/>
            </a:pPr>
            <a:r>
              <a:rPr lang="fi-FI" dirty="0" smtClean="0"/>
              <a:t>TI    =  (</a:t>
            </a:r>
            <a:r>
              <a:rPr lang="fi-FI" dirty="0" err="1" smtClean="0"/>
              <a:t>Tsp</a:t>
            </a:r>
            <a:r>
              <a:rPr lang="fi-FI" dirty="0" smtClean="0"/>
              <a:t>-To)/(Ti-To)x100 %</a:t>
            </a:r>
          </a:p>
          <a:p>
            <a:pPr marL="889000" lvl="3" indent="0">
              <a:buNone/>
            </a:pPr>
            <a:r>
              <a:rPr lang="fi-FI" dirty="0" smtClean="0"/>
              <a:t>TI    =  lämpötilaindeksi</a:t>
            </a:r>
          </a:p>
          <a:p>
            <a:pPr marL="889000" lvl="3" indent="0">
              <a:buNone/>
            </a:pPr>
            <a:r>
              <a:rPr lang="fi-FI" dirty="0" err="1" smtClean="0"/>
              <a:t>Tsp</a:t>
            </a:r>
            <a:r>
              <a:rPr lang="fi-FI" dirty="0" smtClean="0"/>
              <a:t>  =  sisäpinnan lämpötila, °C</a:t>
            </a:r>
          </a:p>
          <a:p>
            <a:pPr marL="889000" lvl="3" indent="0">
              <a:buNone/>
            </a:pPr>
            <a:r>
              <a:rPr lang="fi-FI" dirty="0" smtClean="0"/>
              <a:t>Ti     =  sisäilman lämpötila</a:t>
            </a:r>
            <a:r>
              <a:rPr lang="fi-FI" dirty="0"/>
              <a:t>, </a:t>
            </a:r>
            <a:r>
              <a:rPr lang="fi-FI" dirty="0" smtClean="0"/>
              <a:t>°C</a:t>
            </a:r>
          </a:p>
          <a:p>
            <a:pPr marL="889000" lvl="3" indent="0">
              <a:buNone/>
            </a:pPr>
            <a:r>
              <a:rPr lang="fi-FI" dirty="0" smtClean="0"/>
              <a:t>To    =  ulkoilman lämpötila, °C</a:t>
            </a:r>
          </a:p>
          <a:p>
            <a:endParaRPr lang="en-US" dirty="0"/>
          </a:p>
        </p:txBody>
      </p:sp>
      <p:sp>
        <p:nvSpPr>
          <p:cNvPr id="7" name="Footer Placeholder 3"/>
          <p:cNvSpPr txBox="1">
            <a:spLocks/>
          </p:cNvSpPr>
          <p:nvPr/>
        </p:nvSpPr>
        <p:spPr>
          <a:xfrm>
            <a:off x="1259310" y="5936679"/>
            <a:ext cx="7560840" cy="319087"/>
          </a:xfrm>
          <a:prstGeom prst="rect">
            <a:avLst/>
          </a:prstGeom>
        </p:spPr>
        <p:txBody>
          <a:bodyPr vert="horz" lIns="91440" tIns="45720" rIns="91440" bIns="45720" rtlCol="0" anchor="b"/>
          <a:lstStyle>
            <a:defPPr>
              <a:defRPr lang="fi-FI"/>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i-FI" sz="1000" dirty="0" err="1" smtClean="0"/>
              <a:t>Sosiaali</a:t>
            </a:r>
            <a:r>
              <a:rPr lang="fi-FI" sz="1000" dirty="0" smtClean="0"/>
              <a:t>- ja terveysministeriön asetus asunnon ja muun oleskelutilan terveydellisistä olosuhteista</a:t>
            </a:r>
          </a:p>
          <a:p>
            <a:pPr algn="r"/>
            <a:r>
              <a:rPr lang="fi-FI" sz="1000" dirty="0" smtClean="0"/>
              <a:t> sekä ulkopuolisten asiantuntijoiden pätevyysvaatimuksista, 2015</a:t>
            </a:r>
            <a:endParaRPr lang="fi-FI" sz="1000" dirty="0"/>
          </a:p>
        </p:txBody>
      </p:sp>
      <p:pic>
        <p:nvPicPr>
          <p:cNvPr id="10"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34</a:t>
            </a:fld>
            <a:endParaRPr lang="fi-FI"/>
          </a:p>
        </p:txBody>
      </p:sp>
    </p:spTree>
    <p:extLst>
      <p:ext uri="{BB962C8B-B14F-4D97-AF65-F5344CB8AC3E}">
        <p14:creationId xmlns:p14="http://schemas.microsoft.com/office/powerpoint/2010/main" val="781694780"/>
      </p:ext>
    </p:extLst>
  </p:cSld>
  <p:clrMapOvr>
    <a:masterClrMapping/>
  </p:clrMapOvr>
  <p:transition spd="med">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a:t>Lämpötilaindeksi</a:t>
            </a:r>
          </a:p>
        </p:txBody>
      </p:sp>
      <p:sp>
        <p:nvSpPr>
          <p:cNvPr id="3" name="Content Placeholder 2"/>
          <p:cNvSpPr>
            <a:spLocks noGrp="1"/>
          </p:cNvSpPr>
          <p:nvPr>
            <p:ph idx="1"/>
          </p:nvPr>
        </p:nvSpPr>
        <p:spPr/>
        <p:txBody>
          <a:bodyPr>
            <a:normAutofit/>
          </a:bodyPr>
          <a:lstStyle/>
          <a:p>
            <a:pPr marL="0" indent="0">
              <a:buNone/>
            </a:pPr>
            <a:r>
              <a:rPr lang="fi-FI" dirty="0" smtClean="0"/>
              <a:t>Matala lämpötilaindeksi voi johtua:</a:t>
            </a:r>
          </a:p>
          <a:p>
            <a:pPr lvl="1"/>
            <a:r>
              <a:rPr lang="fi-FI" dirty="0" smtClean="0"/>
              <a:t>Eristepuutteet</a:t>
            </a:r>
          </a:p>
          <a:p>
            <a:pPr lvl="1"/>
            <a:r>
              <a:rPr lang="fi-FI" dirty="0" smtClean="0"/>
              <a:t>Kylmäsillat</a:t>
            </a:r>
          </a:p>
          <a:p>
            <a:pPr lvl="1"/>
            <a:r>
              <a:rPr lang="fi-FI" dirty="0" smtClean="0"/>
              <a:t>Rakenteiden lävitse tulevat ilmavirtaukset</a:t>
            </a:r>
          </a:p>
          <a:p>
            <a:pPr lvl="1"/>
            <a:r>
              <a:rPr lang="fi-FI" dirty="0" smtClean="0"/>
              <a:t>Eristekerroksen ilmavirtaukset</a:t>
            </a:r>
          </a:p>
          <a:p>
            <a:pPr lvl="1"/>
            <a:endParaRPr lang="fi-FI" dirty="0"/>
          </a:p>
          <a:p>
            <a:pPr marL="0" indent="0">
              <a:buNone/>
            </a:pPr>
            <a:r>
              <a:rPr lang="fi-FI" dirty="0" smtClean="0"/>
              <a:t>Matala lämpötilaindeksi voi aiheuttaa:</a:t>
            </a:r>
          </a:p>
          <a:p>
            <a:pPr lvl="1"/>
            <a:r>
              <a:rPr lang="fi-FI" dirty="0" smtClean="0"/>
              <a:t>Kosteuden tiivistyminen rakenteisiin</a:t>
            </a:r>
          </a:p>
          <a:p>
            <a:pPr lvl="1"/>
            <a:r>
              <a:rPr lang="fi-FI" dirty="0" smtClean="0"/>
              <a:t>Vetoisuus</a:t>
            </a:r>
          </a:p>
          <a:p>
            <a:pPr lvl="1"/>
            <a:r>
              <a:rPr lang="fi-FI" dirty="0" smtClean="0"/>
              <a:t>Sisäilman lämpötilan pieneneminen</a:t>
            </a:r>
          </a:p>
          <a:p>
            <a:pPr lvl="1"/>
            <a:r>
              <a:rPr lang="fi-FI" dirty="0" smtClean="0"/>
              <a:t>Vuotoilmaa rakenteiden kautta sisäilmaan</a:t>
            </a:r>
          </a:p>
          <a:p>
            <a:pPr lvl="1"/>
            <a:endParaRPr lang="fi-FI" dirty="0" smtClean="0"/>
          </a:p>
          <a:p>
            <a:pPr lvl="1"/>
            <a:endParaRPr lang="fi-FI" dirty="0"/>
          </a:p>
        </p:txBody>
      </p:sp>
      <p:pic>
        <p:nvPicPr>
          <p:cNvPr id="5"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7" name="Dian numeron paikkamerkki 6"/>
          <p:cNvSpPr>
            <a:spLocks noGrp="1"/>
          </p:cNvSpPr>
          <p:nvPr>
            <p:ph type="sldNum" sz="quarter" idx="12"/>
          </p:nvPr>
        </p:nvSpPr>
        <p:spPr/>
        <p:txBody>
          <a:bodyPr/>
          <a:lstStyle/>
          <a:p>
            <a:fld id="{49246692-9764-4796-AF2E-897E79EBAFA7}" type="slidenum">
              <a:rPr lang="fi-FI" smtClean="0"/>
              <a:pPr/>
              <a:t>35</a:t>
            </a:fld>
            <a:endParaRPr lang="fi-FI"/>
          </a:p>
        </p:txBody>
      </p:sp>
    </p:spTree>
    <p:extLst>
      <p:ext uri="{BB962C8B-B14F-4D97-AF65-F5344CB8AC3E}">
        <p14:creationId xmlns:p14="http://schemas.microsoft.com/office/powerpoint/2010/main" val="310702350"/>
      </p:ext>
    </p:extLst>
  </p:cSld>
  <p:clrMapOvr>
    <a:masterClrMapping/>
  </p:clrMapOvr>
  <p:transition spd="med">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i-FI" dirty="0" smtClean="0">
                <a:solidFill>
                  <a:srgbClr val="44697D"/>
                </a:solidFill>
              </a:rPr>
              <a:t>Lämpötilaindeksi seinän aluelämpötiloille</a:t>
            </a:r>
            <a:endParaRPr lang="en-US" dirty="0">
              <a:solidFill>
                <a:srgbClr val="44697D"/>
              </a:solidFill>
            </a:endParaRPr>
          </a:p>
        </p:txBody>
      </p:sp>
      <p:graphicFrame>
        <p:nvGraphicFramePr>
          <p:cNvPr id="6" name="Content Placeholder 5"/>
          <p:cNvGraphicFramePr>
            <a:graphicFrameLocks noGrp="1"/>
          </p:cNvGraphicFramePr>
          <p:nvPr>
            <p:ph type="pic" sz="quarter" idx="13"/>
            <p:extLst>
              <p:ext uri="{D42A27DB-BD31-4B8C-83A1-F6EECF244321}">
                <p14:modId xmlns:p14="http://schemas.microsoft.com/office/powerpoint/2010/main" val="1880299183"/>
              </p:ext>
            </p:extLst>
          </p:nvPr>
        </p:nvGraphicFramePr>
        <p:xfrm>
          <a:off x="683568" y="1628774"/>
          <a:ext cx="8064896" cy="2952355"/>
        </p:xfrm>
        <a:graphic>
          <a:graphicData uri="http://schemas.openxmlformats.org/drawingml/2006/table">
            <a:tbl>
              <a:tblPr firstRow="1" bandRow="1">
                <a:tableStyleId>{5C22544A-7EE6-4342-B048-85BDC9FD1C3A}</a:tableStyleId>
              </a:tblPr>
              <a:tblGrid>
                <a:gridCol w="4032448"/>
                <a:gridCol w="4032448"/>
              </a:tblGrid>
              <a:tr h="421765">
                <a:tc>
                  <a:txBody>
                    <a:bodyPr/>
                    <a:lstStyle/>
                    <a:p>
                      <a:pPr algn="ctr"/>
                      <a:r>
                        <a:rPr lang="fi-FI" dirty="0" smtClean="0"/>
                        <a:t>Lämpötilaindeksi TI</a:t>
                      </a:r>
                      <a:endParaRPr lang="en-US" dirty="0"/>
                    </a:p>
                  </a:txBody>
                  <a:tcPr marL="83220" marR="83220"/>
                </a:tc>
                <a:tc>
                  <a:txBody>
                    <a:bodyPr/>
                    <a:lstStyle/>
                    <a:p>
                      <a:r>
                        <a:rPr lang="fi-FI" dirty="0" smtClean="0"/>
                        <a:t>Arviointiasteikko</a:t>
                      </a:r>
                      <a:endParaRPr lang="en-US" dirty="0"/>
                    </a:p>
                  </a:txBody>
                  <a:tcPr marL="83220" marR="83220"/>
                </a:tc>
              </a:tr>
              <a:tr h="421765">
                <a:tc>
                  <a:txBody>
                    <a:bodyPr/>
                    <a:lstStyle/>
                    <a:p>
                      <a:pPr algn="ctr"/>
                      <a:r>
                        <a:rPr lang="en-US" dirty="0" smtClean="0"/>
                        <a:t>97 -100</a:t>
                      </a:r>
                      <a:endParaRPr lang="en-US" dirty="0"/>
                    </a:p>
                  </a:txBody>
                  <a:tcPr marL="83220" marR="83220"/>
                </a:tc>
                <a:tc>
                  <a:txBody>
                    <a:bodyPr/>
                    <a:lstStyle/>
                    <a:p>
                      <a:r>
                        <a:rPr lang="fi-FI" dirty="0" smtClean="0"/>
                        <a:t>Kiitettävä</a:t>
                      </a:r>
                      <a:endParaRPr lang="en-US" dirty="0"/>
                    </a:p>
                  </a:txBody>
                  <a:tcPr marL="83220" marR="83220"/>
                </a:tc>
              </a:tr>
              <a:tr h="421765">
                <a:tc>
                  <a:txBody>
                    <a:bodyPr/>
                    <a:lstStyle/>
                    <a:p>
                      <a:pPr algn="ctr"/>
                      <a:r>
                        <a:rPr lang="en-US" dirty="0" smtClean="0"/>
                        <a:t>93-96</a:t>
                      </a:r>
                      <a:endParaRPr lang="en-US" dirty="0"/>
                    </a:p>
                  </a:txBody>
                  <a:tcPr marL="83220" marR="83220"/>
                </a:tc>
                <a:tc>
                  <a:txBody>
                    <a:bodyPr/>
                    <a:lstStyle/>
                    <a:p>
                      <a:r>
                        <a:rPr lang="fi-FI" dirty="0" smtClean="0"/>
                        <a:t>Erittäin hyvä</a:t>
                      </a:r>
                      <a:endParaRPr lang="en-US" dirty="0"/>
                    </a:p>
                  </a:txBody>
                  <a:tcPr marL="83220" marR="83220"/>
                </a:tc>
              </a:tr>
              <a:tr h="421765">
                <a:tc>
                  <a:txBody>
                    <a:bodyPr/>
                    <a:lstStyle/>
                    <a:p>
                      <a:pPr algn="ctr"/>
                      <a:r>
                        <a:rPr lang="en-US" dirty="0" smtClean="0"/>
                        <a:t>89-92</a:t>
                      </a:r>
                      <a:endParaRPr lang="en-US" dirty="0"/>
                    </a:p>
                  </a:txBody>
                  <a:tcPr marL="83220" marR="83220"/>
                </a:tc>
                <a:tc>
                  <a:txBody>
                    <a:bodyPr/>
                    <a:lstStyle/>
                    <a:p>
                      <a:r>
                        <a:rPr lang="fi-FI" dirty="0" smtClean="0"/>
                        <a:t>Hyvä</a:t>
                      </a:r>
                      <a:endParaRPr lang="en-US" dirty="0"/>
                    </a:p>
                  </a:txBody>
                  <a:tcPr marL="83220" marR="83220"/>
                </a:tc>
              </a:tr>
              <a:tr h="421765">
                <a:tc>
                  <a:txBody>
                    <a:bodyPr/>
                    <a:lstStyle/>
                    <a:p>
                      <a:pPr algn="ctr"/>
                      <a:r>
                        <a:rPr lang="en-US" dirty="0" smtClean="0"/>
                        <a:t>85-88</a:t>
                      </a:r>
                      <a:endParaRPr lang="en-US" dirty="0"/>
                    </a:p>
                  </a:txBody>
                  <a:tcPr marL="83220" marR="83220"/>
                </a:tc>
                <a:tc>
                  <a:txBody>
                    <a:bodyPr/>
                    <a:lstStyle/>
                    <a:p>
                      <a:r>
                        <a:rPr lang="fi-FI" dirty="0" smtClean="0"/>
                        <a:t>Tyydyttävä – lievästi riskialtis</a:t>
                      </a:r>
                      <a:endParaRPr lang="en-US" dirty="0"/>
                    </a:p>
                  </a:txBody>
                  <a:tcPr marL="83220" marR="83220"/>
                </a:tc>
              </a:tr>
              <a:tr h="421765">
                <a:tc>
                  <a:txBody>
                    <a:bodyPr/>
                    <a:lstStyle/>
                    <a:p>
                      <a:pPr algn="ctr"/>
                      <a:r>
                        <a:rPr lang="en-US" dirty="0" smtClean="0"/>
                        <a:t>81-84</a:t>
                      </a:r>
                      <a:endParaRPr lang="en-US" dirty="0"/>
                    </a:p>
                  </a:txBody>
                  <a:tcPr marL="83220" marR="83220"/>
                </a:tc>
                <a:tc>
                  <a:txBody>
                    <a:bodyPr/>
                    <a:lstStyle/>
                    <a:p>
                      <a:r>
                        <a:rPr lang="fi-FI" dirty="0" smtClean="0"/>
                        <a:t>Välttävä – riskialtis</a:t>
                      </a:r>
                      <a:endParaRPr lang="en-US" dirty="0"/>
                    </a:p>
                  </a:txBody>
                  <a:tcPr marL="83220" marR="83220"/>
                </a:tc>
              </a:tr>
              <a:tr h="421765">
                <a:tc>
                  <a:txBody>
                    <a:bodyPr/>
                    <a:lstStyle/>
                    <a:p>
                      <a:pPr algn="ctr"/>
                      <a:r>
                        <a:rPr lang="en-US" dirty="0" smtClean="0"/>
                        <a:t>≤ 80</a:t>
                      </a:r>
                      <a:endParaRPr lang="en-US" dirty="0"/>
                    </a:p>
                  </a:txBody>
                  <a:tcPr marL="83220" marR="83220"/>
                </a:tc>
                <a:tc>
                  <a:txBody>
                    <a:bodyPr/>
                    <a:lstStyle/>
                    <a:p>
                      <a:r>
                        <a:rPr lang="fi-FI" dirty="0" smtClean="0"/>
                        <a:t>Huono – erittäin riskialtis</a:t>
                      </a:r>
                      <a:endParaRPr lang="en-US" dirty="0"/>
                    </a:p>
                  </a:txBody>
                  <a:tcPr marL="83220" marR="83220"/>
                </a:tc>
              </a:tr>
            </a:tbl>
          </a:graphicData>
        </a:graphic>
      </p:graphicFrame>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36</a:t>
            </a:fld>
            <a:endParaRPr lang="fi-FI"/>
          </a:p>
        </p:txBody>
      </p:sp>
    </p:spTree>
    <p:extLst>
      <p:ext uri="{BB962C8B-B14F-4D97-AF65-F5344CB8AC3E}">
        <p14:creationId xmlns:p14="http://schemas.microsoft.com/office/powerpoint/2010/main" val="810001363"/>
      </p:ext>
    </p:extLst>
  </p:cSld>
  <p:clrMapOvr>
    <a:masterClrMapping/>
  </p:clrMapOvr>
  <p:transition spd="med">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i-FI" dirty="0" smtClean="0"/>
              <a:t>Lämpötilaindeksi lattian aluelämpötiloille</a:t>
            </a:r>
            <a:endParaRPr lang="en-US" dirty="0"/>
          </a:p>
        </p:txBody>
      </p:sp>
      <p:graphicFrame>
        <p:nvGraphicFramePr>
          <p:cNvPr id="6" name="Content Placeholder 5"/>
          <p:cNvGraphicFramePr>
            <a:graphicFrameLocks noGrp="1"/>
          </p:cNvGraphicFramePr>
          <p:nvPr>
            <p:ph type="pic" sz="quarter" idx="13"/>
            <p:extLst>
              <p:ext uri="{D42A27DB-BD31-4B8C-83A1-F6EECF244321}">
                <p14:modId xmlns:p14="http://schemas.microsoft.com/office/powerpoint/2010/main" val="4160003974"/>
              </p:ext>
            </p:extLst>
          </p:nvPr>
        </p:nvGraphicFramePr>
        <p:xfrm>
          <a:off x="683568" y="1628775"/>
          <a:ext cx="7633346" cy="2736328"/>
        </p:xfrm>
        <a:graphic>
          <a:graphicData uri="http://schemas.openxmlformats.org/drawingml/2006/table">
            <a:tbl>
              <a:tblPr firstRow="1" bandRow="1">
                <a:tableStyleId>{5C22544A-7EE6-4342-B048-85BDC9FD1C3A}</a:tableStyleId>
              </a:tblPr>
              <a:tblGrid>
                <a:gridCol w="3816673"/>
                <a:gridCol w="3816673"/>
              </a:tblGrid>
              <a:tr h="390904">
                <a:tc>
                  <a:txBody>
                    <a:bodyPr/>
                    <a:lstStyle/>
                    <a:p>
                      <a:r>
                        <a:rPr lang="fi-FI" dirty="0" smtClean="0"/>
                        <a:t>Lämpötilaindeksi TI</a:t>
                      </a:r>
                      <a:endParaRPr lang="en-US" dirty="0"/>
                    </a:p>
                  </a:txBody>
                  <a:tcPr marL="83220" marR="83220"/>
                </a:tc>
                <a:tc>
                  <a:txBody>
                    <a:bodyPr/>
                    <a:lstStyle/>
                    <a:p>
                      <a:r>
                        <a:rPr lang="fi-FI" dirty="0" smtClean="0"/>
                        <a:t>Arviointiasteikko</a:t>
                      </a:r>
                      <a:endParaRPr lang="en-US" dirty="0"/>
                    </a:p>
                  </a:txBody>
                  <a:tcPr marL="83220" marR="83220"/>
                </a:tc>
              </a:tr>
              <a:tr h="390904">
                <a:tc>
                  <a:txBody>
                    <a:bodyPr/>
                    <a:lstStyle/>
                    <a:p>
                      <a:pPr algn="ctr"/>
                      <a:r>
                        <a:rPr lang="en-US" dirty="0" smtClean="0"/>
                        <a:t>100</a:t>
                      </a:r>
                      <a:endParaRPr lang="en-US" dirty="0"/>
                    </a:p>
                  </a:txBody>
                  <a:tcPr marL="83220" marR="83220"/>
                </a:tc>
                <a:tc>
                  <a:txBody>
                    <a:bodyPr/>
                    <a:lstStyle/>
                    <a:p>
                      <a:r>
                        <a:rPr lang="fi-FI" dirty="0" smtClean="0"/>
                        <a:t>Kiitettävä</a:t>
                      </a:r>
                      <a:endParaRPr lang="en-US" dirty="0"/>
                    </a:p>
                  </a:txBody>
                  <a:tcPr marL="83220" marR="83220"/>
                </a:tc>
              </a:tr>
              <a:tr h="390904">
                <a:tc>
                  <a:txBody>
                    <a:bodyPr/>
                    <a:lstStyle/>
                    <a:p>
                      <a:pPr algn="ctr"/>
                      <a:r>
                        <a:rPr lang="en-US" dirty="0" smtClean="0"/>
                        <a:t>99</a:t>
                      </a:r>
                      <a:endParaRPr lang="en-US" dirty="0"/>
                    </a:p>
                  </a:txBody>
                  <a:tcPr marL="83220" marR="83220"/>
                </a:tc>
                <a:tc>
                  <a:txBody>
                    <a:bodyPr/>
                    <a:lstStyle/>
                    <a:p>
                      <a:r>
                        <a:rPr lang="fi-FI" dirty="0" smtClean="0"/>
                        <a:t>Erittäin hyvä</a:t>
                      </a:r>
                      <a:endParaRPr lang="en-US" dirty="0"/>
                    </a:p>
                  </a:txBody>
                  <a:tcPr marL="83220" marR="83220"/>
                </a:tc>
              </a:tr>
              <a:tr h="390904">
                <a:tc>
                  <a:txBody>
                    <a:bodyPr/>
                    <a:lstStyle/>
                    <a:p>
                      <a:pPr algn="ctr"/>
                      <a:r>
                        <a:rPr lang="en-US" dirty="0" smtClean="0"/>
                        <a:t>97-98</a:t>
                      </a:r>
                      <a:endParaRPr lang="en-US" dirty="0"/>
                    </a:p>
                  </a:txBody>
                  <a:tcPr marL="83220" marR="83220"/>
                </a:tc>
                <a:tc>
                  <a:txBody>
                    <a:bodyPr/>
                    <a:lstStyle/>
                    <a:p>
                      <a:r>
                        <a:rPr lang="fi-FI" dirty="0" smtClean="0"/>
                        <a:t>Hyvä</a:t>
                      </a:r>
                      <a:endParaRPr lang="en-US" dirty="0"/>
                    </a:p>
                  </a:txBody>
                  <a:tcPr marL="83220" marR="83220"/>
                </a:tc>
              </a:tr>
              <a:tr h="390904">
                <a:tc>
                  <a:txBody>
                    <a:bodyPr/>
                    <a:lstStyle/>
                    <a:p>
                      <a:pPr algn="ctr"/>
                      <a:r>
                        <a:rPr lang="en-US" dirty="0" smtClean="0"/>
                        <a:t>95-96</a:t>
                      </a:r>
                      <a:endParaRPr lang="en-US" dirty="0"/>
                    </a:p>
                  </a:txBody>
                  <a:tcPr marL="83220" marR="83220"/>
                </a:tc>
                <a:tc>
                  <a:txBody>
                    <a:bodyPr/>
                    <a:lstStyle/>
                    <a:p>
                      <a:r>
                        <a:rPr lang="fi-FI" dirty="0" smtClean="0"/>
                        <a:t>Tyydyttävä – lievästi riskialtis</a:t>
                      </a:r>
                      <a:endParaRPr lang="en-US" dirty="0"/>
                    </a:p>
                  </a:txBody>
                  <a:tcPr marL="83220" marR="83220"/>
                </a:tc>
              </a:tr>
              <a:tr h="390904">
                <a:tc>
                  <a:txBody>
                    <a:bodyPr/>
                    <a:lstStyle/>
                    <a:p>
                      <a:pPr algn="ctr"/>
                      <a:r>
                        <a:rPr lang="en-US" dirty="0" smtClean="0"/>
                        <a:t>93-94</a:t>
                      </a:r>
                      <a:endParaRPr lang="en-US" dirty="0"/>
                    </a:p>
                  </a:txBody>
                  <a:tcPr marL="83220" marR="83220"/>
                </a:tc>
                <a:tc>
                  <a:txBody>
                    <a:bodyPr/>
                    <a:lstStyle/>
                    <a:p>
                      <a:r>
                        <a:rPr lang="fi-FI" dirty="0" smtClean="0"/>
                        <a:t>Välttävä – riskialtis</a:t>
                      </a:r>
                      <a:endParaRPr lang="en-US" dirty="0"/>
                    </a:p>
                  </a:txBody>
                  <a:tcPr marL="83220" marR="83220"/>
                </a:tc>
              </a:tr>
              <a:tr h="3909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92</a:t>
                      </a:r>
                    </a:p>
                  </a:txBody>
                  <a:tcPr marL="83220" marR="83220"/>
                </a:tc>
                <a:tc>
                  <a:txBody>
                    <a:bodyPr/>
                    <a:lstStyle/>
                    <a:p>
                      <a:r>
                        <a:rPr lang="fi-FI" dirty="0" smtClean="0"/>
                        <a:t>Huono – erittäin riskialtis</a:t>
                      </a:r>
                      <a:endParaRPr lang="en-US" dirty="0"/>
                    </a:p>
                  </a:txBody>
                  <a:tcPr marL="83220" marR="83220"/>
                </a:tc>
              </a:tr>
            </a:tbl>
          </a:graphicData>
        </a:graphic>
      </p:graphicFrame>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37</a:t>
            </a:fld>
            <a:endParaRPr lang="fi-FI"/>
          </a:p>
        </p:txBody>
      </p:sp>
    </p:spTree>
    <p:extLst>
      <p:ext uri="{BB962C8B-B14F-4D97-AF65-F5344CB8AC3E}">
        <p14:creationId xmlns:p14="http://schemas.microsoft.com/office/powerpoint/2010/main" val="2485616454"/>
      </p:ext>
    </p:extLst>
  </p:cSld>
  <p:clrMapOvr>
    <a:masterClrMapping/>
  </p:clrMapOvr>
  <p:transition spd="med">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solidFill>
                  <a:srgbClr val="44697D"/>
                </a:solidFill>
              </a:rPr>
              <a:t>Lämpötilaindeksi pistemäisille </a:t>
            </a:r>
            <a:r>
              <a:rPr lang="fi-FI" dirty="0">
                <a:solidFill>
                  <a:srgbClr val="44697D"/>
                </a:solidFill>
              </a:rPr>
              <a:t>vioille</a:t>
            </a:r>
            <a:br>
              <a:rPr lang="fi-FI" dirty="0">
                <a:solidFill>
                  <a:srgbClr val="44697D"/>
                </a:solidFill>
              </a:rPr>
            </a:br>
            <a:r>
              <a:rPr lang="fi-FI" sz="2400" dirty="0" smtClean="0">
                <a:solidFill>
                  <a:srgbClr val="44697D"/>
                </a:solidFill>
              </a:rPr>
              <a:t>Kylmäsiltojen </a:t>
            </a:r>
            <a:r>
              <a:rPr lang="fi-FI" sz="2400" dirty="0">
                <a:solidFill>
                  <a:srgbClr val="44697D"/>
                </a:solidFill>
              </a:rPr>
              <a:t>määrän arviointi</a:t>
            </a:r>
            <a:endParaRPr lang="en-US" sz="2400" dirty="0">
              <a:solidFill>
                <a:srgbClr val="44697D"/>
              </a:solidFill>
            </a:endParaRPr>
          </a:p>
        </p:txBody>
      </p:sp>
      <p:graphicFrame>
        <p:nvGraphicFramePr>
          <p:cNvPr id="6" name="Content Placeholder 5"/>
          <p:cNvGraphicFramePr>
            <a:graphicFrameLocks noGrp="1"/>
          </p:cNvGraphicFramePr>
          <p:nvPr>
            <p:ph type="pic" sz="quarter" idx="13"/>
            <p:extLst>
              <p:ext uri="{D42A27DB-BD31-4B8C-83A1-F6EECF244321}">
                <p14:modId xmlns:p14="http://schemas.microsoft.com/office/powerpoint/2010/main" val="2874976490"/>
              </p:ext>
            </p:extLst>
          </p:nvPr>
        </p:nvGraphicFramePr>
        <p:xfrm>
          <a:off x="539054" y="1628777"/>
          <a:ext cx="7921378" cy="3096366"/>
        </p:xfrm>
        <a:graphic>
          <a:graphicData uri="http://schemas.openxmlformats.org/drawingml/2006/table">
            <a:tbl>
              <a:tblPr firstRow="1" bandRow="1">
                <a:tableStyleId>{5C22544A-7EE6-4342-B048-85BDC9FD1C3A}</a:tableStyleId>
              </a:tblPr>
              <a:tblGrid>
                <a:gridCol w="3960689"/>
                <a:gridCol w="3960689"/>
              </a:tblGrid>
              <a:tr h="442338">
                <a:tc>
                  <a:txBody>
                    <a:bodyPr/>
                    <a:lstStyle/>
                    <a:p>
                      <a:pPr algn="ctr"/>
                      <a:r>
                        <a:rPr lang="fi-FI" dirty="0" smtClean="0"/>
                        <a:t>Lämpötilaindeksi TI</a:t>
                      </a:r>
                      <a:endParaRPr lang="en-US" dirty="0"/>
                    </a:p>
                  </a:txBody>
                  <a:tcPr marL="83220" marR="83220"/>
                </a:tc>
                <a:tc>
                  <a:txBody>
                    <a:bodyPr/>
                    <a:lstStyle/>
                    <a:p>
                      <a:r>
                        <a:rPr lang="fi-FI" dirty="0" smtClean="0"/>
                        <a:t>Arviointiasteikko</a:t>
                      </a:r>
                      <a:endParaRPr lang="en-US" dirty="0"/>
                    </a:p>
                  </a:txBody>
                  <a:tcPr marL="83220" marR="83220"/>
                </a:tc>
              </a:tr>
              <a:tr h="442338">
                <a:tc>
                  <a:txBody>
                    <a:bodyPr/>
                    <a:lstStyle/>
                    <a:p>
                      <a:pPr algn="ctr"/>
                      <a:r>
                        <a:rPr lang="en-US" dirty="0" smtClean="0"/>
                        <a:t>93-100</a:t>
                      </a:r>
                      <a:endParaRPr lang="en-US" dirty="0"/>
                    </a:p>
                  </a:txBody>
                  <a:tcPr marL="83220" marR="83220"/>
                </a:tc>
                <a:tc>
                  <a:txBody>
                    <a:bodyPr/>
                    <a:lstStyle/>
                    <a:p>
                      <a:r>
                        <a:rPr lang="fi-FI" dirty="0" smtClean="0"/>
                        <a:t>Kiitettävä</a:t>
                      </a:r>
                      <a:endParaRPr lang="en-US" dirty="0"/>
                    </a:p>
                  </a:txBody>
                  <a:tcPr marL="83220" marR="83220"/>
                </a:tc>
              </a:tr>
              <a:tr h="442338">
                <a:tc>
                  <a:txBody>
                    <a:bodyPr/>
                    <a:lstStyle/>
                    <a:p>
                      <a:pPr algn="ctr"/>
                      <a:r>
                        <a:rPr lang="en-US" dirty="0" smtClean="0"/>
                        <a:t>85-92</a:t>
                      </a:r>
                      <a:endParaRPr lang="en-US" dirty="0"/>
                    </a:p>
                  </a:txBody>
                  <a:tcPr marL="83220" marR="83220"/>
                </a:tc>
                <a:tc>
                  <a:txBody>
                    <a:bodyPr/>
                    <a:lstStyle/>
                    <a:p>
                      <a:r>
                        <a:rPr lang="fi-FI" dirty="0" smtClean="0"/>
                        <a:t>Erittäin hyvä</a:t>
                      </a:r>
                      <a:endParaRPr lang="en-US" dirty="0"/>
                    </a:p>
                  </a:txBody>
                  <a:tcPr marL="83220" marR="83220"/>
                </a:tc>
              </a:tr>
              <a:tr h="442338">
                <a:tc>
                  <a:txBody>
                    <a:bodyPr/>
                    <a:lstStyle/>
                    <a:p>
                      <a:pPr algn="ctr"/>
                      <a:r>
                        <a:rPr lang="en-US" dirty="0" smtClean="0"/>
                        <a:t>71-78</a:t>
                      </a:r>
                      <a:endParaRPr lang="en-US" dirty="0"/>
                    </a:p>
                  </a:txBody>
                  <a:tcPr marL="83220" marR="83220"/>
                </a:tc>
                <a:tc>
                  <a:txBody>
                    <a:bodyPr/>
                    <a:lstStyle/>
                    <a:p>
                      <a:r>
                        <a:rPr lang="fi-FI" dirty="0" smtClean="0"/>
                        <a:t>Hyvä*</a:t>
                      </a:r>
                      <a:endParaRPr lang="en-US" dirty="0"/>
                    </a:p>
                  </a:txBody>
                  <a:tcPr marL="83220" marR="83220"/>
                </a:tc>
              </a:tr>
              <a:tr h="442338">
                <a:tc>
                  <a:txBody>
                    <a:bodyPr/>
                    <a:lstStyle/>
                    <a:p>
                      <a:pPr algn="ctr"/>
                      <a:r>
                        <a:rPr lang="en-US" dirty="0" smtClean="0"/>
                        <a:t>69-70</a:t>
                      </a:r>
                      <a:endParaRPr lang="en-US" dirty="0"/>
                    </a:p>
                  </a:txBody>
                  <a:tcPr marL="83220" marR="83220"/>
                </a:tc>
                <a:tc>
                  <a:txBody>
                    <a:bodyPr/>
                    <a:lstStyle/>
                    <a:p>
                      <a:r>
                        <a:rPr lang="fi-FI" dirty="0" smtClean="0"/>
                        <a:t>Tyydyttävä – lievästi riskialtis</a:t>
                      </a:r>
                      <a:endParaRPr lang="en-US" dirty="0"/>
                    </a:p>
                  </a:txBody>
                  <a:tcPr marL="83220" marR="83220"/>
                </a:tc>
              </a:tr>
              <a:tr h="442338">
                <a:tc>
                  <a:txBody>
                    <a:bodyPr/>
                    <a:lstStyle/>
                    <a:p>
                      <a:pPr algn="ctr"/>
                      <a:r>
                        <a:rPr lang="en-US" dirty="0" smtClean="0"/>
                        <a:t>61-68</a:t>
                      </a:r>
                      <a:endParaRPr lang="en-US" dirty="0"/>
                    </a:p>
                  </a:txBody>
                  <a:tcPr marL="83220" marR="83220"/>
                </a:tc>
                <a:tc>
                  <a:txBody>
                    <a:bodyPr/>
                    <a:lstStyle/>
                    <a:p>
                      <a:r>
                        <a:rPr lang="fi-FI" dirty="0" smtClean="0"/>
                        <a:t>Välttävä – riskialtis</a:t>
                      </a:r>
                      <a:endParaRPr lang="en-US" dirty="0"/>
                    </a:p>
                  </a:txBody>
                  <a:tcPr marL="83220" marR="83220"/>
                </a:tc>
              </a:tr>
              <a:tr h="442338">
                <a:tc>
                  <a:txBody>
                    <a:bodyPr/>
                    <a:lstStyle/>
                    <a:p>
                      <a:pPr algn="ctr"/>
                      <a:r>
                        <a:rPr lang="en-US" dirty="0" smtClean="0"/>
                        <a:t>≤ 61</a:t>
                      </a:r>
                      <a:endParaRPr lang="en-US" dirty="0"/>
                    </a:p>
                  </a:txBody>
                  <a:tcPr marL="83220" marR="83220"/>
                </a:tc>
                <a:tc>
                  <a:txBody>
                    <a:bodyPr/>
                    <a:lstStyle/>
                    <a:p>
                      <a:r>
                        <a:rPr lang="fi-FI" dirty="0" smtClean="0"/>
                        <a:t>Huono – erittäin riskialtis</a:t>
                      </a:r>
                      <a:endParaRPr lang="en-US" dirty="0"/>
                    </a:p>
                  </a:txBody>
                  <a:tcPr marL="83220" marR="83220"/>
                </a:tc>
              </a:tr>
            </a:tbl>
          </a:graphicData>
        </a:graphic>
      </p:graphicFrame>
      <p:sp>
        <p:nvSpPr>
          <p:cNvPr id="3" name="Tekstiruutu 2"/>
          <p:cNvSpPr txBox="1"/>
          <p:nvPr/>
        </p:nvSpPr>
        <p:spPr>
          <a:xfrm>
            <a:off x="539054" y="4956341"/>
            <a:ext cx="7704856" cy="400110"/>
          </a:xfrm>
          <a:prstGeom prst="rect">
            <a:avLst/>
          </a:prstGeom>
          <a:noFill/>
        </p:spPr>
        <p:txBody>
          <a:bodyPr wrap="square" rtlCol="0">
            <a:spAutoFit/>
          </a:bodyPr>
          <a:lstStyle/>
          <a:p>
            <a:r>
              <a:rPr lang="fi-FI" sz="2000" dirty="0" smtClean="0"/>
              <a:t>* </a:t>
            </a:r>
            <a:r>
              <a:rPr lang="fi-FI" sz="1600" dirty="0" smtClean="0"/>
              <a:t>Uudisrakentamisen vähimmäistaso = 70, asumisterveysopas, 2009</a:t>
            </a:r>
            <a:endParaRPr lang="fi-FI" sz="1600"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38</a:t>
            </a:fld>
            <a:endParaRPr lang="fi-FI"/>
          </a:p>
        </p:txBody>
      </p:sp>
    </p:spTree>
    <p:extLst>
      <p:ext uri="{BB962C8B-B14F-4D97-AF65-F5344CB8AC3E}">
        <p14:creationId xmlns:p14="http://schemas.microsoft.com/office/powerpoint/2010/main" val="302494705"/>
      </p:ext>
    </p:extLst>
  </p:cSld>
  <p:clrMapOvr>
    <a:masterClrMapping/>
  </p:clrMapOvr>
  <p:transition spd="med">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2"/>
          <p:cNvSpPr>
            <a:spLocks noGrp="1" noChangeArrowheads="1"/>
          </p:cNvSpPr>
          <p:nvPr>
            <p:ph type="title"/>
          </p:nvPr>
        </p:nvSpPr>
        <p:spPr>
          <a:xfrm>
            <a:off x="827088" y="333376"/>
            <a:ext cx="7489824" cy="863376"/>
          </a:xfrm>
        </p:spPr>
        <p:txBody>
          <a:bodyPr lIns="91431" tIns="45715" rIns="91431" bIns="45715">
            <a:normAutofit/>
          </a:bodyPr>
          <a:lstStyle/>
          <a:p>
            <a:r>
              <a:rPr lang="fi-FI" altLang="fi-FI" dirty="0">
                <a:solidFill>
                  <a:srgbClr val="44697D"/>
                </a:solidFill>
                <a:ea typeface="ＭＳ Ｐゴシック" pitchFamily="34" charset="-128"/>
              </a:rPr>
              <a:t>R</a:t>
            </a:r>
            <a:r>
              <a:rPr lang="fi-FI" altLang="fi-FI" dirty="0" smtClean="0">
                <a:solidFill>
                  <a:srgbClr val="44697D"/>
                </a:solidFill>
                <a:ea typeface="ＭＳ Ｐゴシック" pitchFamily="34" charset="-128"/>
              </a:rPr>
              <a:t>akennuksen paine-erot</a:t>
            </a:r>
          </a:p>
        </p:txBody>
      </p:sp>
      <p:sp>
        <p:nvSpPr>
          <p:cNvPr id="91141" name="Rectangle 3"/>
          <p:cNvSpPr>
            <a:spLocks noGrp="1" noChangeArrowheads="1"/>
          </p:cNvSpPr>
          <p:nvPr>
            <p:ph idx="1"/>
          </p:nvPr>
        </p:nvSpPr>
        <p:spPr>
          <a:xfrm>
            <a:off x="841646" y="1302290"/>
            <a:ext cx="7489825" cy="4646990"/>
          </a:xfrm>
        </p:spPr>
        <p:txBody>
          <a:bodyPr lIns="91431" tIns="45715" rIns="91431" bIns="45715">
            <a:noAutofit/>
          </a:bodyPr>
          <a:lstStyle/>
          <a:p>
            <a:pPr marL="0" indent="0" defTabSz="914400">
              <a:buNone/>
            </a:pPr>
            <a:r>
              <a:rPr lang="fi-FI" altLang="fi-FI" dirty="0" smtClean="0">
                <a:ea typeface="ＭＳ Ｐゴシック" pitchFamily="34" charset="-128"/>
                <a:cs typeface="ＭＳ Ｐゴシック" pitchFamily="34" charset="-128"/>
              </a:rPr>
              <a:t>Paine-ero</a:t>
            </a:r>
          </a:p>
          <a:p>
            <a:pPr marL="762000" lvl="1" indent="-288925" defTabSz="914400"/>
            <a:r>
              <a:rPr lang="fi-FI" altLang="fi-FI" sz="2000" dirty="0" smtClean="0">
                <a:ea typeface="ＭＳ Ｐゴシック" pitchFamily="34" charset="-128"/>
                <a:cs typeface="Arial" pitchFamily="34" charset="0"/>
              </a:rPr>
              <a:t>Alipaine</a:t>
            </a:r>
            <a:endParaRPr lang="fi-FI" altLang="fi-FI" sz="1600" dirty="0">
              <a:ea typeface="ＭＳ Ｐゴシック" pitchFamily="34" charset="-128"/>
              <a:cs typeface="Arial" pitchFamily="34" charset="0"/>
            </a:endParaRPr>
          </a:p>
          <a:p>
            <a:pPr marL="1141413" lvl="2" indent="-187325" defTabSz="914400"/>
            <a:r>
              <a:rPr lang="fi-FI" altLang="fi-FI" sz="1800" dirty="0">
                <a:ea typeface="ＭＳ Ｐゴシック" pitchFamily="34" charset="-128"/>
                <a:cs typeface="Arial" pitchFamily="34" charset="0"/>
              </a:rPr>
              <a:t>vuotoilmaa rakenteista</a:t>
            </a:r>
          </a:p>
          <a:p>
            <a:pPr marL="1141413" lvl="2" indent="-187325"/>
            <a:r>
              <a:rPr lang="fi-FI" altLang="fi-FI" sz="1800" dirty="0">
                <a:ea typeface="ＭＳ Ｐゴシック" pitchFamily="34" charset="-128"/>
                <a:cs typeface="Arial" pitchFamily="34" charset="0"/>
              </a:rPr>
              <a:t>rakenteiden jäähtyminen</a:t>
            </a:r>
          </a:p>
          <a:p>
            <a:pPr marL="1141413" lvl="2" indent="-187325"/>
            <a:r>
              <a:rPr lang="fi-FI" altLang="fi-FI" sz="1800" dirty="0">
                <a:ea typeface="ＭＳ Ｐゴシック" pitchFamily="34" charset="-128"/>
                <a:cs typeface="Arial" pitchFamily="34" charset="0"/>
              </a:rPr>
              <a:t>vuotoilmaa viereisistä tiloista</a:t>
            </a:r>
          </a:p>
          <a:p>
            <a:pPr marL="1141413" lvl="2" indent="-187325"/>
            <a:r>
              <a:rPr lang="fi-FI" altLang="fi-FI" sz="1800" dirty="0">
                <a:ea typeface="ＭＳ Ｐゴシック" pitchFamily="34" charset="-128"/>
                <a:cs typeface="Arial" pitchFamily="34" charset="0"/>
              </a:rPr>
              <a:t>tekniset tilat, teollisuuslaitos, lämmönjakokeskus, putkikanaalit</a:t>
            </a:r>
          </a:p>
          <a:p>
            <a:pPr lvl="3" defTabSz="914400">
              <a:buFont typeface="Arial" pitchFamily="34" charset="0"/>
              <a:buNone/>
            </a:pPr>
            <a:endParaRPr lang="fi-FI" altLang="fi-FI" sz="1600" dirty="0" smtClean="0">
              <a:ea typeface="ＭＳ Ｐゴシック" pitchFamily="34" charset="-128"/>
              <a:cs typeface="Arial" pitchFamily="34" charset="0"/>
            </a:endParaRPr>
          </a:p>
          <a:p>
            <a:pPr marL="762000" lvl="1" indent="-288925" defTabSz="914400"/>
            <a:r>
              <a:rPr lang="fi-FI" altLang="fi-FI" sz="2000" dirty="0" smtClean="0">
                <a:ea typeface="ＭＳ Ｐゴシック" pitchFamily="34" charset="-128"/>
                <a:cs typeface="Arial" pitchFamily="34" charset="0"/>
              </a:rPr>
              <a:t>Suuri ylipaine</a:t>
            </a:r>
          </a:p>
          <a:p>
            <a:pPr marL="1141413" lvl="2" indent="-187325"/>
            <a:r>
              <a:rPr lang="fi-FI" altLang="fi-FI" sz="1800" dirty="0">
                <a:ea typeface="ＭＳ Ｐゴシック" pitchFamily="34" charset="-128"/>
                <a:cs typeface="Arial" pitchFamily="34" charset="0"/>
              </a:rPr>
              <a:t>sisäilman kosteus voi tiivistyä rakenteisiin</a:t>
            </a:r>
          </a:p>
          <a:p>
            <a:pPr marL="1141413" lvl="2" indent="-187325"/>
            <a:r>
              <a:rPr lang="fi-FI" altLang="fi-FI" sz="1800" dirty="0">
                <a:ea typeface="ＭＳ Ｐゴシック" pitchFamily="34" charset="-128"/>
                <a:cs typeface="Arial" pitchFamily="34" charset="0"/>
              </a:rPr>
              <a:t>kosteus- ja mikrobivauriot</a:t>
            </a:r>
          </a:p>
          <a:p>
            <a:pPr lvl="3" defTabSz="914400"/>
            <a:endParaRPr lang="fi-FI" altLang="fi-FI" sz="1600" dirty="0" smtClean="0">
              <a:ea typeface="ＭＳ Ｐゴシック" pitchFamily="34" charset="-128"/>
              <a:cs typeface="Arial" pitchFamily="34" charset="0"/>
            </a:endParaRPr>
          </a:p>
          <a:p>
            <a:pPr marL="762000" lvl="1" indent="-288925" defTabSz="914400"/>
            <a:r>
              <a:rPr lang="fi-FI" altLang="fi-FI" sz="2000" dirty="0" smtClean="0">
                <a:ea typeface="ＭＳ Ｐゴシック" pitchFamily="34" charset="-128"/>
                <a:cs typeface="Georgia" pitchFamily="18" charset="0"/>
              </a:rPr>
              <a:t>Tavoiteltava rakennuksen paine-ero ulkoilmaan nähden on järjestelmästä riippuen 0...-</a:t>
            </a:r>
            <a:r>
              <a:rPr lang="fi-FI" altLang="fi-FI" sz="2000" dirty="0">
                <a:ea typeface="ＭＳ Ｐゴシック" pitchFamily="34" charset="-128"/>
                <a:cs typeface="Georgia" pitchFamily="18" charset="0"/>
              </a:rPr>
              <a:t>5</a:t>
            </a:r>
            <a:r>
              <a:rPr lang="fi-FI" altLang="fi-FI" sz="2000" dirty="0" smtClean="0">
                <a:ea typeface="ＭＳ Ｐゴシック" pitchFamily="34" charset="-128"/>
                <a:cs typeface="Georgia" pitchFamily="18" charset="0"/>
              </a:rPr>
              <a:t> </a:t>
            </a:r>
            <a:r>
              <a:rPr lang="fi-FI" altLang="fi-FI" sz="2000" dirty="0" err="1" smtClean="0">
                <a:ea typeface="ＭＳ Ｐゴシック" pitchFamily="34" charset="-128"/>
                <a:cs typeface="Georgia" pitchFamily="18" charset="0"/>
              </a:rPr>
              <a:t>Pa</a:t>
            </a:r>
            <a:r>
              <a:rPr lang="fi-FI" altLang="fi-FI" sz="2000" dirty="0" smtClean="0">
                <a:ea typeface="ＭＳ Ｐゴシック" pitchFamily="34" charset="-128"/>
                <a:cs typeface="Georgia" pitchFamily="18" charset="0"/>
              </a:rPr>
              <a:t> alipainetta</a:t>
            </a:r>
          </a:p>
          <a:p>
            <a:pPr marL="762000" lvl="1" indent="-288925" defTabSz="914400"/>
            <a:endParaRPr lang="fi-FI" altLang="fi-FI" sz="2000" dirty="0" smtClean="0">
              <a:ea typeface="ＭＳ Ｐゴシック" pitchFamily="34" charset="-128"/>
              <a:cs typeface="Georgia" pitchFamily="18" charset="0"/>
            </a:endParaRPr>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39</a:t>
            </a:fld>
            <a:endParaRPr lang="fi-FI"/>
          </a:p>
        </p:txBody>
      </p:sp>
    </p:spTree>
    <p:extLst>
      <p:ext uri="{BB962C8B-B14F-4D97-AF65-F5344CB8AC3E}">
        <p14:creationId xmlns:p14="http://schemas.microsoft.com/office/powerpoint/2010/main" val="2099803642"/>
      </p:ext>
    </p:extLst>
  </p:cSld>
  <p:clrMapOvr>
    <a:masterClrMapping/>
  </p:clrMapOvr>
  <p:transition spd="med">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Sisällysluettelo:</a:t>
            </a:r>
            <a:endParaRPr lang="fi-FI" dirty="0"/>
          </a:p>
        </p:txBody>
      </p:sp>
      <p:pic>
        <p:nvPicPr>
          <p:cNvPr id="5"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6" name="Slide Number Placeholder 5"/>
          <p:cNvSpPr>
            <a:spLocks noGrp="1"/>
          </p:cNvSpPr>
          <p:nvPr>
            <p:ph type="sldNum" sz="quarter" idx="12"/>
          </p:nvPr>
        </p:nvSpPr>
        <p:spPr/>
        <p:txBody>
          <a:bodyPr/>
          <a:lstStyle/>
          <a:p>
            <a:fld id="{49246692-9764-4796-AF2E-897E79EBAFA7}" type="slidenum">
              <a:rPr lang="fi-FI" smtClean="0"/>
              <a:pPr/>
              <a:t>4</a:t>
            </a:fld>
            <a:endParaRPr lang="fi-FI"/>
          </a:p>
        </p:txBody>
      </p:sp>
      <p:sp>
        <p:nvSpPr>
          <p:cNvPr id="8" name="Content Placeholder 2"/>
          <p:cNvSpPr>
            <a:spLocks noGrp="1"/>
          </p:cNvSpPr>
          <p:nvPr>
            <p:ph sz="half" idx="1"/>
          </p:nvPr>
        </p:nvSpPr>
        <p:spPr>
          <a:xfrm>
            <a:off x="827088" y="1462179"/>
            <a:ext cx="3668712" cy="4392614"/>
          </a:xfrm>
        </p:spPr>
        <p:txBody>
          <a:bodyPr>
            <a:noAutofit/>
          </a:bodyPr>
          <a:lstStyle/>
          <a:p>
            <a:pPr marL="342900" lvl="1" indent="-342900">
              <a:buClr>
                <a:srgbClr val="C60C30"/>
              </a:buClr>
              <a:buFont typeface="+mj-lt"/>
              <a:buAutoNum type="arabicPeriod" startAt="5"/>
            </a:pPr>
            <a:r>
              <a:rPr lang="fi-FI" sz="1050" b="1" dirty="0"/>
              <a:t>Mineraalivillakuidut ja asbesti</a:t>
            </a:r>
          </a:p>
          <a:p>
            <a:pPr lvl="1">
              <a:lnSpc>
                <a:spcPct val="80000"/>
              </a:lnSpc>
            </a:pPr>
            <a:r>
              <a:rPr lang="fi-FI" sz="1050" dirty="0"/>
              <a:t>Mineraalivillakuidut</a:t>
            </a:r>
          </a:p>
          <a:p>
            <a:pPr lvl="1">
              <a:lnSpc>
                <a:spcPct val="80000"/>
              </a:lnSpc>
            </a:pPr>
            <a:r>
              <a:rPr lang="fi-FI" sz="1050" dirty="0"/>
              <a:t>Mineraalivillakuidut ilmavaihtojärjestelmässä</a:t>
            </a:r>
          </a:p>
          <a:p>
            <a:pPr lvl="1">
              <a:lnSpc>
                <a:spcPct val="80000"/>
              </a:lnSpc>
            </a:pPr>
            <a:r>
              <a:rPr lang="fi-FI" sz="1050" dirty="0"/>
              <a:t>Mineraalivillakuidut työtiloissa</a:t>
            </a:r>
          </a:p>
          <a:p>
            <a:pPr lvl="1">
              <a:lnSpc>
                <a:spcPct val="80000"/>
              </a:lnSpc>
            </a:pPr>
            <a:r>
              <a:rPr lang="fi-FI" sz="1050" dirty="0"/>
              <a:t>Ohje- ja toimenpidearvot</a:t>
            </a:r>
          </a:p>
          <a:p>
            <a:pPr lvl="1">
              <a:lnSpc>
                <a:spcPct val="80000"/>
              </a:lnSpc>
            </a:pPr>
            <a:r>
              <a:rPr lang="fi-FI" sz="1050" dirty="0"/>
              <a:t>Asbesti rakennuksessa</a:t>
            </a:r>
          </a:p>
          <a:p>
            <a:pPr lvl="1">
              <a:lnSpc>
                <a:spcPct val="80000"/>
              </a:lnSpc>
            </a:pPr>
            <a:r>
              <a:rPr lang="fi-FI" sz="1050" dirty="0"/>
              <a:t>Asbestin aiheuttamat sairaudet</a:t>
            </a:r>
          </a:p>
          <a:p>
            <a:pPr lvl="1">
              <a:lnSpc>
                <a:spcPct val="80000"/>
              </a:lnSpc>
            </a:pPr>
            <a:r>
              <a:rPr lang="fi-FI" sz="1050" dirty="0"/>
              <a:t>Asbesti, näytteenotto</a:t>
            </a:r>
          </a:p>
          <a:p>
            <a:pPr lvl="1">
              <a:lnSpc>
                <a:spcPct val="80000"/>
              </a:lnSpc>
            </a:pPr>
            <a:r>
              <a:rPr lang="fi-FI" sz="1050" dirty="0"/>
              <a:t>Asbestin poistaminen rakennuksesta</a:t>
            </a:r>
          </a:p>
          <a:p>
            <a:pPr lvl="1">
              <a:lnSpc>
                <a:spcPct val="80000"/>
              </a:lnSpc>
            </a:pPr>
            <a:r>
              <a:rPr lang="fi-FI" sz="1050" dirty="0"/>
              <a:t>Valtioneuvoston asetus asbestityön turvallisuudesta</a:t>
            </a:r>
          </a:p>
          <a:p>
            <a:pPr lvl="1"/>
            <a:endParaRPr lang="fi-FI" sz="1050" dirty="0"/>
          </a:p>
          <a:p>
            <a:pPr marL="342900" lvl="1" indent="-342900">
              <a:buClr>
                <a:srgbClr val="C60C30"/>
              </a:buClr>
              <a:buFont typeface="+mj-lt"/>
              <a:buAutoNum type="arabicPeriod" startAt="6"/>
            </a:pPr>
            <a:r>
              <a:rPr lang="fi-FI" sz="1050" b="1" dirty="0"/>
              <a:t>Ilmanvaihto ja sisäilmasto</a:t>
            </a:r>
          </a:p>
          <a:p>
            <a:pPr lvl="1">
              <a:lnSpc>
                <a:spcPct val="80000"/>
              </a:lnSpc>
            </a:pPr>
            <a:r>
              <a:rPr lang="fi-FI" sz="1050" dirty="0"/>
              <a:t>Ilmanvaihtojärjestelmät</a:t>
            </a:r>
          </a:p>
          <a:p>
            <a:pPr lvl="1">
              <a:lnSpc>
                <a:spcPct val="80000"/>
              </a:lnSpc>
            </a:pPr>
            <a:r>
              <a:rPr lang="fi-FI" sz="1050" dirty="0"/>
              <a:t>Ilmanvaihtoon liittyvät ohjeet ja määräykset</a:t>
            </a:r>
          </a:p>
          <a:p>
            <a:pPr lvl="1">
              <a:lnSpc>
                <a:spcPct val="80000"/>
              </a:lnSpc>
            </a:pPr>
            <a:r>
              <a:rPr lang="fi-FI" sz="1050" dirty="0"/>
              <a:t>Ilmamäärät ja ilmanvaihdon riittävyys</a:t>
            </a:r>
          </a:p>
          <a:p>
            <a:pPr lvl="1">
              <a:lnSpc>
                <a:spcPct val="80000"/>
              </a:lnSpc>
            </a:pPr>
            <a:r>
              <a:rPr lang="fi-FI" sz="1050" dirty="0"/>
              <a:t>Tuloilman suodatus</a:t>
            </a:r>
          </a:p>
          <a:p>
            <a:pPr lvl="1">
              <a:lnSpc>
                <a:spcPct val="80000"/>
              </a:lnSpc>
            </a:pPr>
            <a:r>
              <a:rPr lang="fi-FI" sz="1050" dirty="0"/>
              <a:t>Ilmanvaihtojärjestelmän puhtaus ja puhdistaminen</a:t>
            </a:r>
          </a:p>
          <a:p>
            <a:pPr lvl="1">
              <a:lnSpc>
                <a:spcPct val="80000"/>
              </a:lnSpc>
            </a:pPr>
            <a:r>
              <a:rPr lang="fi-FI" sz="1050" dirty="0"/>
              <a:t>Ilmanvaihtojärjestelmän kosteuden lähteet</a:t>
            </a:r>
          </a:p>
          <a:p>
            <a:pPr lvl="1">
              <a:lnSpc>
                <a:spcPct val="80000"/>
              </a:lnSpc>
            </a:pPr>
            <a:r>
              <a:rPr lang="fi-FI" sz="1050" dirty="0"/>
              <a:t>Palautus- ja siirtoilma</a:t>
            </a:r>
          </a:p>
          <a:p>
            <a:pPr lvl="1">
              <a:lnSpc>
                <a:spcPct val="80000"/>
              </a:lnSpc>
            </a:pPr>
            <a:r>
              <a:rPr lang="fi-FI" sz="1050" dirty="0"/>
              <a:t>Ulkoilma- ja jäteilmalaitteiden sijoittaminen</a:t>
            </a:r>
          </a:p>
          <a:p>
            <a:pPr lvl="1">
              <a:lnSpc>
                <a:spcPct val="80000"/>
              </a:lnSpc>
            </a:pPr>
            <a:r>
              <a:rPr lang="fi-FI" sz="1050" dirty="0"/>
              <a:t>Mineraalivillakuidut ilmanvaihtojärjestelmässä</a:t>
            </a:r>
          </a:p>
          <a:p>
            <a:pPr lvl="1">
              <a:lnSpc>
                <a:spcPct val="80000"/>
              </a:lnSpc>
            </a:pPr>
            <a:r>
              <a:rPr lang="fi-FI" sz="1050" dirty="0"/>
              <a:t>Paine-erot rakennuksessa</a:t>
            </a:r>
          </a:p>
          <a:p>
            <a:pPr lvl="1">
              <a:lnSpc>
                <a:spcPct val="80000"/>
              </a:lnSpc>
            </a:pPr>
            <a:r>
              <a:rPr lang="fi-FI" sz="1050" dirty="0"/>
              <a:t>Ilmanjako</a:t>
            </a:r>
          </a:p>
          <a:p>
            <a:pPr lvl="1">
              <a:lnSpc>
                <a:spcPct val="80000"/>
              </a:lnSpc>
            </a:pPr>
            <a:r>
              <a:rPr lang="fi-FI" sz="1050" dirty="0"/>
              <a:t>Jäähdytyspalkit ja </a:t>
            </a:r>
            <a:r>
              <a:rPr lang="fi-FI" sz="1050" dirty="0" err="1"/>
              <a:t>puhallinkonvektorit</a:t>
            </a:r>
            <a:endParaRPr lang="fi-FI" sz="1050" dirty="0"/>
          </a:p>
          <a:p>
            <a:pPr lvl="1">
              <a:lnSpc>
                <a:spcPct val="80000"/>
              </a:lnSpc>
            </a:pPr>
            <a:endParaRPr lang="fi-FI" sz="1100" dirty="0"/>
          </a:p>
          <a:p>
            <a:pPr lvl="1"/>
            <a:endParaRPr lang="fi-FI" sz="1100" dirty="0"/>
          </a:p>
          <a:p>
            <a:pPr lvl="1"/>
            <a:endParaRPr lang="fi-FI" sz="1100" dirty="0"/>
          </a:p>
          <a:p>
            <a:pPr lvl="1"/>
            <a:endParaRPr lang="fi-FI" sz="1100" dirty="0"/>
          </a:p>
          <a:p>
            <a:pPr lvl="1"/>
            <a:endParaRPr lang="fi-FI" sz="1100" dirty="0"/>
          </a:p>
          <a:p>
            <a:pPr lvl="1"/>
            <a:endParaRPr lang="fi-FI" sz="1100" dirty="0"/>
          </a:p>
          <a:p>
            <a:pPr lvl="1"/>
            <a:endParaRPr lang="fi-FI" sz="1100" dirty="0"/>
          </a:p>
          <a:p>
            <a:endParaRPr lang="fi-FI" sz="1100" dirty="0"/>
          </a:p>
        </p:txBody>
      </p:sp>
      <p:sp>
        <p:nvSpPr>
          <p:cNvPr id="10" name="Content Placeholder 3"/>
          <p:cNvSpPr>
            <a:spLocks noGrp="1"/>
          </p:cNvSpPr>
          <p:nvPr>
            <p:ph sz="half" idx="2"/>
          </p:nvPr>
        </p:nvSpPr>
        <p:spPr>
          <a:xfrm>
            <a:off x="4788024" y="1419415"/>
            <a:ext cx="3668713" cy="4392614"/>
          </a:xfrm>
        </p:spPr>
        <p:txBody>
          <a:bodyPr>
            <a:noAutofit/>
          </a:bodyPr>
          <a:lstStyle/>
          <a:p>
            <a:pPr marL="342900" lvl="1" indent="-342900">
              <a:buClr>
                <a:srgbClr val="C60C30"/>
              </a:buClr>
              <a:buFont typeface="+mj-lt"/>
              <a:buAutoNum type="arabicPeriod" startAt="7"/>
            </a:pPr>
            <a:r>
              <a:rPr lang="fi-FI" sz="1050" b="1" dirty="0"/>
              <a:t>Koettu sisäympäristö ja sisäilmastokysely</a:t>
            </a:r>
          </a:p>
          <a:p>
            <a:pPr lvl="1">
              <a:lnSpc>
                <a:spcPct val="80000"/>
              </a:lnSpc>
            </a:pPr>
            <a:r>
              <a:rPr lang="fi-FI" sz="1050" dirty="0"/>
              <a:t>Koettu sisäympäristö</a:t>
            </a:r>
          </a:p>
          <a:p>
            <a:pPr lvl="1">
              <a:lnSpc>
                <a:spcPct val="80000"/>
              </a:lnSpc>
            </a:pPr>
            <a:r>
              <a:rPr lang="fi-FI" sz="1050" dirty="0"/>
              <a:t>Sisäilmastokysely</a:t>
            </a:r>
          </a:p>
          <a:p>
            <a:pPr lvl="1">
              <a:lnSpc>
                <a:spcPct val="80000"/>
              </a:lnSpc>
            </a:pPr>
            <a:r>
              <a:rPr lang="fi-FI" sz="1050" dirty="0"/>
              <a:t>MM40-Örebro -kysely</a:t>
            </a:r>
          </a:p>
          <a:p>
            <a:pPr lvl="1">
              <a:lnSpc>
                <a:spcPct val="80000"/>
              </a:lnSpc>
            </a:pPr>
            <a:r>
              <a:rPr lang="fi-FI" sz="1050" dirty="0"/>
              <a:t>Työterveyslaitoksen sisäilmastokysely</a:t>
            </a:r>
          </a:p>
          <a:p>
            <a:pPr lvl="1">
              <a:lnSpc>
                <a:spcPct val="80000"/>
              </a:lnSpc>
            </a:pPr>
            <a:r>
              <a:rPr lang="fi-FI" sz="1050" dirty="0"/>
              <a:t>Koulujen sisäilmastokysely</a:t>
            </a:r>
          </a:p>
          <a:p>
            <a:pPr lvl="1"/>
            <a:endParaRPr lang="fi-FI" sz="900" dirty="0"/>
          </a:p>
          <a:p>
            <a:pPr marL="342900" lvl="1" indent="-342900">
              <a:buFont typeface="+mj-lt"/>
              <a:buAutoNum type="arabicPeriod" startAt="8"/>
            </a:pPr>
            <a:r>
              <a:rPr lang="fi-FI" sz="1050" b="1" dirty="0" smtClean="0"/>
              <a:t>Sisäilmastoselvitys</a:t>
            </a:r>
          </a:p>
          <a:p>
            <a:pPr lvl="1">
              <a:lnSpc>
                <a:spcPct val="80000"/>
              </a:lnSpc>
            </a:pPr>
            <a:r>
              <a:rPr lang="fi-FI" sz="1050" dirty="0" smtClean="0"/>
              <a:t>Sisäilmastoselvityksen vaiheet</a:t>
            </a:r>
          </a:p>
          <a:p>
            <a:pPr lvl="1">
              <a:lnSpc>
                <a:spcPct val="80000"/>
              </a:lnSpc>
            </a:pPr>
            <a:r>
              <a:rPr lang="fi-FI" sz="1050" dirty="0" smtClean="0"/>
              <a:t>Taustatiedot kohteesta</a:t>
            </a:r>
          </a:p>
          <a:p>
            <a:pPr lvl="1">
              <a:lnSpc>
                <a:spcPct val="80000"/>
              </a:lnSpc>
            </a:pPr>
            <a:r>
              <a:rPr lang="fi-FI" sz="1050" dirty="0" smtClean="0"/>
              <a:t>Arviointikäynti</a:t>
            </a:r>
          </a:p>
          <a:p>
            <a:pPr lvl="1">
              <a:lnSpc>
                <a:spcPct val="80000"/>
              </a:lnSpc>
            </a:pPr>
            <a:r>
              <a:rPr lang="fi-FI" sz="1050" dirty="0" smtClean="0"/>
              <a:t>Jatkotutkimukset</a:t>
            </a:r>
          </a:p>
          <a:p>
            <a:pPr lvl="1">
              <a:lnSpc>
                <a:spcPct val="80000"/>
              </a:lnSpc>
            </a:pPr>
            <a:r>
              <a:rPr lang="fi-FI" sz="1050" dirty="0" smtClean="0"/>
              <a:t>Johtopäätökset</a:t>
            </a:r>
          </a:p>
          <a:p>
            <a:pPr lvl="1">
              <a:lnSpc>
                <a:spcPct val="80000"/>
              </a:lnSpc>
            </a:pPr>
            <a:r>
              <a:rPr lang="fi-FI" sz="1050" dirty="0" smtClean="0"/>
              <a:t>Sisäilmastoselvitys ja viestintä</a:t>
            </a:r>
          </a:p>
          <a:p>
            <a:pPr lvl="1">
              <a:lnSpc>
                <a:spcPct val="80000"/>
              </a:lnSpc>
            </a:pPr>
            <a:r>
              <a:rPr lang="fi-FI" sz="1050" dirty="0" smtClean="0"/>
              <a:t>Sisäilmaongelman ratkaiseminen asunto-osakeyhtiössä</a:t>
            </a:r>
          </a:p>
          <a:p>
            <a:pPr lvl="1"/>
            <a:endParaRPr lang="fi-FI" sz="900" dirty="0"/>
          </a:p>
          <a:p>
            <a:pPr marL="342900" lvl="1" indent="-342900">
              <a:buClr>
                <a:srgbClr val="C60C30"/>
              </a:buClr>
              <a:buFont typeface="+mj-lt"/>
              <a:buAutoNum type="arabicPeriod" startAt="9"/>
            </a:pPr>
            <a:r>
              <a:rPr lang="fi-FI" sz="1050" b="1" dirty="0"/>
              <a:t>Altistumisen arviointi</a:t>
            </a:r>
          </a:p>
          <a:p>
            <a:pPr lvl="1">
              <a:lnSpc>
                <a:spcPct val="80000"/>
              </a:lnSpc>
            </a:pPr>
            <a:r>
              <a:rPr lang="fi-FI" sz="1050" dirty="0"/>
              <a:t>Käsitteet</a:t>
            </a:r>
          </a:p>
          <a:p>
            <a:pPr lvl="1">
              <a:lnSpc>
                <a:spcPct val="80000"/>
              </a:lnSpc>
            </a:pPr>
            <a:r>
              <a:rPr lang="fi-FI" sz="1050" dirty="0"/>
              <a:t>Lainsäädäntö</a:t>
            </a:r>
          </a:p>
          <a:p>
            <a:pPr lvl="1">
              <a:lnSpc>
                <a:spcPct val="80000"/>
              </a:lnSpc>
            </a:pPr>
            <a:r>
              <a:rPr lang="fi-FI" sz="1050" dirty="0"/>
              <a:t>Sisäilmasto-ongelmien vaikutus tilojen käyttäjien terveyteen</a:t>
            </a:r>
          </a:p>
          <a:p>
            <a:pPr lvl="1">
              <a:lnSpc>
                <a:spcPct val="80000"/>
              </a:lnSpc>
            </a:pPr>
            <a:r>
              <a:rPr lang="fi-FI" sz="1050" dirty="0"/>
              <a:t>Altistumisen ja terveydellisen merkityksen arviointi</a:t>
            </a:r>
          </a:p>
          <a:p>
            <a:pPr lvl="1">
              <a:lnSpc>
                <a:spcPct val="80000"/>
              </a:lnSpc>
            </a:pPr>
            <a:r>
              <a:rPr lang="fi-FI" sz="1050" dirty="0"/>
              <a:t>BS8800 - riskinarviointistandardi</a:t>
            </a:r>
          </a:p>
          <a:p>
            <a:pPr lvl="1">
              <a:lnSpc>
                <a:spcPct val="80000"/>
              </a:lnSpc>
            </a:pPr>
            <a:r>
              <a:rPr lang="fi-FI" sz="1050" dirty="0"/>
              <a:t>Kosteusvauriotyöryhmän muistio, STM </a:t>
            </a:r>
            <a:r>
              <a:rPr lang="fi-FI" sz="1050" dirty="0" smtClean="0"/>
              <a:t>2009:18</a:t>
            </a:r>
          </a:p>
          <a:p>
            <a:pPr lvl="1">
              <a:lnSpc>
                <a:spcPct val="80000"/>
              </a:lnSpc>
            </a:pPr>
            <a:r>
              <a:rPr lang="fi-FI" sz="1050" dirty="0" smtClean="0"/>
              <a:t>Altistumisolosuhteiden arviointi sisäilman epäpuhtauksille (TTL)</a:t>
            </a:r>
            <a:endParaRPr lang="fi-FI" sz="1050" dirty="0"/>
          </a:p>
          <a:p>
            <a:pPr lvl="1">
              <a:lnSpc>
                <a:spcPct val="80000"/>
              </a:lnSpc>
            </a:pPr>
            <a:r>
              <a:rPr lang="fi-FI" sz="1050" dirty="0"/>
              <a:t>Altistumisen ja terveydellisen merkityksen arviointi</a:t>
            </a:r>
          </a:p>
          <a:p>
            <a:pPr lvl="1">
              <a:lnSpc>
                <a:spcPct val="80000"/>
              </a:lnSpc>
            </a:pPr>
            <a:r>
              <a:rPr lang="fi-FI" sz="1050" dirty="0"/>
              <a:t>Altistumisen arvioinnista terveydellisen merkityksen arviointiin</a:t>
            </a:r>
          </a:p>
          <a:p>
            <a:endParaRPr lang="fi-FI" sz="1100" dirty="0"/>
          </a:p>
        </p:txBody>
      </p:sp>
    </p:spTree>
    <p:extLst>
      <p:ext uri="{BB962C8B-B14F-4D97-AF65-F5344CB8AC3E}">
        <p14:creationId xmlns:p14="http://schemas.microsoft.com/office/powerpoint/2010/main" val="3172877189"/>
      </p:ext>
    </p:extLst>
  </p:cSld>
  <p:clrMapOvr>
    <a:masterClrMapping/>
  </p:clrMapOvr>
  <p:transition spd="med">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i-FI" sz="2800" dirty="0" smtClean="0">
                <a:solidFill>
                  <a:srgbClr val="44697D"/>
                </a:solidFill>
              </a:rPr>
              <a:t>Rakennuksen paine-eroon </a:t>
            </a:r>
            <a:br>
              <a:rPr lang="fi-FI" sz="2800" dirty="0" smtClean="0">
                <a:solidFill>
                  <a:srgbClr val="44697D"/>
                </a:solidFill>
              </a:rPr>
            </a:br>
            <a:r>
              <a:rPr lang="fi-FI" sz="2800" dirty="0" smtClean="0">
                <a:solidFill>
                  <a:srgbClr val="44697D"/>
                </a:solidFill>
              </a:rPr>
              <a:t>vaikuttavat tekijät</a:t>
            </a:r>
            <a:endParaRPr lang="en-US" sz="2800" dirty="0">
              <a:solidFill>
                <a:srgbClr val="44697D"/>
              </a:solidFill>
            </a:endParaRPr>
          </a:p>
        </p:txBody>
      </p:sp>
      <p:sp>
        <p:nvSpPr>
          <p:cNvPr id="5" name="Content Placeholder 4"/>
          <p:cNvSpPr>
            <a:spLocks noGrp="1"/>
          </p:cNvSpPr>
          <p:nvPr>
            <p:ph sz="half" idx="1"/>
          </p:nvPr>
        </p:nvSpPr>
        <p:spPr/>
        <p:txBody>
          <a:bodyPr>
            <a:normAutofit/>
          </a:bodyPr>
          <a:lstStyle/>
          <a:p>
            <a:r>
              <a:rPr lang="fi-FI" dirty="0" smtClean="0"/>
              <a:t>Ilmanvaihtojärjestelmä</a:t>
            </a:r>
          </a:p>
          <a:p>
            <a:endParaRPr lang="fi-FI" dirty="0" smtClean="0"/>
          </a:p>
          <a:p>
            <a:r>
              <a:rPr lang="fi-FI" dirty="0" smtClean="0"/>
              <a:t>Tuuliolosuhteet</a:t>
            </a:r>
          </a:p>
          <a:p>
            <a:endParaRPr lang="fi-FI" dirty="0"/>
          </a:p>
          <a:p>
            <a:r>
              <a:rPr lang="fi-FI" dirty="0" smtClean="0"/>
              <a:t>Savupiippuilmiö</a:t>
            </a:r>
          </a:p>
          <a:p>
            <a:pPr lvl="1"/>
            <a:r>
              <a:rPr lang="fi-FI" sz="1600" dirty="0" smtClean="0"/>
              <a:t>määräytyy sääolosuhteiden ja lämpötilaerojen perusteella (vuodenaika)</a:t>
            </a:r>
            <a:endParaRPr lang="en-US" sz="1600" dirty="0"/>
          </a:p>
        </p:txBody>
      </p:sp>
      <p:sp>
        <p:nvSpPr>
          <p:cNvPr id="8" name="TextBox 7"/>
          <p:cNvSpPr txBox="1"/>
          <p:nvPr/>
        </p:nvSpPr>
        <p:spPr>
          <a:xfrm>
            <a:off x="879917" y="5066600"/>
            <a:ext cx="3404051" cy="738664"/>
          </a:xfrm>
          <a:prstGeom prst="rect">
            <a:avLst/>
          </a:prstGeom>
          <a:noFill/>
        </p:spPr>
        <p:txBody>
          <a:bodyPr wrap="square" rtlCol="0">
            <a:spAutoFit/>
          </a:bodyPr>
          <a:lstStyle/>
          <a:p>
            <a:r>
              <a:rPr lang="fi-FI" sz="1400" dirty="0" smtClean="0"/>
              <a:t>Esimerkin talon h = 10 m</a:t>
            </a:r>
          </a:p>
          <a:p>
            <a:r>
              <a:rPr lang="fi-FI" sz="1400" dirty="0" err="1" smtClean="0"/>
              <a:t>T</a:t>
            </a:r>
            <a:r>
              <a:rPr lang="fi-FI" sz="1400" baseline="-25000" dirty="0" err="1" smtClean="0"/>
              <a:t>ulkoilma</a:t>
            </a:r>
            <a:r>
              <a:rPr lang="fi-FI" sz="1400" dirty="0" smtClean="0"/>
              <a:t> = 0</a:t>
            </a:r>
            <a:r>
              <a:rPr lang="fi-FI" sz="1400" baseline="30000" dirty="0" smtClean="0"/>
              <a:t>o</a:t>
            </a:r>
            <a:r>
              <a:rPr lang="fi-FI" sz="1400" dirty="0" smtClean="0"/>
              <a:t>C</a:t>
            </a:r>
          </a:p>
          <a:p>
            <a:r>
              <a:rPr lang="fi-FI" sz="1400" dirty="0" err="1" smtClean="0"/>
              <a:t>T</a:t>
            </a:r>
            <a:r>
              <a:rPr lang="fi-FI" sz="1400" baseline="-25000" dirty="0" err="1" smtClean="0"/>
              <a:t>sisäilma</a:t>
            </a:r>
            <a:r>
              <a:rPr lang="fi-FI" sz="1400" dirty="0" smtClean="0"/>
              <a:t> = 20</a:t>
            </a:r>
            <a:r>
              <a:rPr lang="fi-FI" sz="1400" baseline="30000" dirty="0" smtClean="0"/>
              <a:t>o</a:t>
            </a:r>
            <a:r>
              <a:rPr lang="fi-FI" sz="1400" dirty="0" smtClean="0"/>
              <a:t>C</a:t>
            </a:r>
            <a:endParaRPr lang="fi-FI" sz="1400" dirty="0"/>
          </a:p>
        </p:txBody>
      </p:sp>
      <p:pic>
        <p:nvPicPr>
          <p:cNvPr id="9"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13" name="Slide Number Placeholder 1"/>
          <p:cNvSpPr txBox="1">
            <a:spLocks/>
          </p:cNvSpPr>
          <p:nvPr/>
        </p:nvSpPr>
        <p:spPr>
          <a:xfrm>
            <a:off x="8316912" y="6198834"/>
            <a:ext cx="503238" cy="365125"/>
          </a:xfrm>
          <a:prstGeom prst="rect">
            <a:avLst/>
          </a:prstGeom>
        </p:spPr>
        <p:txBody>
          <a:bodyPr vert="horz" lIns="91440" tIns="45720" rIns="91440" bIns="45720" rtlCol="0" anchor="b"/>
          <a:lstStyle>
            <a:defPPr>
              <a:defRPr lang="fi-FI"/>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b="1" dirty="0">
              <a:solidFill>
                <a:srgbClr val="C00000"/>
              </a:solidFill>
            </a:endParaRPr>
          </a:p>
        </p:txBody>
      </p:sp>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03010" y="1499454"/>
            <a:ext cx="3968990" cy="165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50024" y="3113566"/>
            <a:ext cx="3661936" cy="19530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an numeron paikkamerkki 1"/>
          <p:cNvSpPr>
            <a:spLocks noGrp="1"/>
          </p:cNvSpPr>
          <p:nvPr>
            <p:ph type="sldNum" sz="quarter" idx="12"/>
          </p:nvPr>
        </p:nvSpPr>
        <p:spPr/>
        <p:txBody>
          <a:bodyPr/>
          <a:lstStyle/>
          <a:p>
            <a:fld id="{49246692-9764-4796-AF2E-897E79EBAFA7}" type="slidenum">
              <a:rPr lang="fi-FI" smtClean="0"/>
              <a:pPr/>
              <a:t>40</a:t>
            </a:fld>
            <a:endParaRPr lang="fi-FI"/>
          </a:p>
        </p:txBody>
      </p:sp>
    </p:spTree>
    <p:extLst>
      <p:ext uri="{BB962C8B-B14F-4D97-AF65-F5344CB8AC3E}">
        <p14:creationId xmlns:p14="http://schemas.microsoft.com/office/powerpoint/2010/main" val="776177281"/>
      </p:ext>
    </p:extLst>
  </p:cSld>
  <p:clrMapOvr>
    <a:masterClrMapping/>
  </p:clrMapOvr>
  <p:transition spd="med">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719360"/>
          </a:xfrm>
        </p:spPr>
        <p:txBody>
          <a:bodyPr>
            <a:normAutofit/>
          </a:bodyPr>
          <a:lstStyle/>
          <a:p>
            <a:r>
              <a:rPr lang="fi-FI" dirty="0" smtClean="0"/>
              <a:t>Paine-eromittaukset</a:t>
            </a:r>
            <a:endParaRPr lang="fi-FI" dirty="0"/>
          </a:p>
        </p:txBody>
      </p:sp>
      <p:sp>
        <p:nvSpPr>
          <p:cNvPr id="3" name="Content Placeholder 2"/>
          <p:cNvSpPr>
            <a:spLocks noGrp="1"/>
          </p:cNvSpPr>
          <p:nvPr>
            <p:ph idx="1"/>
          </p:nvPr>
        </p:nvSpPr>
        <p:spPr>
          <a:xfrm>
            <a:off x="827088" y="1106553"/>
            <a:ext cx="7489825" cy="4392614"/>
          </a:xfrm>
        </p:spPr>
        <p:txBody>
          <a:bodyPr>
            <a:noAutofit/>
          </a:bodyPr>
          <a:lstStyle/>
          <a:p>
            <a:pPr marL="0" indent="0">
              <a:buNone/>
            </a:pPr>
            <a:r>
              <a:rPr lang="fi-FI" sz="1600" dirty="0" smtClean="0"/>
              <a:t>Paine-eromittaus tulisi tehdä seurantamittauksena</a:t>
            </a:r>
          </a:p>
          <a:p>
            <a:pPr lvl="1"/>
            <a:r>
              <a:rPr lang="fi-FI" sz="1400" dirty="0" smtClean="0"/>
              <a:t>Mittausaika &gt; 7 vrk.</a:t>
            </a:r>
          </a:p>
          <a:p>
            <a:pPr lvl="1"/>
            <a:r>
              <a:rPr lang="fi-FI" sz="1400" dirty="0" smtClean="0"/>
              <a:t>Mittausstandardi SFS 5512</a:t>
            </a:r>
          </a:p>
          <a:p>
            <a:pPr lvl="1"/>
            <a:endParaRPr lang="fi-FI" sz="1400" dirty="0"/>
          </a:p>
          <a:p>
            <a:pPr marL="0" indent="0">
              <a:buNone/>
            </a:pPr>
            <a:r>
              <a:rPr lang="fi-FI" sz="1600" dirty="0" smtClean="0"/>
              <a:t>Seurantamittauksen hyödyt</a:t>
            </a:r>
          </a:p>
          <a:p>
            <a:pPr lvl="1"/>
            <a:r>
              <a:rPr lang="fi-FI" sz="1400" dirty="0" smtClean="0"/>
              <a:t>Paine-erot tilojen käyttöaikana ja sen ulkopuolella</a:t>
            </a:r>
          </a:p>
          <a:p>
            <a:pPr lvl="2"/>
            <a:r>
              <a:rPr lang="fi-FI" sz="1200" dirty="0" smtClean="0"/>
              <a:t>Ilmanvaihdon käyttöaika ja käyttöaste</a:t>
            </a:r>
          </a:p>
          <a:p>
            <a:pPr lvl="1"/>
            <a:r>
              <a:rPr lang="fi-FI" sz="1400" dirty="0" smtClean="0"/>
              <a:t>Sääolosuhteiden (tuuli) vaikutuksen arviointi paine-eroihin mittausjakson aikana</a:t>
            </a:r>
          </a:p>
          <a:p>
            <a:pPr lvl="1"/>
            <a:r>
              <a:rPr lang="fi-FI" sz="1400" dirty="0" smtClean="0"/>
              <a:t>Kuvaa rakennuksen ilmanvirtojen liikkeitä, ilmayhteys epäpuhtauslähteestä sisäilmaan</a:t>
            </a:r>
          </a:p>
          <a:p>
            <a:pPr lvl="1"/>
            <a:endParaRPr lang="fi-FI" sz="1400" dirty="0"/>
          </a:p>
          <a:p>
            <a:pPr marL="0" indent="0">
              <a:buNone/>
            </a:pPr>
            <a:r>
              <a:rPr lang="fi-FI" sz="1600" dirty="0" smtClean="0"/>
              <a:t>Mittausesimerkkejä</a:t>
            </a:r>
          </a:p>
          <a:p>
            <a:pPr lvl="1"/>
            <a:r>
              <a:rPr lang="fi-FI" sz="1400" dirty="0" smtClean="0"/>
              <a:t>Sisäilman ja ulkoilman välinen paine-eromittaus</a:t>
            </a:r>
          </a:p>
          <a:p>
            <a:pPr lvl="1"/>
            <a:r>
              <a:rPr lang="fi-FI" sz="1400" dirty="0" smtClean="0"/>
              <a:t>Kantavan alapohjan ryömintätilan ja sisäilman välinen paine-eromittaus</a:t>
            </a:r>
          </a:p>
          <a:p>
            <a:pPr lvl="1"/>
            <a:r>
              <a:rPr lang="fi-FI" sz="1400" dirty="0" smtClean="0"/>
              <a:t>Yläpohjaontelon / ullakkotilan ja sisäilman välinen paine-eromittaus</a:t>
            </a:r>
          </a:p>
          <a:p>
            <a:pPr lvl="1"/>
            <a:r>
              <a:rPr lang="fi-FI" sz="1400" dirty="0" smtClean="0"/>
              <a:t>Tekniikkakanaali </a:t>
            </a:r>
            <a:r>
              <a:rPr lang="fi-FI" sz="1400" dirty="0"/>
              <a:t>/</a:t>
            </a:r>
            <a:r>
              <a:rPr lang="fi-FI" sz="1400" dirty="0" smtClean="0"/>
              <a:t> -kuilun ja sisäilman välinen paine-eromittaus</a:t>
            </a:r>
          </a:p>
          <a:p>
            <a:pPr lvl="1"/>
            <a:r>
              <a:rPr lang="fi-FI" sz="1400" dirty="0" smtClean="0"/>
              <a:t>Eri kerrosten välinen paine-eromittaus</a:t>
            </a:r>
          </a:p>
          <a:p>
            <a:pPr lvl="1"/>
            <a:r>
              <a:rPr lang="fi-FI" sz="1400" dirty="0" smtClean="0"/>
              <a:t>Puhtaan ja likaisen tilan välinen paine-eromittaus (esim. kellarikerroksen ja työtilan välinen paine-ero)</a:t>
            </a:r>
            <a:endParaRPr lang="fi-FI" sz="1400" dirty="0"/>
          </a:p>
          <a:p>
            <a:endParaRPr lang="fi-FI" sz="1600" dirty="0" smtClean="0"/>
          </a:p>
          <a:p>
            <a:pPr lvl="1"/>
            <a:endParaRPr lang="fi-FI" sz="1400" dirty="0"/>
          </a:p>
          <a:p>
            <a:pPr marL="0" indent="0">
              <a:buNone/>
            </a:pPr>
            <a:endParaRPr lang="fi-FI" sz="1600" dirty="0"/>
          </a:p>
        </p:txBody>
      </p:sp>
      <p:pic>
        <p:nvPicPr>
          <p:cNvPr id="4"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7" name="Dian numeron paikkamerkki 6"/>
          <p:cNvSpPr>
            <a:spLocks noGrp="1"/>
          </p:cNvSpPr>
          <p:nvPr>
            <p:ph type="sldNum" sz="quarter" idx="12"/>
          </p:nvPr>
        </p:nvSpPr>
        <p:spPr/>
        <p:txBody>
          <a:bodyPr/>
          <a:lstStyle/>
          <a:p>
            <a:fld id="{49246692-9764-4796-AF2E-897E79EBAFA7}" type="slidenum">
              <a:rPr lang="fi-FI" smtClean="0"/>
              <a:pPr/>
              <a:t>41</a:t>
            </a:fld>
            <a:endParaRPr lang="fi-FI"/>
          </a:p>
        </p:txBody>
      </p:sp>
    </p:spTree>
    <p:extLst>
      <p:ext uri="{BB962C8B-B14F-4D97-AF65-F5344CB8AC3E}">
        <p14:creationId xmlns:p14="http://schemas.microsoft.com/office/powerpoint/2010/main" val="788822335"/>
      </p:ext>
    </p:extLst>
  </p:cSld>
  <p:clrMapOvr>
    <a:masterClrMapping/>
  </p:clrMapOvr>
  <p:transition spd="med">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solidFill>
                  <a:srgbClr val="44697D"/>
                </a:solidFill>
              </a:rPr>
              <a:t>Paine-erot rakennuksessa</a:t>
            </a:r>
            <a:br>
              <a:rPr lang="fi-FI" dirty="0" smtClean="0">
                <a:solidFill>
                  <a:srgbClr val="44697D"/>
                </a:solidFill>
              </a:rPr>
            </a:br>
            <a:r>
              <a:rPr lang="fi-FI" sz="2400" dirty="0" err="1" smtClean="0">
                <a:solidFill>
                  <a:srgbClr val="44697D"/>
                </a:solidFill>
              </a:rPr>
              <a:t>RakMk</a:t>
            </a:r>
            <a:r>
              <a:rPr lang="fi-FI" sz="2400" dirty="0" smtClean="0">
                <a:solidFill>
                  <a:srgbClr val="44697D"/>
                </a:solidFill>
              </a:rPr>
              <a:t> D2, 2012</a:t>
            </a:r>
            <a:endParaRPr lang="en-US" sz="2400" dirty="0">
              <a:solidFill>
                <a:srgbClr val="44697D"/>
              </a:solidFill>
            </a:endParaRPr>
          </a:p>
        </p:txBody>
      </p:sp>
      <p:sp>
        <p:nvSpPr>
          <p:cNvPr id="9" name="Content Placeholder 8"/>
          <p:cNvSpPr>
            <a:spLocks noGrp="1"/>
          </p:cNvSpPr>
          <p:nvPr>
            <p:ph idx="1"/>
          </p:nvPr>
        </p:nvSpPr>
        <p:spPr>
          <a:xfrm>
            <a:off x="827088" y="1628775"/>
            <a:ext cx="7489825" cy="3960465"/>
          </a:xfrm>
        </p:spPr>
        <p:txBody>
          <a:bodyPr>
            <a:normAutofit/>
          </a:bodyPr>
          <a:lstStyle/>
          <a:p>
            <a:r>
              <a:rPr lang="fi-FI" sz="1800" dirty="0" smtClean="0"/>
              <a:t>Rakennuksen</a:t>
            </a:r>
            <a:r>
              <a:rPr lang="fi-FI" sz="1800" dirty="0"/>
              <a:t>, sen huonetilojen ja ilmanvaihtojärjestelmän paineet on suunniteltava siten, että ilma virtaa puhtaammista tiloista sellaisiin tiloihin, joissa syntyy runsaammin epäpuhtauksia. </a:t>
            </a:r>
            <a:endParaRPr lang="fi-FI" sz="1800" dirty="0" smtClean="0"/>
          </a:p>
          <a:p>
            <a:pPr lvl="1"/>
            <a:r>
              <a:rPr lang="fi-FI" sz="1600" dirty="0"/>
              <a:t>Paine-erot eivät saa aiheuttaa rakenteisiin pitkäaikaista kosteusrasitusta. </a:t>
            </a:r>
          </a:p>
          <a:p>
            <a:endParaRPr lang="fi-FI" sz="1800" dirty="0" smtClean="0"/>
          </a:p>
          <a:p>
            <a:r>
              <a:rPr lang="fi-FI" sz="1800" dirty="0" smtClean="0"/>
              <a:t>Rakennus </a:t>
            </a:r>
            <a:r>
              <a:rPr lang="fi-FI" sz="1800" dirty="0"/>
              <a:t>suunnitellaan yleensä ulkoilmaan nähden hieman </a:t>
            </a:r>
            <a:r>
              <a:rPr lang="fi-FI" sz="1800" dirty="0" smtClean="0"/>
              <a:t>alipaineiseksi</a:t>
            </a:r>
          </a:p>
          <a:p>
            <a:pPr lvl="1"/>
            <a:r>
              <a:rPr lang="fi-FI" sz="1600" dirty="0" smtClean="0"/>
              <a:t>Kosteuden siirtyminen sisäilmasta rakenteisiin</a:t>
            </a:r>
          </a:p>
          <a:p>
            <a:pPr lvl="1"/>
            <a:r>
              <a:rPr lang="fi-FI" sz="1600" dirty="0" smtClean="0"/>
              <a:t> </a:t>
            </a:r>
            <a:r>
              <a:rPr lang="fi-FI" sz="1600" dirty="0"/>
              <a:t>Alipaine ei kuitenkaan saa yleensä olla suurempi kuin 30 </a:t>
            </a:r>
            <a:r>
              <a:rPr lang="fi-FI" sz="1600" dirty="0" err="1"/>
              <a:t>Pa</a:t>
            </a:r>
            <a:r>
              <a:rPr lang="fi-FI" sz="1600" dirty="0" smtClean="0"/>
              <a:t>.</a:t>
            </a:r>
          </a:p>
          <a:p>
            <a:pPr lvl="1"/>
            <a:endParaRPr lang="fi-FI" sz="1400" dirty="0"/>
          </a:p>
          <a:p>
            <a:r>
              <a:rPr lang="fi-FI" sz="1800" dirty="0" smtClean="0"/>
              <a:t>Rakennuksen </a:t>
            </a:r>
            <a:r>
              <a:rPr lang="fi-FI" sz="1800" dirty="0"/>
              <a:t>paineet ja rakenteiden tiiviys suunnitellaan ja toteutetaan siten, että ne osaltaan vähentävät radonin ja muiden epäpuhtauksien siirtymistä rakennuksessa. </a:t>
            </a:r>
            <a:endParaRPr lang="en-US" sz="1800"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42</a:t>
            </a:fld>
            <a:endParaRPr lang="fi-FI"/>
          </a:p>
        </p:txBody>
      </p:sp>
    </p:spTree>
    <p:extLst>
      <p:ext uri="{BB962C8B-B14F-4D97-AF65-F5344CB8AC3E}">
        <p14:creationId xmlns:p14="http://schemas.microsoft.com/office/powerpoint/2010/main" val="3562464682"/>
      </p:ext>
    </p:extLst>
  </p:cSld>
  <p:clrMapOvr>
    <a:masterClrMapping/>
  </p:clrMapOvr>
  <p:transition spd="med">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9246692-9764-4796-AF2E-897E79EBAFA7}" type="slidenum">
              <a:rPr lang="fi-FI" smtClean="0"/>
              <a:pPr/>
              <a:t>43</a:t>
            </a:fld>
            <a:endParaRPr lang="fi-FI"/>
          </a:p>
        </p:txBody>
      </p:sp>
      <p:sp>
        <p:nvSpPr>
          <p:cNvPr id="7" name="Title 1"/>
          <p:cNvSpPr txBox="1">
            <a:spLocks/>
          </p:cNvSpPr>
          <p:nvPr/>
        </p:nvSpPr>
        <p:spPr bwMode="auto">
          <a:xfrm>
            <a:off x="468312" y="54868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kern="1200">
                <a:solidFill>
                  <a:schemeClr val="tx1"/>
                </a:solidFill>
                <a:latin typeface="+mj-lt"/>
                <a:ea typeface="+mj-ea"/>
                <a:cs typeface="+mj-cs"/>
              </a:defRPr>
            </a:lvl1pPr>
            <a:lvl2pPr algn="l" rtl="0" eaLnBrk="1" fontAlgn="base" hangingPunct="1">
              <a:spcBef>
                <a:spcPct val="0"/>
              </a:spcBef>
              <a:spcAft>
                <a:spcPct val="0"/>
              </a:spcAft>
              <a:defRPr sz="4000" b="1">
                <a:solidFill>
                  <a:schemeClr val="tx1"/>
                </a:solidFill>
                <a:latin typeface="Tahoma" pitchFamily="34" charset="0"/>
              </a:defRPr>
            </a:lvl2pPr>
            <a:lvl3pPr algn="l" rtl="0" eaLnBrk="1" fontAlgn="base" hangingPunct="1">
              <a:spcBef>
                <a:spcPct val="0"/>
              </a:spcBef>
              <a:spcAft>
                <a:spcPct val="0"/>
              </a:spcAft>
              <a:defRPr sz="4000" b="1">
                <a:solidFill>
                  <a:schemeClr val="tx1"/>
                </a:solidFill>
                <a:latin typeface="Tahoma" pitchFamily="34" charset="0"/>
              </a:defRPr>
            </a:lvl3pPr>
            <a:lvl4pPr algn="l" rtl="0" eaLnBrk="1" fontAlgn="base" hangingPunct="1">
              <a:spcBef>
                <a:spcPct val="0"/>
              </a:spcBef>
              <a:spcAft>
                <a:spcPct val="0"/>
              </a:spcAft>
              <a:defRPr sz="4000" b="1">
                <a:solidFill>
                  <a:schemeClr val="tx1"/>
                </a:solidFill>
                <a:latin typeface="Tahoma" pitchFamily="34" charset="0"/>
              </a:defRPr>
            </a:lvl4pPr>
            <a:lvl5pPr algn="l" rtl="0" eaLnBrk="1" fontAlgn="base" hangingPunct="1">
              <a:spcBef>
                <a:spcPct val="0"/>
              </a:spcBef>
              <a:spcAft>
                <a:spcPct val="0"/>
              </a:spcAft>
              <a:defRPr sz="4000" b="1">
                <a:solidFill>
                  <a:schemeClr val="tx1"/>
                </a:solidFill>
                <a:latin typeface="Tahoma" pitchFamily="34" charset="0"/>
              </a:defRPr>
            </a:lvl5pPr>
            <a:lvl6pPr marL="457200" algn="l" rtl="0" eaLnBrk="1" fontAlgn="base" hangingPunct="1">
              <a:spcBef>
                <a:spcPct val="0"/>
              </a:spcBef>
              <a:spcAft>
                <a:spcPct val="0"/>
              </a:spcAft>
              <a:defRPr sz="4000" b="1">
                <a:solidFill>
                  <a:schemeClr val="tx1"/>
                </a:solidFill>
                <a:latin typeface="Tahoma" pitchFamily="34" charset="0"/>
              </a:defRPr>
            </a:lvl6pPr>
            <a:lvl7pPr marL="914400" algn="l" rtl="0" eaLnBrk="1" fontAlgn="base" hangingPunct="1">
              <a:spcBef>
                <a:spcPct val="0"/>
              </a:spcBef>
              <a:spcAft>
                <a:spcPct val="0"/>
              </a:spcAft>
              <a:defRPr sz="4000" b="1">
                <a:solidFill>
                  <a:schemeClr val="tx1"/>
                </a:solidFill>
                <a:latin typeface="Tahoma" pitchFamily="34" charset="0"/>
              </a:defRPr>
            </a:lvl7pPr>
            <a:lvl8pPr marL="1371600" algn="l" rtl="0" eaLnBrk="1" fontAlgn="base" hangingPunct="1">
              <a:spcBef>
                <a:spcPct val="0"/>
              </a:spcBef>
              <a:spcAft>
                <a:spcPct val="0"/>
              </a:spcAft>
              <a:defRPr sz="4000" b="1">
                <a:solidFill>
                  <a:schemeClr val="tx1"/>
                </a:solidFill>
                <a:latin typeface="Tahoma" pitchFamily="34" charset="0"/>
              </a:defRPr>
            </a:lvl8pPr>
            <a:lvl9pPr marL="1828800" algn="l" rtl="0" eaLnBrk="1" fontAlgn="base" hangingPunct="1">
              <a:spcBef>
                <a:spcPct val="0"/>
              </a:spcBef>
              <a:spcAft>
                <a:spcPct val="0"/>
              </a:spcAft>
              <a:defRPr sz="4000" b="1">
                <a:solidFill>
                  <a:schemeClr val="tx1"/>
                </a:solidFill>
                <a:latin typeface="Tahoma" pitchFamily="34" charset="0"/>
              </a:defRPr>
            </a:lvl9pPr>
          </a:lstStyle>
          <a:p>
            <a:r>
              <a:rPr lang="fi-FI" sz="3000" dirty="0" smtClean="0">
                <a:solidFill>
                  <a:srgbClr val="44697D"/>
                </a:solidFill>
              </a:rPr>
              <a:t>Paine-erot rakennuksessa</a:t>
            </a:r>
            <a:br>
              <a:rPr lang="fi-FI" sz="3000" dirty="0" smtClean="0">
                <a:solidFill>
                  <a:srgbClr val="44697D"/>
                </a:solidFill>
              </a:rPr>
            </a:br>
            <a:r>
              <a:rPr lang="fi-FI" sz="2000" dirty="0" smtClean="0">
                <a:solidFill>
                  <a:srgbClr val="44697D"/>
                </a:solidFill>
              </a:rPr>
              <a:t>Asumisterveysasetuksen soveltamisohje, osa 1, Valvira</a:t>
            </a:r>
            <a:endParaRPr lang="en-US" sz="2000" dirty="0">
              <a:solidFill>
                <a:srgbClr val="44697D"/>
              </a:solidFill>
            </a:endParaRPr>
          </a:p>
        </p:txBody>
      </p:sp>
      <p:pic>
        <p:nvPicPr>
          <p:cNvPr id="9" name="Kuva 26" descr="Kuvaus: Savonia_Word_tunniste"/>
          <p:cNvPicPr/>
          <p:nvPr/>
        </p:nvPicPr>
        <p:blipFill rotWithShape="1">
          <a:blip r:embed="rId3" cstate="email">
            <a:extLst>
              <a:ext uri="{28A0092B-C50C-407E-A947-70E740481C1C}">
                <a14:useLocalDpi xmlns:a14="http://schemas.microsoft.com/office/drawing/2010/main"/>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Sisällön paikkamerkki 3"/>
          <p:cNvSpPr>
            <a:spLocks noGrp="1"/>
          </p:cNvSpPr>
          <p:nvPr>
            <p:ph idx="1"/>
          </p:nvPr>
        </p:nvSpPr>
        <p:spPr/>
        <p:txBody>
          <a:bodyPr>
            <a:normAutofit/>
          </a:bodyPr>
          <a:lstStyle/>
          <a:p>
            <a:r>
              <a:rPr lang="fi-FI" dirty="0" smtClean="0"/>
              <a:t>Jos </a:t>
            </a:r>
            <a:r>
              <a:rPr lang="fi-FI" dirty="0"/>
              <a:t>rakennus on ylipaineinen ulkoilmaan nähden ilmanvaihdon toiminnasta johtuen, tulee ylipaineen syy selvittää ja ilmanvaihtoa </a:t>
            </a:r>
            <a:r>
              <a:rPr lang="fi-FI" dirty="0" smtClean="0"/>
              <a:t>tasapainottaa</a:t>
            </a:r>
          </a:p>
          <a:p>
            <a:pPr lvl="1"/>
            <a:r>
              <a:rPr lang="fi-FI" dirty="0"/>
              <a:t>Hetkellinen ylipaineisuus on mahdollista tuuliolosuhteista tai rakennuksen geometriasta johtuen, eikä vaadi </a:t>
            </a:r>
            <a:r>
              <a:rPr lang="fi-FI" dirty="0" smtClean="0"/>
              <a:t>korjaustoimenpiteitä</a:t>
            </a:r>
            <a:endParaRPr lang="fi-FI" dirty="0"/>
          </a:p>
          <a:p>
            <a:endParaRPr lang="fi-FI" dirty="0"/>
          </a:p>
          <a:p>
            <a:r>
              <a:rPr lang="fi-FI" dirty="0" smtClean="0"/>
              <a:t>Jos </a:t>
            </a:r>
            <a:r>
              <a:rPr lang="fi-FI" dirty="0"/>
              <a:t>alipaineisuus on yli 15 </a:t>
            </a:r>
            <a:r>
              <a:rPr lang="fi-FI" dirty="0" err="1"/>
              <a:t>Pa</a:t>
            </a:r>
            <a:r>
              <a:rPr lang="fi-FI" dirty="0"/>
              <a:t>, </a:t>
            </a:r>
            <a:r>
              <a:rPr lang="fi-FI" dirty="0" smtClean="0"/>
              <a:t>alipaineisuuden </a:t>
            </a:r>
            <a:r>
              <a:rPr lang="fi-FI" dirty="0"/>
              <a:t>syy tulee selvittää ja </a:t>
            </a:r>
            <a:r>
              <a:rPr lang="fi-FI" dirty="0" smtClean="0"/>
              <a:t>ilmanvaihtojärjestelmä tasapainottaa</a:t>
            </a:r>
          </a:p>
          <a:p>
            <a:pPr lvl="1"/>
            <a:r>
              <a:rPr lang="fi-FI" dirty="0" smtClean="0"/>
              <a:t>Tällä </a:t>
            </a:r>
            <a:r>
              <a:rPr lang="fi-FI" dirty="0"/>
              <a:t>vähennetään vuotoilmavirtauksia ja niiden mukana kulkeutuvia </a:t>
            </a:r>
            <a:r>
              <a:rPr lang="fi-FI" dirty="0" smtClean="0"/>
              <a:t>epäpuhtauksia</a:t>
            </a:r>
          </a:p>
          <a:p>
            <a:pPr lvl="1"/>
            <a:r>
              <a:rPr lang="fi-FI" dirty="0" smtClean="0"/>
              <a:t>Rakennuksen </a:t>
            </a:r>
            <a:r>
              <a:rPr lang="fi-FI" dirty="0"/>
              <a:t>geometria tai tuuliolosuhteet voivat myös aiheuttaa alipaineisuutta, jota voi olla vaikea </a:t>
            </a:r>
            <a:r>
              <a:rPr lang="fi-FI" dirty="0" smtClean="0"/>
              <a:t>korjata</a:t>
            </a:r>
            <a:endParaRPr lang="fi-FI" dirty="0"/>
          </a:p>
        </p:txBody>
      </p:sp>
    </p:spTree>
    <p:extLst>
      <p:ext uri="{BB962C8B-B14F-4D97-AF65-F5344CB8AC3E}">
        <p14:creationId xmlns:p14="http://schemas.microsoft.com/office/powerpoint/2010/main" val="691453323"/>
      </p:ext>
    </p:extLst>
  </p:cSld>
  <p:clrMapOvr>
    <a:masterClrMapping/>
  </p:clrMapOvr>
  <p:transition spd="med">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2"/>
          <p:cNvSpPr>
            <a:spLocks noGrp="1" noChangeArrowheads="1"/>
          </p:cNvSpPr>
          <p:nvPr>
            <p:ph type="title"/>
          </p:nvPr>
        </p:nvSpPr>
        <p:spPr>
          <a:xfrm>
            <a:off x="827088" y="333376"/>
            <a:ext cx="7489824" cy="647352"/>
          </a:xfrm>
        </p:spPr>
        <p:txBody>
          <a:bodyPr lIns="91431" tIns="45715" rIns="91431" bIns="45715">
            <a:normAutofit/>
          </a:bodyPr>
          <a:lstStyle/>
          <a:p>
            <a:r>
              <a:rPr lang="fi-FI" dirty="0" smtClean="0">
                <a:solidFill>
                  <a:srgbClr val="44697D"/>
                </a:solidFill>
                <a:ea typeface="ＭＳ Ｐゴシック"/>
                <a:cs typeface="ＭＳ Ｐゴシック"/>
              </a:rPr>
              <a:t>Paine-eroseuranta</a:t>
            </a:r>
            <a:endParaRPr lang="fi-FI" b="0" dirty="0" smtClean="0">
              <a:solidFill>
                <a:srgbClr val="44697D"/>
              </a:solidFill>
              <a:ea typeface="ＭＳ Ｐゴシック"/>
              <a:cs typeface="ＭＳ Ｐゴシック"/>
            </a:endParaRPr>
          </a:p>
        </p:txBody>
      </p:sp>
      <p:sp>
        <p:nvSpPr>
          <p:cNvPr id="2" name="TextBox 1"/>
          <p:cNvSpPr txBox="1"/>
          <p:nvPr/>
        </p:nvSpPr>
        <p:spPr>
          <a:xfrm>
            <a:off x="807724" y="5631631"/>
            <a:ext cx="7222994" cy="461665"/>
          </a:xfrm>
          <a:prstGeom prst="rect">
            <a:avLst/>
          </a:prstGeom>
          <a:noFill/>
        </p:spPr>
        <p:txBody>
          <a:bodyPr wrap="square" rtlCol="0">
            <a:spAutoFit/>
          </a:bodyPr>
          <a:lstStyle/>
          <a:p>
            <a:r>
              <a:rPr lang="fi-FI" sz="1200" dirty="0" smtClean="0"/>
              <a:t>Kuvaaja: Paine-eron seurantamittaus alapohjan ryömintätilan ja sisäilman välillä, seuranta-aikana 4 vuorokautta. Veli-Matti Pietarinen, </a:t>
            </a:r>
            <a:r>
              <a:rPr lang="fi-FI" sz="1200" dirty="0"/>
              <a:t>©</a:t>
            </a:r>
            <a:r>
              <a:rPr lang="fi-FI" sz="1200" dirty="0" smtClean="0"/>
              <a:t>Työterveyslaitos</a:t>
            </a:r>
            <a:endParaRPr lang="fi-FI" sz="1200"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pic>
        <p:nvPicPr>
          <p:cNvPr id="5" name="Kuvan paikkamerkki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192" b="1192"/>
          <a:stretch>
            <a:fillRect/>
          </a:stretch>
        </p:blipFill>
        <p:spPr>
          <a:xfrm>
            <a:off x="861922" y="1141884"/>
            <a:ext cx="7489825" cy="4392614"/>
          </a:xfrm>
          <a:ln>
            <a:solidFill>
              <a:schemeClr val="tx1"/>
            </a:solidFill>
          </a:ln>
        </p:spPr>
      </p:pic>
      <p:sp>
        <p:nvSpPr>
          <p:cNvPr id="4" name="Dian numeron paikkamerkki 3"/>
          <p:cNvSpPr>
            <a:spLocks noGrp="1"/>
          </p:cNvSpPr>
          <p:nvPr>
            <p:ph type="sldNum" sz="quarter" idx="12"/>
          </p:nvPr>
        </p:nvSpPr>
        <p:spPr/>
        <p:txBody>
          <a:bodyPr/>
          <a:lstStyle/>
          <a:p>
            <a:fld id="{49246692-9764-4796-AF2E-897E79EBAFA7}" type="slidenum">
              <a:rPr lang="fi-FI" smtClean="0"/>
              <a:pPr/>
              <a:t>44</a:t>
            </a:fld>
            <a:endParaRPr lang="fi-FI"/>
          </a:p>
        </p:txBody>
      </p:sp>
    </p:spTree>
    <p:extLst>
      <p:ext uri="{BB962C8B-B14F-4D97-AF65-F5344CB8AC3E}">
        <p14:creationId xmlns:p14="http://schemas.microsoft.com/office/powerpoint/2010/main" val="3159480185"/>
      </p:ext>
    </p:extLst>
  </p:cSld>
  <p:clrMapOvr>
    <a:masterClrMapping/>
  </p:clrMapOvr>
  <p:transition spd="med">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126978" name="Rectangle 2"/>
          <p:cNvSpPr>
            <a:spLocks noGrp="1" noChangeArrowheads="1"/>
          </p:cNvSpPr>
          <p:nvPr>
            <p:ph type="title" sz="quarter" idx="4294967295"/>
          </p:nvPr>
        </p:nvSpPr>
        <p:spPr>
          <a:xfrm>
            <a:off x="539552" y="476672"/>
            <a:ext cx="7770179" cy="792088"/>
          </a:xfrm>
        </p:spPr>
        <p:txBody>
          <a:bodyPr lIns="91431" tIns="45715" rIns="91431" bIns="45715">
            <a:noAutofit/>
          </a:bodyPr>
          <a:lstStyle/>
          <a:p>
            <a:r>
              <a:rPr lang="fi-FI" altLang="fi-FI" dirty="0" smtClean="0">
                <a:solidFill>
                  <a:srgbClr val="44697D"/>
                </a:solidFill>
                <a:ea typeface="ＭＳ Ｐゴシック" pitchFamily="34" charset="-128"/>
              </a:rPr>
              <a:t>Lämpökuvaus, ilmavuodot kantavan alapohjan ryömintätilasta </a:t>
            </a:r>
          </a:p>
        </p:txBody>
      </p:sp>
      <p:pic>
        <p:nvPicPr>
          <p:cNvPr id="126979" name="Picture 8"/>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3707904" y="3584922"/>
            <a:ext cx="2749550" cy="2292350"/>
          </a:xfrm>
        </p:spPr>
      </p:pic>
      <p:pic>
        <p:nvPicPr>
          <p:cNvPr id="126980" name="Picture 9"/>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3707904" y="1347843"/>
            <a:ext cx="2749550" cy="2223387"/>
          </a:xfrm>
        </p:spPr>
      </p:pic>
      <p:pic>
        <p:nvPicPr>
          <p:cNvPr id="126981" name="Picture 10" descr="P1040193"/>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755576" y="3571230"/>
            <a:ext cx="2765425" cy="2306042"/>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6982" name="Picture 11" descr="P1040071"/>
          <p:cNvPicPr>
            <a:picLocks noGrp="1" noChangeAspect="1" noChangeArrowheads="1"/>
          </p:cNvPicPr>
          <p:nvPr>
            <p:ph sz="quarter" idx="4294967295"/>
          </p:nvPr>
        </p:nvPicPr>
        <p:blipFill>
          <a:blip r:embed="rId7">
            <a:extLst>
              <a:ext uri="{28A0092B-C50C-407E-A947-70E740481C1C}">
                <a14:useLocalDpi xmlns:a14="http://schemas.microsoft.com/office/drawing/2010/main" val="0"/>
              </a:ext>
            </a:extLst>
          </a:blip>
          <a:srcRect/>
          <a:stretch>
            <a:fillRect/>
          </a:stretch>
        </p:blipFill>
        <p:spPr>
          <a:xfrm>
            <a:off x="755576" y="1329680"/>
            <a:ext cx="2765425" cy="2241550"/>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45</a:t>
            </a:fld>
            <a:endParaRPr lang="fi-FI"/>
          </a:p>
        </p:txBody>
      </p:sp>
    </p:spTree>
    <p:extLst>
      <p:ext uri="{BB962C8B-B14F-4D97-AF65-F5344CB8AC3E}">
        <p14:creationId xmlns:p14="http://schemas.microsoft.com/office/powerpoint/2010/main" val="2612949460"/>
      </p:ext>
    </p:extLst>
  </p:cSld>
  <p:clrMapOvr>
    <a:masterClrMapping/>
  </p:clrMapOvr>
  <p:transition spd="med">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650798"/>
          </a:xfrm>
        </p:spPr>
        <p:txBody>
          <a:bodyPr>
            <a:normAutofit/>
          </a:bodyPr>
          <a:lstStyle/>
          <a:p>
            <a:r>
              <a:rPr lang="fi-FI" dirty="0" smtClean="0">
                <a:solidFill>
                  <a:srgbClr val="44697D"/>
                </a:solidFill>
              </a:rPr>
              <a:t>Paine-eroseuranta</a:t>
            </a:r>
            <a:endParaRPr lang="en-US" dirty="0">
              <a:solidFill>
                <a:srgbClr val="44697D"/>
              </a:solidFill>
            </a:endParaRPr>
          </a:p>
        </p:txBody>
      </p:sp>
      <p:graphicFrame>
        <p:nvGraphicFramePr>
          <p:cNvPr id="6" name="Content Placeholder 5"/>
          <p:cNvGraphicFramePr>
            <a:graphicFrameLocks noGrp="1"/>
          </p:cNvGraphicFramePr>
          <p:nvPr>
            <p:ph type="pic" sz="quarter" idx="13"/>
            <p:extLst>
              <p:ext uri="{D42A27DB-BD31-4B8C-83A1-F6EECF244321}">
                <p14:modId xmlns:p14="http://schemas.microsoft.com/office/powerpoint/2010/main" val="1271341960"/>
              </p:ext>
            </p:extLst>
          </p:nvPr>
        </p:nvGraphicFramePr>
        <p:xfrm>
          <a:off x="827088" y="989146"/>
          <a:ext cx="7489825" cy="439261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27088" y="5415558"/>
            <a:ext cx="7222994" cy="646331"/>
          </a:xfrm>
          <a:prstGeom prst="rect">
            <a:avLst/>
          </a:prstGeom>
          <a:noFill/>
        </p:spPr>
        <p:txBody>
          <a:bodyPr wrap="square" rtlCol="0">
            <a:spAutoFit/>
          </a:bodyPr>
          <a:lstStyle/>
          <a:p>
            <a:r>
              <a:rPr lang="fi-FI" sz="1200" dirty="0" smtClean="0"/>
              <a:t>Kuvaaja: Paine-eron seurantamittaus ulkoilman ja sisäilman sekä sisäilman ja talotekniikkakanaalin välillä. Kuvaajassa näkyy ilmanvaihtokoneen käyttöasteen muutos vuorokauden eri aikoina. </a:t>
            </a:r>
          </a:p>
          <a:p>
            <a:r>
              <a:rPr lang="fi-FI" sz="1200" dirty="0" smtClean="0"/>
              <a:t>Veli-Matti Pietarinen, </a:t>
            </a:r>
            <a:r>
              <a:rPr lang="fi-FI" sz="1200" dirty="0"/>
              <a:t>©</a:t>
            </a:r>
            <a:r>
              <a:rPr lang="fi-FI" sz="1200" dirty="0" smtClean="0"/>
              <a:t>Työterveyslaitos</a:t>
            </a:r>
            <a:endParaRPr lang="fi-FI" sz="1200" dirty="0"/>
          </a:p>
        </p:txBody>
      </p:sp>
      <p:pic>
        <p:nvPicPr>
          <p:cNvPr id="8"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46</a:t>
            </a:fld>
            <a:endParaRPr lang="fi-FI"/>
          </a:p>
        </p:txBody>
      </p:sp>
    </p:spTree>
    <p:extLst>
      <p:ext uri="{BB962C8B-B14F-4D97-AF65-F5344CB8AC3E}">
        <p14:creationId xmlns:p14="http://schemas.microsoft.com/office/powerpoint/2010/main" val="1609208838"/>
      </p:ext>
    </p:extLst>
  </p:cSld>
  <p:clrMapOvr>
    <a:masterClrMapping/>
  </p:clrMapOvr>
  <p:transition spd="med">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2"/>
          <p:cNvSpPr>
            <a:spLocks noGrp="1" noChangeArrowheads="1"/>
          </p:cNvSpPr>
          <p:nvPr>
            <p:ph type="title"/>
          </p:nvPr>
        </p:nvSpPr>
        <p:spPr>
          <a:xfrm>
            <a:off x="827088" y="333376"/>
            <a:ext cx="7489824" cy="864740"/>
          </a:xfrm>
        </p:spPr>
        <p:txBody>
          <a:bodyPr lIns="91431" tIns="45715" rIns="91431" bIns="45715">
            <a:normAutofit/>
          </a:bodyPr>
          <a:lstStyle/>
          <a:p>
            <a:r>
              <a:rPr lang="fi-FI" dirty="0" smtClean="0">
                <a:solidFill>
                  <a:srgbClr val="44697D"/>
                </a:solidFill>
                <a:ea typeface="ＭＳ Ｐゴシック"/>
                <a:cs typeface="ＭＳ Ｐゴシック"/>
              </a:rPr>
              <a:t>Merkkiainemittaus</a:t>
            </a:r>
          </a:p>
        </p:txBody>
      </p:sp>
      <p:sp>
        <p:nvSpPr>
          <p:cNvPr id="84997" name="Rectangle 3"/>
          <p:cNvSpPr>
            <a:spLocks noGrp="1" noChangeArrowheads="1"/>
          </p:cNvSpPr>
          <p:nvPr>
            <p:ph idx="1"/>
          </p:nvPr>
        </p:nvSpPr>
        <p:spPr>
          <a:xfrm>
            <a:off x="827088" y="1349314"/>
            <a:ext cx="7489825" cy="4557454"/>
          </a:xfrm>
        </p:spPr>
        <p:txBody>
          <a:bodyPr lIns="91431" tIns="45715" rIns="91431" bIns="45715">
            <a:normAutofit fontScale="92500" lnSpcReduction="10000"/>
          </a:bodyPr>
          <a:lstStyle/>
          <a:p>
            <a:pPr marL="0" indent="0" defTabSz="914400">
              <a:buNone/>
            </a:pPr>
            <a:r>
              <a:rPr lang="fi-FI" sz="2000" dirty="0" smtClean="0">
                <a:ea typeface="ＭＳ Ｐゴシック"/>
                <a:cs typeface="ＭＳ Ｐゴシック"/>
              </a:rPr>
              <a:t>Mittausolosuhteet</a:t>
            </a:r>
          </a:p>
          <a:p>
            <a:pPr marL="762000" lvl="1" indent="-288925" defTabSz="914400"/>
            <a:r>
              <a:rPr lang="fi-FI" sz="2000" dirty="0" smtClean="0">
                <a:ea typeface="ＭＳ Ｐゴシック"/>
                <a:cs typeface="Georgia" pitchFamily="18" charset="0"/>
              </a:rPr>
              <a:t>Paine-ero sisäilman ja ulkoilman välillä tiedettävä mittauksen aikana</a:t>
            </a:r>
            <a:endParaRPr lang="fi-FI" sz="1600" dirty="0" smtClean="0">
              <a:ea typeface="ＭＳ Ｐゴシック"/>
              <a:cs typeface="Georgia" pitchFamily="18" charset="0"/>
            </a:endParaRPr>
          </a:p>
          <a:p>
            <a:pPr marL="1141413" lvl="2" indent="-187325" defTabSz="914400"/>
            <a:r>
              <a:rPr lang="fi-FI" sz="1700" dirty="0" smtClean="0">
                <a:ea typeface="ＭＳ Ｐゴシック"/>
                <a:cs typeface="Georgia" pitchFamily="18" charset="0"/>
              </a:rPr>
              <a:t>tuulen voimakkuus ja suunta</a:t>
            </a:r>
          </a:p>
          <a:p>
            <a:pPr marL="1141413" lvl="2" indent="-187325" defTabSz="914400">
              <a:buFont typeface="Arial" pitchFamily="34" charset="0"/>
              <a:buNone/>
            </a:pPr>
            <a:endParaRPr lang="fi-FI" sz="1600" dirty="0" smtClean="0">
              <a:ea typeface="ＭＳ Ｐゴシック"/>
              <a:cs typeface="Georgia" pitchFamily="18" charset="0"/>
            </a:endParaRPr>
          </a:p>
          <a:p>
            <a:pPr marL="762000" lvl="1" indent="-288925" defTabSz="914400"/>
            <a:r>
              <a:rPr lang="fi-FI" sz="2000" dirty="0" smtClean="0">
                <a:ea typeface="ＭＳ Ｐゴシック"/>
                <a:cs typeface="Georgia" pitchFamily="18" charset="0"/>
              </a:rPr>
              <a:t>Merkkiaine rakenteeseen pienellä virtauksella</a:t>
            </a:r>
          </a:p>
          <a:p>
            <a:pPr marL="1162050" lvl="2" indent="-288925"/>
            <a:r>
              <a:rPr lang="fi-FI" sz="1700" dirty="0" smtClean="0">
                <a:ea typeface="ＭＳ Ｐゴシック"/>
                <a:cs typeface="Georgia" pitchFamily="18" charset="0"/>
              </a:rPr>
              <a:t>Merkkiaineen virtausnopeus rakenteeseen ≤ 10 l/min</a:t>
            </a:r>
          </a:p>
          <a:p>
            <a:pPr marL="1162050" lvl="2" indent="-288925" defTabSz="914400"/>
            <a:r>
              <a:rPr lang="fi-FI" sz="1700" dirty="0" smtClean="0">
                <a:ea typeface="ＭＳ Ｐゴシック"/>
                <a:cs typeface="Georgia" pitchFamily="18" charset="0"/>
              </a:rPr>
              <a:t>Merkkiaineen kulkeutuminen vuotokohtien kautta sisäilmaan riippuu tutkittavasta rakenteesta, tutkittavan alipaineisuudesta, rakenteessa olevista ilmavirtauksista</a:t>
            </a:r>
            <a:endParaRPr lang="fi-FI" sz="1200" dirty="0" smtClean="0">
              <a:ea typeface="ＭＳ Ｐゴシック"/>
              <a:cs typeface="Georgia" pitchFamily="18" charset="0"/>
            </a:endParaRPr>
          </a:p>
          <a:p>
            <a:pPr marL="1162050" lvl="2" indent="-288925" defTabSz="914400"/>
            <a:endParaRPr lang="fi-FI" sz="1400" dirty="0">
              <a:ea typeface="ＭＳ Ｐゴシック"/>
              <a:cs typeface="Georgia" pitchFamily="18" charset="0"/>
            </a:endParaRPr>
          </a:p>
          <a:p>
            <a:pPr marL="762000" lvl="1" indent="-288925"/>
            <a:r>
              <a:rPr lang="fi-FI" sz="2000" dirty="0" smtClean="0">
                <a:ea typeface="ＭＳ Ｐゴシック"/>
                <a:cs typeface="Georgia" pitchFamily="18" charset="0"/>
              </a:rPr>
              <a:t>Merkkiaine syötetään rakenteeseen mieluiten rakenteen ulkopinnasta</a:t>
            </a:r>
          </a:p>
          <a:p>
            <a:pPr marL="1162050" lvl="2" indent="-288925"/>
            <a:r>
              <a:rPr lang="fi-FI" sz="1700" dirty="0" smtClean="0">
                <a:ea typeface="ＭＳ Ｐゴシック"/>
                <a:cs typeface="Georgia" pitchFamily="18" charset="0"/>
              </a:rPr>
              <a:t>Ei rikota höyrysulkua tai sisäpinnan tiivistä rakennetta</a:t>
            </a:r>
          </a:p>
          <a:p>
            <a:pPr marL="1162050" lvl="2" indent="-288925"/>
            <a:r>
              <a:rPr lang="fi-FI" sz="1700" dirty="0" smtClean="0">
                <a:ea typeface="ＭＳ Ｐゴシック"/>
                <a:cs typeface="Georgia" pitchFamily="18" charset="0"/>
              </a:rPr>
              <a:t>Sisäpinnasta syötettäessä on merkkiaineen syöttöletkun liitos tiivistettävä höyrysulkuun tai tiiviiseen sisäpintaan</a:t>
            </a:r>
            <a:endParaRPr lang="fi-FI" sz="1700" dirty="0">
              <a:ea typeface="ＭＳ Ｐゴシック"/>
              <a:cs typeface="Georgia" pitchFamily="18" charset="0"/>
            </a:endParaRPr>
          </a:p>
          <a:p>
            <a:pPr marL="954088" lvl="2" indent="0" defTabSz="914400">
              <a:buNone/>
            </a:pPr>
            <a:endParaRPr lang="fi-FI" sz="1600" dirty="0" smtClean="0">
              <a:ea typeface="ＭＳ Ｐゴシック"/>
              <a:cs typeface="Georgia" pitchFamily="18" charset="0"/>
            </a:endParaRPr>
          </a:p>
          <a:p>
            <a:pPr marL="762000" lvl="1" indent="-288925" defTabSz="914400"/>
            <a:endParaRPr lang="fi-FI" sz="1800" dirty="0" smtClean="0">
              <a:ea typeface="ＭＳ Ｐゴシック"/>
              <a:cs typeface="Georgia" pitchFamily="18" charset="0"/>
            </a:endParaRPr>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276671" y="6021288"/>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47</a:t>
            </a:fld>
            <a:endParaRPr lang="fi-FI"/>
          </a:p>
        </p:txBody>
      </p:sp>
    </p:spTree>
    <p:extLst>
      <p:ext uri="{BB962C8B-B14F-4D97-AF65-F5344CB8AC3E}">
        <p14:creationId xmlns:p14="http://schemas.microsoft.com/office/powerpoint/2010/main" val="1436218521"/>
      </p:ext>
    </p:extLst>
  </p:cSld>
  <p:clrMapOvr>
    <a:masterClrMapping/>
  </p:clrMapOvr>
  <p:transition spd="med">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i-FI" dirty="0" smtClean="0">
                <a:solidFill>
                  <a:srgbClr val="44697D"/>
                </a:solidFill>
              </a:rPr>
              <a:t>Merkkiainemittaus</a:t>
            </a:r>
            <a:endParaRPr lang="en-US" dirty="0">
              <a:solidFill>
                <a:srgbClr val="44697D"/>
              </a:solidFill>
            </a:endParaRPr>
          </a:p>
        </p:txBody>
      </p:sp>
      <p:sp>
        <p:nvSpPr>
          <p:cNvPr id="5" name="Content Placeholder 4"/>
          <p:cNvSpPr>
            <a:spLocks noGrp="1"/>
          </p:cNvSpPr>
          <p:nvPr>
            <p:ph idx="1"/>
          </p:nvPr>
        </p:nvSpPr>
        <p:spPr/>
        <p:txBody>
          <a:bodyPr/>
          <a:lstStyle/>
          <a:p>
            <a:r>
              <a:rPr lang="fi-FI" sz="2000" dirty="0" smtClean="0"/>
              <a:t>Voidaan osoittaa ilmayhteys rakenteessa olevasta vauriokohdasta tai epäpuhtauslähteestä sisäilmaan</a:t>
            </a:r>
          </a:p>
          <a:p>
            <a:endParaRPr lang="fi-FI" sz="2000" dirty="0"/>
          </a:p>
          <a:p>
            <a:r>
              <a:rPr lang="fi-FI" sz="2000" dirty="0" smtClean="0"/>
              <a:t>Voidaan arvioida rakenteen tiiveyttä ja paikantaa ilmavuotokohtia</a:t>
            </a:r>
          </a:p>
          <a:p>
            <a:endParaRPr lang="fi-FI" sz="2000" dirty="0"/>
          </a:p>
          <a:p>
            <a:r>
              <a:rPr lang="fi-FI" sz="2000" dirty="0" smtClean="0"/>
              <a:t>Tiivistyskorjauksen laadunvarmistus</a:t>
            </a:r>
          </a:p>
          <a:p>
            <a:endParaRPr lang="fi-FI" sz="2000" dirty="0"/>
          </a:p>
          <a:p>
            <a:r>
              <a:rPr lang="fi-FI" sz="2000" dirty="0" smtClean="0"/>
              <a:t>Korjausvaiheen osastoinnin tiiveyden varmistaminen</a:t>
            </a:r>
            <a:endParaRPr lang="en-US" sz="2000"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276671" y="6021288"/>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48</a:t>
            </a:fld>
            <a:endParaRPr lang="fi-FI"/>
          </a:p>
        </p:txBody>
      </p:sp>
    </p:spTree>
    <p:extLst>
      <p:ext uri="{BB962C8B-B14F-4D97-AF65-F5344CB8AC3E}">
        <p14:creationId xmlns:p14="http://schemas.microsoft.com/office/powerpoint/2010/main" val="1768167149"/>
      </p:ext>
    </p:extLst>
  </p:cSld>
  <p:clrMapOvr>
    <a:masterClrMapping/>
  </p:clrMapOvr>
  <p:transition spd="med">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088" y="333376"/>
            <a:ext cx="7489824" cy="864740"/>
          </a:xfrm>
        </p:spPr>
        <p:txBody>
          <a:bodyPr>
            <a:normAutofit/>
          </a:bodyPr>
          <a:lstStyle/>
          <a:p>
            <a:r>
              <a:rPr lang="fi-FI" dirty="0" smtClean="0">
                <a:solidFill>
                  <a:srgbClr val="44697D"/>
                </a:solidFill>
                <a:ea typeface="ＭＳ Ｐゴシック"/>
                <a:cs typeface="ＭＳ Ｐゴシック"/>
              </a:rPr>
              <a:t>Merkkiainemittauslaitteet</a:t>
            </a:r>
            <a:endParaRPr lang="en-US" dirty="0">
              <a:solidFill>
                <a:srgbClr val="44697D"/>
              </a:solidFill>
            </a:endParaRPr>
          </a:p>
        </p:txBody>
      </p:sp>
      <p:sp>
        <p:nvSpPr>
          <p:cNvPr id="8" name="Content Placeholder 7"/>
          <p:cNvSpPr>
            <a:spLocks noGrp="1"/>
          </p:cNvSpPr>
          <p:nvPr>
            <p:ph idx="1"/>
          </p:nvPr>
        </p:nvSpPr>
        <p:spPr>
          <a:xfrm>
            <a:off x="827088" y="1299706"/>
            <a:ext cx="7849368" cy="4392614"/>
          </a:xfrm>
        </p:spPr>
        <p:txBody>
          <a:bodyPr>
            <a:noAutofit/>
          </a:bodyPr>
          <a:lstStyle/>
          <a:p>
            <a:pPr marL="0" indent="0">
              <a:buNone/>
            </a:pPr>
            <a:r>
              <a:rPr lang="fi-FI" dirty="0" smtClean="0"/>
              <a:t>Kvalitatiivinen mittaus</a:t>
            </a:r>
          </a:p>
          <a:p>
            <a:pPr lvl="1"/>
            <a:r>
              <a:rPr lang="fi-FI" dirty="0" smtClean="0"/>
              <a:t>Vaatii mittaajalta kokemusta ja ammattitaitoa tuloksen tulkintaa</a:t>
            </a:r>
          </a:p>
          <a:p>
            <a:pPr lvl="1"/>
            <a:r>
              <a:rPr lang="fi-FI" dirty="0" smtClean="0"/>
              <a:t>Suoraan osoittava mittalaitteisto</a:t>
            </a:r>
          </a:p>
          <a:p>
            <a:pPr lvl="1"/>
            <a:endParaRPr lang="fi-FI" dirty="0" smtClean="0"/>
          </a:p>
          <a:p>
            <a:pPr lvl="1"/>
            <a:r>
              <a:rPr lang="fi-FI" dirty="0" smtClean="0"/>
              <a:t>Pitoisuutta osoittavat mittalaitteet:</a:t>
            </a:r>
          </a:p>
          <a:p>
            <a:pPr lvl="2"/>
            <a:r>
              <a:rPr lang="fi-FI" dirty="0" smtClean="0"/>
              <a:t>Haasteena lähtöpitoisuuden määrittäminen tutkittavassa rakenteessa</a:t>
            </a:r>
          </a:p>
          <a:p>
            <a:pPr lvl="2"/>
            <a:r>
              <a:rPr lang="fi-FI" dirty="0" smtClean="0"/>
              <a:t>Mittaustulos suuntaa antava, tulosten tukinta vaatii ammattitaitoa</a:t>
            </a:r>
          </a:p>
          <a:p>
            <a:pPr marL="914400" lvl="2" indent="0">
              <a:buNone/>
            </a:pPr>
            <a:endParaRPr lang="fi-FI" dirty="0" smtClean="0"/>
          </a:p>
          <a:p>
            <a:pPr lvl="1"/>
            <a:r>
              <a:rPr lang="fi-FI" dirty="0" smtClean="0"/>
              <a:t>Yleisimmät merkkiainekaasut:</a:t>
            </a:r>
          </a:p>
          <a:p>
            <a:pPr lvl="2"/>
            <a:r>
              <a:rPr lang="fi-FI" dirty="0" smtClean="0"/>
              <a:t>Typpivety-kaasu </a:t>
            </a:r>
            <a:r>
              <a:rPr lang="en-US" dirty="0"/>
              <a:t>(5 % H2 + 95 % </a:t>
            </a:r>
            <a:r>
              <a:rPr lang="en-US" dirty="0" smtClean="0"/>
              <a:t>N2)</a:t>
            </a:r>
            <a:endParaRPr lang="fi-FI" dirty="0" smtClean="0"/>
          </a:p>
          <a:p>
            <a:pPr lvl="2"/>
            <a:r>
              <a:rPr lang="fi-FI" dirty="0" err="1" smtClean="0"/>
              <a:t>Rikkiheksafluoridi</a:t>
            </a:r>
            <a:r>
              <a:rPr lang="fi-FI" dirty="0" smtClean="0"/>
              <a:t> (SF6)</a:t>
            </a:r>
            <a:endParaRPr lang="en-US"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276671" y="6021288"/>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49</a:t>
            </a:fld>
            <a:endParaRPr lang="fi-FI"/>
          </a:p>
        </p:txBody>
      </p:sp>
    </p:spTree>
    <p:extLst>
      <p:ext uri="{BB962C8B-B14F-4D97-AF65-F5344CB8AC3E}">
        <p14:creationId xmlns:p14="http://schemas.microsoft.com/office/powerpoint/2010/main" val="609826355"/>
      </p:ext>
    </p:extLst>
  </p:cSld>
  <p:clrMapOvr>
    <a:masterClrMapping/>
  </p:clrMapOvr>
  <p:transition spd="med">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27088" y="3140968"/>
            <a:ext cx="7489824" cy="648072"/>
          </a:xfrm>
        </p:spPr>
        <p:style>
          <a:lnRef idx="3">
            <a:schemeClr val="lt1"/>
          </a:lnRef>
          <a:fillRef idx="1">
            <a:schemeClr val="accent2"/>
          </a:fillRef>
          <a:effectRef idx="1">
            <a:schemeClr val="accent2"/>
          </a:effectRef>
          <a:fontRef idx="minor">
            <a:schemeClr val="lt1"/>
          </a:fontRef>
        </p:style>
        <p:txBody>
          <a:bodyPr anchor="ctr">
            <a:normAutofit/>
          </a:bodyPr>
          <a:lstStyle/>
          <a:p>
            <a:pPr algn="ctr"/>
            <a:r>
              <a:rPr lang="fi-FI" dirty="0" smtClean="0"/>
              <a:t>Käsitteitä</a:t>
            </a:r>
            <a:endParaRPr lang="fi-FI" dirty="0"/>
          </a:p>
        </p:txBody>
      </p:sp>
      <p:sp>
        <p:nvSpPr>
          <p:cNvPr id="3" name="Dian numeron paikkamerkki 2"/>
          <p:cNvSpPr>
            <a:spLocks noGrp="1"/>
          </p:cNvSpPr>
          <p:nvPr>
            <p:ph type="sldNum" sz="quarter" idx="12"/>
          </p:nvPr>
        </p:nvSpPr>
        <p:spPr/>
        <p:txBody>
          <a:bodyPr/>
          <a:lstStyle/>
          <a:p>
            <a:fld id="{49246692-9764-4796-AF2E-897E79EBAFA7}" type="slidenum">
              <a:rPr lang="fi-FI" smtClean="0"/>
              <a:pPr/>
              <a:t>5</a:t>
            </a:fld>
            <a:endParaRPr lang="fi-FI"/>
          </a:p>
        </p:txBody>
      </p:sp>
      <p:pic>
        <p:nvPicPr>
          <p:cNvPr id="4" name="Kuva 26" descr="Kuvaus: Savonia_Word_tunniste"/>
          <p:cNvPicPr/>
          <p:nvPr/>
        </p:nvPicPr>
        <p:blipFill rotWithShape="1">
          <a:blip r:embed="rId2"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0301403"/>
      </p:ext>
    </p:extLst>
  </p:cSld>
  <p:clrMapOvr>
    <a:masterClrMapping/>
  </p:clrMapOvr>
  <p:transition spd="med">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935384"/>
          </a:xfrm>
        </p:spPr>
        <p:txBody>
          <a:bodyPr>
            <a:normAutofit/>
          </a:bodyPr>
          <a:lstStyle/>
          <a:p>
            <a:r>
              <a:rPr lang="fi-FI" dirty="0">
                <a:solidFill>
                  <a:srgbClr val="44697D"/>
                </a:solidFill>
                <a:ea typeface="ＭＳ Ｐゴシック"/>
                <a:cs typeface="ＭＳ Ｐゴシック"/>
              </a:rPr>
              <a:t>Merkkiainemittauslaitteet</a:t>
            </a:r>
            <a:endParaRPr lang="en-US" dirty="0">
              <a:solidFill>
                <a:srgbClr val="44697D"/>
              </a:solidFill>
            </a:endParaRPr>
          </a:p>
        </p:txBody>
      </p:sp>
      <p:pic>
        <p:nvPicPr>
          <p:cNvPr id="27650"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10129" t="18121" r="13541" b="14030"/>
          <a:stretch/>
        </p:blipFill>
        <p:spPr bwMode="auto">
          <a:xfrm>
            <a:off x="827088" y="1412876"/>
            <a:ext cx="7488237" cy="374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276671" y="6021288"/>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50</a:t>
            </a:fld>
            <a:endParaRPr lang="fi-FI"/>
          </a:p>
        </p:txBody>
      </p:sp>
    </p:spTree>
    <p:extLst>
      <p:ext uri="{BB962C8B-B14F-4D97-AF65-F5344CB8AC3E}">
        <p14:creationId xmlns:p14="http://schemas.microsoft.com/office/powerpoint/2010/main" val="596856096"/>
      </p:ext>
    </p:extLst>
  </p:cSld>
  <p:clrMapOvr>
    <a:masterClrMapping/>
  </p:clrMapOvr>
  <p:transition spd="med">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p:nvPr>
        </p:nvSpPr>
        <p:spPr>
          <a:xfrm>
            <a:off x="465460" y="324669"/>
            <a:ext cx="8150417" cy="764257"/>
          </a:xfrm>
        </p:spPr>
        <p:txBody>
          <a:bodyPr>
            <a:normAutofit/>
          </a:bodyPr>
          <a:lstStyle/>
          <a:p>
            <a:r>
              <a:rPr lang="fi-FI" dirty="0" smtClean="0">
                <a:solidFill>
                  <a:srgbClr val="44697D"/>
                </a:solidFill>
                <a:ea typeface="ＭＳ Ｐゴシック" pitchFamily="34" charset="-128"/>
              </a:rPr>
              <a:t>Merkkiainemittaus, ulkoseinärakenne</a:t>
            </a:r>
          </a:p>
        </p:txBody>
      </p:sp>
      <p:pic>
        <p:nvPicPr>
          <p:cNvPr id="104455" name="Picture 7" descr="P1070042"/>
          <p:cNvPicPr>
            <a:picLocks noGrp="1" noChangeAspect="1" noChangeArrowheads="1"/>
          </p:cNvPicPr>
          <p:nvPr>
            <p:ph sz="half" idx="2"/>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r="14878" b="21738"/>
          <a:stretch/>
        </p:blipFill>
        <p:spPr>
          <a:xfrm>
            <a:off x="4065093" y="1274015"/>
            <a:ext cx="1901851" cy="2331968"/>
          </a:xfrm>
        </p:spPr>
      </p:pic>
      <p:pic>
        <p:nvPicPr>
          <p:cNvPr id="104457" name="Picture 9" descr="IMG_124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082174" y="3685403"/>
            <a:ext cx="2553722" cy="20021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VEPI\Hanke\KSKS\M-siipi\Merkkiainemittaus, 140911\IMG_159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028"/>
          <a:stretch/>
        </p:blipFill>
        <p:spPr bwMode="auto">
          <a:xfrm rot="5400000">
            <a:off x="3907039" y="3817368"/>
            <a:ext cx="2217957" cy="190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E:\VEPI\Hanke\KSKS\M-siipi\Merkkiainemittaus, 140911\IMG_159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rot="5400000">
            <a:off x="6304329" y="3386148"/>
            <a:ext cx="2038380" cy="25847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VEPI\Hanke\KSKS\M-siipi\Julkisivu\IMG_124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rot="5400000">
            <a:off x="6376994" y="1366601"/>
            <a:ext cx="2331968" cy="214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5461" y="1246783"/>
            <a:ext cx="3599632" cy="2031325"/>
          </a:xfrm>
          <a:prstGeom prst="rect">
            <a:avLst/>
          </a:prstGeom>
          <a:noFill/>
        </p:spPr>
        <p:txBody>
          <a:bodyPr wrap="square" rtlCol="0">
            <a:spAutoFit/>
          </a:bodyPr>
          <a:lstStyle/>
          <a:p>
            <a:pPr marL="285750" indent="-285750">
              <a:buFont typeface="Arial" panose="020B0604020202020204" pitchFamily="34" charset="0"/>
              <a:buChar char="•"/>
            </a:pPr>
            <a:r>
              <a:rPr lang="fi-FI" dirty="0" smtClean="0"/>
              <a:t>Merkkiainemittauksella todettu kaksoispilarin sokkelihalkaisun villaeristeen vauriosta ilmayhteys rakennuksen eri kerrosten sisäilmaan tekniikkahormin ja sen läpivientien kautta. </a:t>
            </a:r>
            <a:endParaRPr lang="fi-FI" dirty="0"/>
          </a:p>
        </p:txBody>
      </p:sp>
      <p:pic>
        <p:nvPicPr>
          <p:cNvPr id="11" name="Kuva 26" descr="Kuvaus: Savonia_Word_tunniste"/>
          <p:cNvPicPr/>
          <p:nvPr/>
        </p:nvPicPr>
        <p:blipFill rotWithShape="1">
          <a:blip r:embed="rId9" cstate="print">
            <a:extLst>
              <a:ext uri="{28A0092B-C50C-407E-A947-70E740481C1C}">
                <a14:useLocalDpi xmlns:a14="http://schemas.microsoft.com/office/drawing/2010/main" val="0"/>
              </a:ext>
            </a:extLst>
          </a:blip>
          <a:srcRect/>
          <a:stretch/>
        </p:blipFill>
        <p:spPr bwMode="auto">
          <a:xfrm>
            <a:off x="276671" y="6021288"/>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1"/>
          </p:nvPr>
        </p:nvSpPr>
        <p:spPr/>
        <p:txBody>
          <a:bodyPr/>
          <a:lstStyle/>
          <a:p>
            <a:pPr>
              <a:defRPr/>
            </a:pPr>
            <a:fld id="{543F4D9D-0E61-4CE8-962E-41C4BB658F8E}" type="slidenum">
              <a:rPr lang="fi-FI" smtClean="0"/>
              <a:pPr>
                <a:defRPr/>
              </a:pPr>
              <a:t>51</a:t>
            </a:fld>
            <a:endParaRPr lang="fi-FI"/>
          </a:p>
        </p:txBody>
      </p:sp>
    </p:spTree>
    <p:extLst>
      <p:ext uri="{BB962C8B-B14F-4D97-AF65-F5344CB8AC3E}">
        <p14:creationId xmlns:p14="http://schemas.microsoft.com/office/powerpoint/2010/main" val="6737952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p:nvPr>
        </p:nvSpPr>
        <p:spPr/>
        <p:txBody>
          <a:bodyPr lIns="91431" tIns="45715" rIns="91431" bIns="45715">
            <a:normAutofit/>
          </a:bodyPr>
          <a:lstStyle/>
          <a:p>
            <a:r>
              <a:rPr lang="fi-FI" dirty="0" smtClean="0">
                <a:solidFill>
                  <a:srgbClr val="44697D"/>
                </a:solidFill>
                <a:ea typeface="ＭＳ Ｐゴシック"/>
                <a:cs typeface="ＭＳ Ｐゴシック"/>
              </a:rPr>
              <a:t>Merkkiainemittaus, </a:t>
            </a:r>
            <a:r>
              <a:rPr lang="fi-FI" dirty="0" err="1" smtClean="0">
                <a:solidFill>
                  <a:srgbClr val="44697D"/>
                </a:solidFill>
                <a:ea typeface="ＭＳ Ｐゴシック"/>
                <a:cs typeface="ＭＳ Ｐゴシック"/>
              </a:rPr>
              <a:t>kaksois</a:t>
            </a:r>
            <a:r>
              <a:rPr lang="fi-FI" dirty="0" smtClean="0">
                <a:solidFill>
                  <a:srgbClr val="44697D"/>
                </a:solidFill>
                <a:ea typeface="ＭＳ Ｐゴシック"/>
                <a:cs typeface="ＭＳ Ｐゴシック"/>
              </a:rPr>
              <a:t>- ja alalaattapalkisto</a:t>
            </a:r>
          </a:p>
        </p:txBody>
      </p:sp>
      <p:pic>
        <p:nvPicPr>
          <p:cNvPr id="86021" name="Picture 8" descr="P103068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982541" y="1501329"/>
            <a:ext cx="2605088" cy="1955800"/>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5" name="Picture 12"/>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4451725" y="1485454"/>
            <a:ext cx="2630487" cy="1971675"/>
          </a:xfrm>
        </p:spPr>
      </p:pic>
      <p:grpSp>
        <p:nvGrpSpPr>
          <p:cNvPr id="86022" name="Group 9"/>
          <p:cNvGrpSpPr>
            <a:grpSpLocks/>
          </p:cNvGrpSpPr>
          <p:nvPr/>
        </p:nvGrpSpPr>
        <p:grpSpPr bwMode="auto">
          <a:xfrm>
            <a:off x="939382" y="3610132"/>
            <a:ext cx="2658477" cy="1943447"/>
            <a:chOff x="2601" y="12064"/>
            <a:chExt cx="3780" cy="2839"/>
          </a:xfrm>
        </p:grpSpPr>
        <p:pic>
          <p:nvPicPr>
            <p:cNvPr id="86023" name="Picture 10" descr="P10401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1" y="12064"/>
              <a:ext cx="3780" cy="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AutoShape 11"/>
            <p:cNvSpPr>
              <a:spLocks noChangeArrowheads="1"/>
            </p:cNvSpPr>
            <p:nvPr/>
          </p:nvSpPr>
          <p:spPr bwMode="auto">
            <a:xfrm rot="-8057076">
              <a:off x="4726" y="13719"/>
              <a:ext cx="835" cy="765"/>
            </a:xfrm>
            <a:prstGeom prst="rightArrow">
              <a:avLst>
                <a:gd name="adj1" fmla="val 50000"/>
                <a:gd name="adj2" fmla="val 27288"/>
              </a:avLst>
            </a:prstGeom>
            <a:noFill/>
            <a:ln w="952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eaLnBrk="0" hangingPunct="0"/>
              <a:endParaRPr lang="fi-FI" sz="2400">
                <a:latin typeface="Times New Roman" pitchFamily="18" charset="0"/>
              </a:endParaRPr>
            </a:p>
          </p:txBody>
        </p:sp>
      </p:grpSp>
      <p:grpSp>
        <p:nvGrpSpPr>
          <p:cNvPr id="86026" name="Group 13"/>
          <p:cNvGrpSpPr>
            <a:grpSpLocks/>
          </p:cNvGrpSpPr>
          <p:nvPr/>
        </p:nvGrpSpPr>
        <p:grpSpPr bwMode="auto">
          <a:xfrm>
            <a:off x="4451725" y="3610132"/>
            <a:ext cx="2640555" cy="1943447"/>
            <a:chOff x="2861" y="3964"/>
            <a:chExt cx="3780" cy="2837"/>
          </a:xfrm>
        </p:grpSpPr>
        <p:pic>
          <p:nvPicPr>
            <p:cNvPr id="86027" name="Picture 14" descr="P10401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1" y="3964"/>
              <a:ext cx="3780" cy="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AutoShape 15"/>
            <p:cNvSpPr>
              <a:spLocks noChangeArrowheads="1"/>
            </p:cNvSpPr>
            <p:nvPr/>
          </p:nvSpPr>
          <p:spPr bwMode="auto">
            <a:xfrm rot="19471899">
              <a:off x="4454" y="5584"/>
              <a:ext cx="998" cy="765"/>
            </a:xfrm>
            <a:prstGeom prst="rightArrow">
              <a:avLst>
                <a:gd name="adj1" fmla="val 50000"/>
                <a:gd name="adj2" fmla="val 32614"/>
              </a:avLst>
            </a:prstGeom>
            <a:noFill/>
            <a:ln w="952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eaLnBrk="0" hangingPunct="0"/>
              <a:endParaRPr lang="fi-FI" sz="2400">
                <a:latin typeface="Times New Roman" pitchFamily="18" charset="0"/>
              </a:endParaRPr>
            </a:p>
          </p:txBody>
        </p:sp>
      </p:grpSp>
      <p:pic>
        <p:nvPicPr>
          <p:cNvPr id="13" name="Kuva 26" descr="Kuvaus: Savonia_Word_tunniste"/>
          <p:cNvPicPr/>
          <p:nvPr/>
        </p:nvPicPr>
        <p:blipFill rotWithShape="1">
          <a:blip r:embed="rId7" cstate="print">
            <a:extLst>
              <a:ext uri="{28A0092B-C50C-407E-A947-70E740481C1C}">
                <a14:useLocalDpi xmlns:a14="http://schemas.microsoft.com/office/drawing/2010/main" val="0"/>
              </a:ext>
            </a:extLst>
          </a:blip>
          <a:srcRect/>
          <a:stretch/>
        </p:blipFill>
        <p:spPr bwMode="auto">
          <a:xfrm>
            <a:off x="276671" y="6021288"/>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52</a:t>
            </a:fld>
            <a:endParaRPr lang="fi-FI"/>
          </a:p>
        </p:txBody>
      </p:sp>
    </p:spTree>
    <p:extLst>
      <p:ext uri="{BB962C8B-B14F-4D97-AF65-F5344CB8AC3E}">
        <p14:creationId xmlns:p14="http://schemas.microsoft.com/office/powerpoint/2010/main" val="2412714705"/>
      </p:ext>
    </p:extLst>
  </p:cSld>
  <p:clrMapOvr>
    <a:masterClrMapping/>
  </p:clrMapOvr>
  <p:transition spd="med">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791368"/>
          </a:xfrm>
        </p:spPr>
        <p:txBody>
          <a:bodyPr>
            <a:normAutofit/>
          </a:bodyPr>
          <a:lstStyle/>
          <a:p>
            <a:r>
              <a:rPr lang="fi-FI" dirty="0" smtClean="0">
                <a:solidFill>
                  <a:srgbClr val="44697D"/>
                </a:solidFill>
              </a:rPr>
              <a:t>Merkkisavukokeet</a:t>
            </a:r>
            <a:endParaRPr lang="en-US" dirty="0">
              <a:solidFill>
                <a:srgbClr val="44697D"/>
              </a:solidFill>
            </a:endParaRPr>
          </a:p>
        </p:txBody>
      </p:sp>
      <p:pic>
        <p:nvPicPr>
          <p:cNvPr id="8"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10594" t="20052" r="14938" b="12099"/>
          <a:stretch/>
        </p:blipFill>
        <p:spPr bwMode="auto">
          <a:xfrm>
            <a:off x="846845" y="1302290"/>
            <a:ext cx="7165680" cy="367238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276671" y="6021288"/>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53</a:t>
            </a:fld>
            <a:endParaRPr lang="fi-FI"/>
          </a:p>
        </p:txBody>
      </p:sp>
    </p:spTree>
    <p:extLst>
      <p:ext uri="{BB962C8B-B14F-4D97-AF65-F5344CB8AC3E}">
        <p14:creationId xmlns:p14="http://schemas.microsoft.com/office/powerpoint/2010/main" val="3464424493"/>
      </p:ext>
    </p:extLst>
  </p:cSld>
  <p:clrMapOvr>
    <a:masterClrMapping/>
  </p:clrMapOvr>
  <p:transition spd="med">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539552" y="322637"/>
            <a:ext cx="7489824" cy="829153"/>
          </a:xfrm>
        </p:spPr>
        <p:txBody>
          <a:bodyPr>
            <a:normAutofit/>
          </a:bodyPr>
          <a:lstStyle/>
          <a:p>
            <a:r>
              <a:rPr lang="fi-FI" dirty="0" smtClean="0">
                <a:solidFill>
                  <a:srgbClr val="44697D"/>
                </a:solidFill>
              </a:rPr>
              <a:t>Rakennuksen ilmanvuotoluku</a:t>
            </a:r>
            <a:endParaRPr lang="fi-FI" dirty="0">
              <a:solidFill>
                <a:srgbClr val="44697D"/>
              </a:solidFill>
            </a:endParaRPr>
          </a:p>
        </p:txBody>
      </p:sp>
      <p:sp>
        <p:nvSpPr>
          <p:cNvPr id="5" name="Sisällön paikkamerkki 4"/>
          <p:cNvSpPr>
            <a:spLocks noGrp="1"/>
          </p:cNvSpPr>
          <p:nvPr>
            <p:ph sz="half" idx="1"/>
          </p:nvPr>
        </p:nvSpPr>
        <p:spPr>
          <a:xfrm>
            <a:off x="683568" y="1279857"/>
            <a:ext cx="4492276" cy="4570060"/>
          </a:xfrm>
        </p:spPr>
        <p:txBody>
          <a:bodyPr>
            <a:normAutofit fontScale="70000" lnSpcReduction="20000"/>
          </a:bodyPr>
          <a:lstStyle/>
          <a:p>
            <a:pPr marL="0" indent="0">
              <a:buNone/>
            </a:pPr>
            <a:r>
              <a:rPr lang="fi-FI" sz="2300" dirty="0" smtClean="0"/>
              <a:t>Mittausstandardin SFS-EN 13829</a:t>
            </a:r>
          </a:p>
          <a:p>
            <a:r>
              <a:rPr lang="fi-FI" sz="2300" dirty="0" smtClean="0"/>
              <a:t>Vanhojen rakennusten ilmatiiveyden vertaamiseen käytetään vielä tällä hetkellä     n</a:t>
            </a:r>
            <a:r>
              <a:rPr lang="fi-FI" sz="1400" dirty="0" smtClean="0"/>
              <a:t>50</a:t>
            </a:r>
            <a:r>
              <a:rPr lang="fi-FI" sz="2300" dirty="0" smtClean="0"/>
              <a:t>-lukua (</a:t>
            </a:r>
            <a:r>
              <a:rPr lang="fi-FI" sz="2300" dirty="0" err="1" smtClean="0"/>
              <a:t>Rakmk</a:t>
            </a:r>
            <a:r>
              <a:rPr lang="fi-FI" sz="2300" dirty="0" smtClean="0"/>
              <a:t> D5, 2007)</a:t>
            </a:r>
          </a:p>
          <a:p>
            <a:pPr lvl="1"/>
            <a:r>
              <a:rPr lang="fi-FI" sz="2300" dirty="0" smtClean="0"/>
              <a:t>Lasketaan rakennuksen tilavuutta kohden</a:t>
            </a:r>
          </a:p>
          <a:p>
            <a:pPr lvl="1"/>
            <a:r>
              <a:rPr lang="fi-FI" sz="2300" b="1" dirty="0" smtClean="0"/>
              <a:t>Mittausten yhteydessä merkkisavukokeet tai lämpökuvaus</a:t>
            </a:r>
          </a:p>
          <a:p>
            <a:pPr lvl="2"/>
            <a:endParaRPr lang="fi-FI" sz="1600" b="1" dirty="0" smtClean="0"/>
          </a:p>
          <a:p>
            <a:pPr marL="0" indent="-6350">
              <a:buNone/>
            </a:pPr>
            <a:r>
              <a:rPr lang="fi-FI" sz="2300" dirty="0"/>
              <a:t>Uudisrakentaminen, q</a:t>
            </a:r>
            <a:r>
              <a:rPr lang="fi-FI" sz="1400" dirty="0"/>
              <a:t>50</a:t>
            </a:r>
            <a:r>
              <a:rPr lang="fi-FI" sz="2300" dirty="0"/>
              <a:t>- luku (</a:t>
            </a:r>
            <a:r>
              <a:rPr lang="fi-FI" sz="2300" dirty="0" err="1"/>
              <a:t>Rakmk</a:t>
            </a:r>
            <a:r>
              <a:rPr lang="fi-FI" sz="2300" dirty="0"/>
              <a:t> D3, 2012)</a:t>
            </a:r>
          </a:p>
          <a:p>
            <a:pPr lvl="1"/>
            <a:r>
              <a:rPr lang="fi-FI" sz="2300" dirty="0"/>
              <a:t>Lasketaan vaipan pinta-alaa kohden</a:t>
            </a:r>
          </a:p>
          <a:p>
            <a:pPr lvl="1"/>
            <a:r>
              <a:rPr lang="fi-FI" sz="2300" dirty="0"/>
              <a:t>q</a:t>
            </a:r>
            <a:r>
              <a:rPr lang="fi-FI" sz="1400" dirty="0"/>
              <a:t>50 </a:t>
            </a:r>
            <a:r>
              <a:rPr lang="fi-FI" sz="2300" dirty="0"/>
              <a:t>≥ 4 m3 (h m2</a:t>
            </a:r>
            <a:r>
              <a:rPr lang="fi-FI" sz="2300" dirty="0" smtClean="0"/>
              <a:t>)</a:t>
            </a:r>
            <a:endParaRPr lang="fi-FI" sz="2000" b="1" dirty="0" smtClean="0"/>
          </a:p>
          <a:p>
            <a:pPr lvl="2"/>
            <a:endParaRPr lang="fi-FI" b="1" dirty="0"/>
          </a:p>
          <a:p>
            <a:pPr marL="0" indent="0">
              <a:buNone/>
            </a:pPr>
            <a:r>
              <a:rPr lang="fi-FI" sz="2300" dirty="0" smtClean="0"/>
              <a:t>Tulosten tulkinta</a:t>
            </a:r>
          </a:p>
          <a:p>
            <a:pPr marL="412750"/>
            <a:r>
              <a:rPr lang="fi-FI" sz="2300" dirty="0"/>
              <a:t>RT 80-10974, Teollisesti valmistettujen asuinrakennusten ilmanpitävyyden laadunvarmistusohje</a:t>
            </a:r>
          </a:p>
          <a:p>
            <a:pPr marL="412750"/>
            <a:r>
              <a:rPr lang="fi-FI" sz="2300" dirty="0"/>
              <a:t>RIL 250-2011, Kosteudenhallinta ja homevaurioiden </a:t>
            </a:r>
            <a:r>
              <a:rPr lang="fi-FI" sz="2300" dirty="0" smtClean="0"/>
              <a:t>estäminen</a:t>
            </a:r>
          </a:p>
          <a:p>
            <a:pPr marL="412750"/>
            <a:r>
              <a:rPr lang="fi-FI" sz="2300" dirty="0" smtClean="0"/>
              <a:t>Sisäilmastoluokitus 2008</a:t>
            </a:r>
            <a:endParaRPr lang="fi-FI" sz="2300" dirty="0"/>
          </a:p>
        </p:txBody>
      </p:sp>
      <p:pic>
        <p:nvPicPr>
          <p:cNvPr id="7"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27464" y="1593190"/>
            <a:ext cx="2889448" cy="385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427464" y="5499435"/>
            <a:ext cx="2278380" cy="276999"/>
          </a:xfrm>
          <a:prstGeom prst="rect">
            <a:avLst/>
          </a:prstGeom>
          <a:noFill/>
        </p:spPr>
        <p:txBody>
          <a:bodyPr wrap="square" rtlCol="0">
            <a:spAutoFit/>
          </a:bodyPr>
          <a:lstStyle/>
          <a:p>
            <a:r>
              <a:rPr lang="fi-FI" sz="1200" dirty="0" smtClean="0"/>
              <a:t>Kuva: RT 80-10974</a:t>
            </a:r>
            <a:endParaRPr lang="fi-FI" sz="1200" dirty="0"/>
          </a:p>
        </p:txBody>
      </p:sp>
      <p:pic>
        <p:nvPicPr>
          <p:cNvPr id="9"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276671" y="6021288"/>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54</a:t>
            </a:fld>
            <a:endParaRPr lang="fi-FI"/>
          </a:p>
        </p:txBody>
      </p:sp>
    </p:spTree>
    <p:extLst>
      <p:ext uri="{BB962C8B-B14F-4D97-AF65-F5344CB8AC3E}">
        <p14:creationId xmlns:p14="http://schemas.microsoft.com/office/powerpoint/2010/main" val="1497379974"/>
      </p:ext>
    </p:extLst>
  </p:cSld>
  <p:clrMapOvr>
    <a:masterClrMapping/>
  </p:clrMapOvr>
  <p:transition spd="med">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332656"/>
            <a:ext cx="7489824" cy="1079500"/>
          </a:xfrm>
        </p:spPr>
        <p:txBody>
          <a:bodyPr>
            <a:normAutofit/>
          </a:bodyPr>
          <a:lstStyle/>
          <a:p>
            <a:r>
              <a:rPr lang="fi-FI" dirty="0" smtClean="0">
                <a:solidFill>
                  <a:srgbClr val="44697D"/>
                </a:solidFill>
              </a:rPr>
              <a:t>Rakennuksen ilmanpitävyys n</a:t>
            </a:r>
            <a:r>
              <a:rPr lang="fi-FI" baseline="-25000" dirty="0" smtClean="0">
                <a:solidFill>
                  <a:srgbClr val="44697D"/>
                </a:solidFill>
              </a:rPr>
              <a:t>50</a:t>
            </a:r>
            <a:endParaRPr lang="en-US" baseline="-25000" dirty="0">
              <a:solidFill>
                <a:srgbClr val="44697D"/>
              </a:solidFill>
            </a:endParaRPr>
          </a:p>
        </p:txBody>
      </p:sp>
      <p:graphicFrame>
        <p:nvGraphicFramePr>
          <p:cNvPr id="7" name="Content Placeholder 6"/>
          <p:cNvGraphicFramePr>
            <a:graphicFrameLocks noGrp="1"/>
          </p:cNvGraphicFramePr>
          <p:nvPr>
            <p:ph type="pic" sz="quarter" idx="13"/>
            <p:extLst/>
          </p:nvPr>
        </p:nvGraphicFramePr>
        <p:xfrm>
          <a:off x="827088" y="1628775"/>
          <a:ext cx="7489826" cy="2595880"/>
        </p:xfrm>
        <a:graphic>
          <a:graphicData uri="http://schemas.openxmlformats.org/drawingml/2006/table">
            <a:tbl>
              <a:tblPr firstRow="1" bandRow="1">
                <a:tableStyleId>{5C22544A-7EE6-4342-B048-85BDC9FD1C3A}</a:tableStyleId>
              </a:tblPr>
              <a:tblGrid>
                <a:gridCol w="3744913"/>
                <a:gridCol w="3744913"/>
              </a:tblGrid>
              <a:tr h="370840">
                <a:tc>
                  <a:txBody>
                    <a:bodyPr/>
                    <a:lstStyle/>
                    <a:p>
                      <a:r>
                        <a:rPr lang="fi-FI" dirty="0" smtClean="0"/>
                        <a:t>Arviointiasteikko</a:t>
                      </a:r>
                      <a:endParaRPr lang="en-US" dirty="0"/>
                    </a:p>
                  </a:txBody>
                  <a:tcPr marL="83220" marR="83220"/>
                </a:tc>
                <a:tc>
                  <a:txBody>
                    <a:bodyPr/>
                    <a:lstStyle/>
                    <a:p>
                      <a:pPr algn="ctr"/>
                      <a:r>
                        <a:rPr lang="fi-FI" dirty="0" smtClean="0"/>
                        <a:t>Ilmanpitävyys n</a:t>
                      </a:r>
                      <a:r>
                        <a:rPr lang="fi-FI" sz="1100" dirty="0" smtClean="0"/>
                        <a:t>50</a:t>
                      </a:r>
                      <a:endParaRPr lang="en-US" dirty="0"/>
                    </a:p>
                  </a:txBody>
                  <a:tcPr marL="83220" marR="83220"/>
                </a:tc>
              </a:tr>
              <a:tr h="370840">
                <a:tc>
                  <a:txBody>
                    <a:bodyPr/>
                    <a:lstStyle/>
                    <a:p>
                      <a:r>
                        <a:rPr lang="fi-FI" dirty="0" smtClean="0"/>
                        <a:t>Kiitettävä</a:t>
                      </a:r>
                      <a:endParaRPr lang="en-US" dirty="0"/>
                    </a:p>
                  </a:txBody>
                  <a:tcPr marL="83220" marR="83220"/>
                </a:tc>
                <a:tc>
                  <a:txBody>
                    <a:bodyPr/>
                    <a:lstStyle/>
                    <a:p>
                      <a:pPr algn="ctr"/>
                      <a:r>
                        <a:rPr lang="fi-FI" dirty="0" smtClean="0"/>
                        <a:t> ≤0,6</a:t>
                      </a:r>
                      <a:endParaRPr lang="en-US" dirty="0"/>
                    </a:p>
                  </a:txBody>
                  <a:tcPr marL="83220" marR="83220"/>
                </a:tc>
              </a:tr>
              <a:tr h="370840">
                <a:tc>
                  <a:txBody>
                    <a:bodyPr/>
                    <a:lstStyle/>
                    <a:p>
                      <a:r>
                        <a:rPr lang="fi-FI" dirty="0" smtClean="0"/>
                        <a:t>Erittäin hyvä</a:t>
                      </a:r>
                      <a:endParaRPr lang="en-US" dirty="0"/>
                    </a:p>
                  </a:txBody>
                  <a:tcPr marL="83220" marR="83220"/>
                </a:tc>
                <a:tc>
                  <a:txBody>
                    <a:bodyPr/>
                    <a:lstStyle/>
                    <a:p>
                      <a:pPr algn="ctr"/>
                      <a:r>
                        <a:rPr lang="fi-FI" dirty="0" smtClean="0"/>
                        <a:t>0,6-1</a:t>
                      </a:r>
                      <a:endParaRPr lang="en-US" dirty="0"/>
                    </a:p>
                  </a:txBody>
                  <a:tcPr marL="83220" marR="83220"/>
                </a:tc>
              </a:tr>
              <a:tr h="370840">
                <a:tc>
                  <a:txBody>
                    <a:bodyPr/>
                    <a:lstStyle/>
                    <a:p>
                      <a:r>
                        <a:rPr lang="fi-FI" dirty="0" smtClean="0"/>
                        <a:t>Hyvä</a:t>
                      </a:r>
                      <a:endParaRPr lang="en-US" dirty="0"/>
                    </a:p>
                  </a:txBody>
                  <a:tcPr marL="83220" marR="83220"/>
                </a:tc>
                <a:tc>
                  <a:txBody>
                    <a:bodyPr/>
                    <a:lstStyle/>
                    <a:p>
                      <a:pPr algn="ctr"/>
                      <a:r>
                        <a:rPr lang="fi-FI" dirty="0" smtClean="0"/>
                        <a:t>1-2</a:t>
                      </a:r>
                      <a:endParaRPr lang="en-US" dirty="0"/>
                    </a:p>
                  </a:txBody>
                  <a:tcPr marL="83220" marR="83220"/>
                </a:tc>
              </a:tr>
              <a:tr h="370840">
                <a:tc>
                  <a:txBody>
                    <a:bodyPr/>
                    <a:lstStyle/>
                    <a:p>
                      <a:r>
                        <a:rPr lang="fi-FI" dirty="0" smtClean="0"/>
                        <a:t>Tyydyttävä – lievästi</a:t>
                      </a:r>
                      <a:r>
                        <a:rPr lang="fi-FI" baseline="0" dirty="0" smtClean="0"/>
                        <a:t> riskialtis</a:t>
                      </a:r>
                      <a:endParaRPr lang="en-US" dirty="0"/>
                    </a:p>
                  </a:txBody>
                  <a:tcPr marL="83220" marR="83220"/>
                </a:tc>
                <a:tc>
                  <a:txBody>
                    <a:bodyPr/>
                    <a:lstStyle/>
                    <a:p>
                      <a:pPr algn="ctr"/>
                      <a:r>
                        <a:rPr lang="fi-FI" dirty="0" smtClean="0"/>
                        <a:t>2-3</a:t>
                      </a:r>
                      <a:endParaRPr lang="en-US" dirty="0"/>
                    </a:p>
                  </a:txBody>
                  <a:tcPr marL="83220" marR="83220"/>
                </a:tc>
              </a:tr>
              <a:tr h="370840">
                <a:tc>
                  <a:txBody>
                    <a:bodyPr/>
                    <a:lstStyle/>
                    <a:p>
                      <a:r>
                        <a:rPr lang="fi-FI" dirty="0" smtClean="0"/>
                        <a:t>Välttävä –riskialtis</a:t>
                      </a:r>
                      <a:endParaRPr lang="en-US" dirty="0"/>
                    </a:p>
                  </a:txBody>
                  <a:tcPr marL="83220" marR="83220"/>
                </a:tc>
                <a:tc>
                  <a:txBody>
                    <a:bodyPr/>
                    <a:lstStyle/>
                    <a:p>
                      <a:pPr algn="ctr"/>
                      <a:r>
                        <a:rPr lang="fi-FI" dirty="0" smtClean="0"/>
                        <a:t>3-4</a:t>
                      </a:r>
                      <a:endParaRPr lang="en-US" dirty="0"/>
                    </a:p>
                  </a:txBody>
                  <a:tcPr marL="83220" marR="83220"/>
                </a:tc>
              </a:tr>
              <a:tr h="370840">
                <a:tc>
                  <a:txBody>
                    <a:bodyPr/>
                    <a:lstStyle/>
                    <a:p>
                      <a:r>
                        <a:rPr lang="fi-FI" dirty="0" smtClean="0"/>
                        <a:t>Huono – erittäin riskialtis</a:t>
                      </a:r>
                      <a:endParaRPr lang="en-US" dirty="0"/>
                    </a:p>
                  </a:txBody>
                  <a:tcPr marL="83220" marR="83220"/>
                </a:tc>
                <a:tc>
                  <a:txBody>
                    <a:bodyPr/>
                    <a:lstStyle/>
                    <a:p>
                      <a:pPr algn="ctr"/>
                      <a:r>
                        <a:rPr lang="fi-FI" dirty="0" smtClean="0"/>
                        <a:t>≥ 4</a:t>
                      </a:r>
                      <a:endParaRPr lang="en-US" dirty="0"/>
                    </a:p>
                  </a:txBody>
                  <a:tcPr marL="83220" marR="83220"/>
                </a:tc>
              </a:tr>
            </a:tbl>
          </a:graphicData>
        </a:graphic>
      </p:graphicFrame>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276671" y="6021288"/>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55</a:t>
            </a:fld>
            <a:endParaRPr lang="fi-FI"/>
          </a:p>
        </p:txBody>
      </p:sp>
    </p:spTree>
    <p:extLst>
      <p:ext uri="{BB962C8B-B14F-4D97-AF65-F5344CB8AC3E}">
        <p14:creationId xmlns:p14="http://schemas.microsoft.com/office/powerpoint/2010/main" val="4088777754"/>
      </p:ext>
    </p:extLst>
  </p:cSld>
  <p:clrMapOvr>
    <a:masterClrMapping/>
  </p:clrMapOvr>
  <p:transition spd="med">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088" y="2996952"/>
            <a:ext cx="7489824" cy="648072"/>
          </a:xfrm>
        </p:spPr>
        <p:style>
          <a:lnRef idx="3">
            <a:schemeClr val="lt1"/>
          </a:lnRef>
          <a:fillRef idx="1">
            <a:schemeClr val="accent2"/>
          </a:fillRef>
          <a:effectRef idx="1">
            <a:schemeClr val="accent2"/>
          </a:effectRef>
          <a:fontRef idx="minor">
            <a:schemeClr val="lt1"/>
          </a:fontRef>
        </p:style>
        <p:txBody>
          <a:bodyPr anchor="ctr">
            <a:normAutofit/>
          </a:bodyPr>
          <a:lstStyle/>
          <a:p>
            <a:pPr algn="ctr"/>
            <a:r>
              <a:rPr lang="fi-FI" dirty="0" smtClean="0"/>
              <a:t>Yleistä mikrobeista</a:t>
            </a:r>
            <a:endParaRPr lang="fi-FI" dirty="0"/>
          </a:p>
        </p:txBody>
      </p:sp>
      <p:sp>
        <p:nvSpPr>
          <p:cNvPr id="2" name="Dian numeron paikkamerkki 1"/>
          <p:cNvSpPr>
            <a:spLocks noGrp="1"/>
          </p:cNvSpPr>
          <p:nvPr>
            <p:ph type="sldNum" sz="quarter" idx="12"/>
          </p:nvPr>
        </p:nvSpPr>
        <p:spPr/>
        <p:txBody>
          <a:bodyPr/>
          <a:lstStyle/>
          <a:p>
            <a:fld id="{49246692-9764-4796-AF2E-897E79EBAFA7}" type="slidenum">
              <a:rPr lang="fi-FI" smtClean="0"/>
              <a:pPr/>
              <a:t>56</a:t>
            </a:fld>
            <a:endParaRPr lang="fi-FI"/>
          </a:p>
        </p:txBody>
      </p:sp>
    </p:spTree>
    <p:extLst>
      <p:ext uri="{BB962C8B-B14F-4D97-AF65-F5344CB8AC3E}">
        <p14:creationId xmlns:p14="http://schemas.microsoft.com/office/powerpoint/2010/main" val="1563747833"/>
      </p:ext>
    </p:extLst>
  </p:cSld>
  <p:clrMapOvr>
    <a:masterClrMapping/>
  </p:clrMapOvr>
  <p:transition spd="med">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9552" y="333376"/>
            <a:ext cx="8136904" cy="1079500"/>
          </a:xfrm>
        </p:spPr>
        <p:txBody>
          <a:bodyPr>
            <a:noAutofit/>
          </a:bodyPr>
          <a:lstStyle/>
          <a:p>
            <a:r>
              <a:rPr lang="fi-FI" altLang="fi-FI" dirty="0" smtClean="0">
                <a:solidFill>
                  <a:schemeClr val="accent3"/>
                </a:solidFill>
                <a:ea typeface="ＭＳ Ｐゴシック" pitchFamily="34" charset="-128"/>
              </a:rPr>
              <a:t/>
            </a:r>
            <a:br>
              <a:rPr lang="fi-FI" altLang="fi-FI" dirty="0" smtClean="0">
                <a:solidFill>
                  <a:schemeClr val="accent3"/>
                </a:solidFill>
                <a:ea typeface="ＭＳ Ｐゴシック" pitchFamily="34" charset="-128"/>
              </a:rPr>
            </a:br>
            <a:r>
              <a:rPr lang="fi-FI" altLang="fi-FI" dirty="0">
                <a:solidFill>
                  <a:schemeClr val="accent3"/>
                </a:solidFill>
                <a:ea typeface="ＭＳ Ｐゴシック" pitchFamily="34" charset="-128"/>
              </a:rPr>
              <a:t/>
            </a:r>
            <a:br>
              <a:rPr lang="fi-FI" altLang="fi-FI" dirty="0">
                <a:solidFill>
                  <a:schemeClr val="accent3"/>
                </a:solidFill>
                <a:ea typeface="ＭＳ Ｐゴシック" pitchFamily="34" charset="-128"/>
              </a:rPr>
            </a:br>
            <a:r>
              <a:rPr lang="fi-FI" altLang="fi-FI" dirty="0" smtClean="0">
                <a:solidFill>
                  <a:srgbClr val="44697D"/>
                </a:solidFill>
                <a:ea typeface="ＭＳ Ｐゴシック" pitchFamily="34" charset="-128"/>
              </a:rPr>
              <a:t>Merkittävien kosteus- ja homevaurioiden yleisyys rakennuksissa</a:t>
            </a:r>
          </a:p>
        </p:txBody>
      </p:sp>
      <p:graphicFrame>
        <p:nvGraphicFramePr>
          <p:cNvPr id="7" name="Content Placeholder 6"/>
          <p:cNvGraphicFramePr>
            <a:graphicFrameLocks noGrp="1"/>
          </p:cNvGraphicFramePr>
          <p:nvPr>
            <p:ph type="pic" sz="quarter" idx="13"/>
            <p:extLst>
              <p:ext uri="{D42A27DB-BD31-4B8C-83A1-F6EECF244321}">
                <p14:modId xmlns:p14="http://schemas.microsoft.com/office/powerpoint/2010/main" val="192763542"/>
              </p:ext>
            </p:extLst>
          </p:nvPr>
        </p:nvGraphicFramePr>
        <p:xfrm>
          <a:off x="827088" y="1628775"/>
          <a:ext cx="7489824" cy="3118894"/>
        </p:xfrm>
        <a:graphic>
          <a:graphicData uri="http://schemas.openxmlformats.org/drawingml/2006/table">
            <a:tbl>
              <a:tblPr firstRow="1" bandRow="1">
                <a:tableStyleId>{5C22544A-7EE6-4342-B048-85BDC9FD1C3A}</a:tableStyleId>
              </a:tblPr>
              <a:tblGrid>
                <a:gridCol w="2496608"/>
                <a:gridCol w="2496608"/>
                <a:gridCol w="2496608"/>
              </a:tblGrid>
              <a:tr h="936749">
                <a:tc>
                  <a:txBody>
                    <a:bodyPr/>
                    <a:lstStyle/>
                    <a:p>
                      <a:r>
                        <a:rPr lang="fi-FI" sz="1400" dirty="0" smtClean="0"/>
                        <a:t>Rakennus</a:t>
                      </a:r>
                      <a:endParaRPr lang="fi-FI" sz="1400" dirty="0"/>
                    </a:p>
                  </a:txBody>
                  <a:tcPr marL="88878" marR="88878" marT="45727" marB="45727"/>
                </a:tc>
                <a:tc>
                  <a:txBody>
                    <a:bodyPr/>
                    <a:lstStyle/>
                    <a:p>
                      <a:r>
                        <a:rPr lang="fi-FI" sz="1400" dirty="0" smtClean="0"/>
                        <a:t>Merkittävien kosteus- ja homevaurioiden esiintyvyys</a:t>
                      </a:r>
                      <a:r>
                        <a:rPr lang="fi-FI" sz="1400" baseline="0" dirty="0" smtClean="0"/>
                        <a:t> </a:t>
                      </a:r>
                    </a:p>
                    <a:p>
                      <a:r>
                        <a:rPr lang="fi-FI" sz="1400" baseline="0" dirty="0" smtClean="0"/>
                        <a:t>(% kerrosalasta)</a:t>
                      </a:r>
                      <a:endParaRPr lang="fi-FI" sz="1400" dirty="0"/>
                    </a:p>
                  </a:txBody>
                  <a:tcPr marL="88878" marR="88878" marT="45727" marB="45727"/>
                </a:tc>
                <a:tc>
                  <a:txBody>
                    <a:bodyPr/>
                    <a:lstStyle/>
                    <a:p>
                      <a:r>
                        <a:rPr lang="fi-FI" sz="1400" dirty="0" smtClean="0"/>
                        <a:t>Asukkaita/</a:t>
                      </a:r>
                    </a:p>
                    <a:p>
                      <a:r>
                        <a:rPr lang="fi-FI" sz="1400" dirty="0" smtClean="0"/>
                        <a:t>käyttäjiä/</a:t>
                      </a:r>
                    </a:p>
                    <a:p>
                      <a:r>
                        <a:rPr lang="fi-FI" sz="1400" dirty="0" smtClean="0"/>
                        <a:t>työntekijöitä</a:t>
                      </a:r>
                      <a:endParaRPr lang="fi-FI" sz="1400" dirty="0"/>
                    </a:p>
                  </a:txBody>
                  <a:tcPr marL="88878" marR="88878" marT="45727" marB="45727"/>
                </a:tc>
              </a:tr>
              <a:tr h="434800">
                <a:tc>
                  <a:txBody>
                    <a:bodyPr/>
                    <a:lstStyle/>
                    <a:p>
                      <a:r>
                        <a:rPr lang="fi-FI" sz="1800" dirty="0" smtClean="0"/>
                        <a:t>Pien- ja rivitalot</a:t>
                      </a:r>
                    </a:p>
                  </a:txBody>
                  <a:tcPr marL="88878" marR="88878" marT="45727" marB="45727"/>
                </a:tc>
                <a:tc>
                  <a:txBody>
                    <a:bodyPr/>
                    <a:lstStyle/>
                    <a:p>
                      <a:r>
                        <a:rPr lang="fi-FI" sz="1800" dirty="0" smtClean="0"/>
                        <a:t>7 - 10</a:t>
                      </a:r>
                      <a:endParaRPr lang="fi-FI" sz="1800" dirty="0"/>
                    </a:p>
                  </a:txBody>
                  <a:tcPr marL="88878" marR="88878" marT="45727" marB="45727"/>
                </a:tc>
                <a:tc>
                  <a:txBody>
                    <a:bodyPr/>
                    <a:lstStyle/>
                    <a:p>
                      <a:r>
                        <a:rPr lang="fi-FI" sz="1800" dirty="0" smtClean="0"/>
                        <a:t>224 500</a:t>
                      </a:r>
                      <a:r>
                        <a:rPr lang="fi-FI" sz="1800" baseline="0" dirty="0" smtClean="0"/>
                        <a:t> – 336 900</a:t>
                      </a:r>
                      <a:endParaRPr lang="fi-FI" sz="1800" dirty="0"/>
                    </a:p>
                  </a:txBody>
                  <a:tcPr marL="88878" marR="88878" marT="45727" marB="45727"/>
                </a:tc>
              </a:tr>
              <a:tr h="434800">
                <a:tc>
                  <a:txBody>
                    <a:bodyPr/>
                    <a:lstStyle/>
                    <a:p>
                      <a:r>
                        <a:rPr lang="fi-FI" sz="1800" dirty="0" smtClean="0"/>
                        <a:t>Kerrostalot</a:t>
                      </a:r>
                    </a:p>
                  </a:txBody>
                  <a:tcPr marL="88878" marR="88878" marT="45727" marB="45727"/>
                </a:tc>
                <a:tc>
                  <a:txBody>
                    <a:bodyPr/>
                    <a:lstStyle/>
                    <a:p>
                      <a:r>
                        <a:rPr lang="fi-FI" sz="1800" dirty="0" smtClean="0"/>
                        <a:t>6 - 9</a:t>
                      </a:r>
                      <a:endParaRPr lang="fi-FI" sz="1800" dirty="0"/>
                    </a:p>
                  </a:txBody>
                  <a:tcPr marL="88878" marR="88878" marT="45727" marB="45727"/>
                </a:tc>
                <a:tc>
                  <a:txBody>
                    <a:bodyPr/>
                    <a:lstStyle/>
                    <a:p>
                      <a:r>
                        <a:rPr lang="fi-FI" sz="1800" dirty="0" smtClean="0"/>
                        <a:t>103 000 – 154 000</a:t>
                      </a:r>
                      <a:endParaRPr lang="fi-FI" sz="1800" dirty="0"/>
                    </a:p>
                  </a:txBody>
                  <a:tcPr marL="88878" marR="88878" marT="45727" marB="45727"/>
                </a:tc>
              </a:tr>
              <a:tr h="434800">
                <a:tc>
                  <a:txBody>
                    <a:bodyPr/>
                    <a:lstStyle/>
                    <a:p>
                      <a:r>
                        <a:rPr lang="fi-FI" sz="1800" dirty="0" smtClean="0"/>
                        <a:t>Koulut ja päiväkodit</a:t>
                      </a:r>
                      <a:endParaRPr lang="fi-FI" sz="1800" dirty="0"/>
                    </a:p>
                  </a:txBody>
                  <a:tcPr marL="88878" marR="88878" marT="45727" marB="45727"/>
                </a:tc>
                <a:tc>
                  <a:txBody>
                    <a:bodyPr/>
                    <a:lstStyle/>
                    <a:p>
                      <a:r>
                        <a:rPr lang="fi-FI" sz="1800" dirty="0" smtClean="0"/>
                        <a:t>12 - 18</a:t>
                      </a:r>
                      <a:endParaRPr lang="fi-FI" sz="1800" dirty="0"/>
                    </a:p>
                  </a:txBody>
                  <a:tcPr marL="88878" marR="88878" marT="45727" marB="45727"/>
                </a:tc>
                <a:tc>
                  <a:txBody>
                    <a:bodyPr/>
                    <a:lstStyle/>
                    <a:p>
                      <a:r>
                        <a:rPr lang="fi-FI" sz="1800" dirty="0" smtClean="0"/>
                        <a:t>172 000 – 259 200</a:t>
                      </a:r>
                      <a:endParaRPr lang="fi-FI" sz="1800" dirty="0"/>
                    </a:p>
                  </a:txBody>
                  <a:tcPr marL="88878" marR="88878" marT="45727" marB="45727"/>
                </a:tc>
              </a:tr>
              <a:tr h="434800">
                <a:tc>
                  <a:txBody>
                    <a:bodyPr/>
                    <a:lstStyle/>
                    <a:p>
                      <a:r>
                        <a:rPr lang="fi-FI" sz="1800" dirty="0" smtClean="0"/>
                        <a:t>Hoitolaitokset </a:t>
                      </a:r>
                      <a:endParaRPr lang="fi-FI" sz="1800" dirty="0"/>
                    </a:p>
                  </a:txBody>
                  <a:tcPr marL="88878" marR="88878" marT="45727" marB="45727"/>
                </a:tc>
                <a:tc>
                  <a:txBody>
                    <a:bodyPr/>
                    <a:lstStyle/>
                    <a:p>
                      <a:r>
                        <a:rPr lang="fi-FI" sz="1800" dirty="0" smtClean="0"/>
                        <a:t>20 - 26</a:t>
                      </a:r>
                      <a:endParaRPr lang="fi-FI" sz="1800" dirty="0"/>
                    </a:p>
                  </a:txBody>
                  <a:tcPr marL="88878" marR="88878" marT="45727" marB="45727"/>
                </a:tc>
                <a:tc>
                  <a:txBody>
                    <a:bodyPr/>
                    <a:lstStyle/>
                    <a:p>
                      <a:r>
                        <a:rPr lang="fi-FI" sz="1800" dirty="0" smtClean="0"/>
                        <a:t>36 000 – 46 800</a:t>
                      </a:r>
                      <a:endParaRPr lang="fi-FI" sz="1800" dirty="0"/>
                    </a:p>
                  </a:txBody>
                  <a:tcPr marL="88878" marR="88878" marT="45727" marB="45727"/>
                </a:tc>
              </a:tr>
              <a:tr h="434800">
                <a:tc>
                  <a:txBody>
                    <a:bodyPr/>
                    <a:lstStyle/>
                    <a:p>
                      <a:r>
                        <a:rPr lang="fi-FI" sz="1800" dirty="0" smtClean="0"/>
                        <a:t>Toimistot </a:t>
                      </a:r>
                      <a:endParaRPr lang="fi-FI" sz="1800" dirty="0"/>
                    </a:p>
                  </a:txBody>
                  <a:tcPr marL="88878" marR="88878" marT="45727" marB="45727"/>
                </a:tc>
                <a:tc>
                  <a:txBody>
                    <a:bodyPr/>
                    <a:lstStyle/>
                    <a:p>
                      <a:r>
                        <a:rPr lang="fi-FI" sz="1800" dirty="0" smtClean="0"/>
                        <a:t>2,5 - 5</a:t>
                      </a:r>
                      <a:endParaRPr lang="fi-FI" sz="1800" dirty="0"/>
                    </a:p>
                  </a:txBody>
                  <a:tcPr marL="88878" marR="88878" marT="45727" marB="45727"/>
                </a:tc>
                <a:tc>
                  <a:txBody>
                    <a:bodyPr/>
                    <a:lstStyle/>
                    <a:p>
                      <a:r>
                        <a:rPr lang="fi-FI" sz="1800" dirty="0" smtClean="0"/>
                        <a:t>27 500 – 55 000</a:t>
                      </a:r>
                      <a:endParaRPr lang="fi-FI" sz="1800" dirty="0"/>
                    </a:p>
                  </a:txBody>
                  <a:tcPr marL="88878" marR="88878" marT="45727" marB="45727"/>
                </a:tc>
              </a:tr>
            </a:tbl>
          </a:graphicData>
        </a:graphic>
      </p:graphicFrame>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57</a:t>
            </a:fld>
            <a:endParaRPr lang="fi-FI"/>
          </a:p>
        </p:txBody>
      </p:sp>
    </p:spTree>
    <p:extLst>
      <p:ext uri="{BB962C8B-B14F-4D97-AF65-F5344CB8AC3E}">
        <p14:creationId xmlns:p14="http://schemas.microsoft.com/office/powerpoint/2010/main" val="1353987044"/>
      </p:ext>
    </p:extLst>
  </p:cSld>
  <p:clrMapOvr>
    <a:masterClrMapping/>
  </p:clrMapOvr>
  <p:transition spd="med">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a:bodyPr>
          <a:lstStyle/>
          <a:p>
            <a:r>
              <a:rPr lang="fi-FI" altLang="en-US" dirty="0" smtClean="0">
                <a:solidFill>
                  <a:srgbClr val="44697D"/>
                </a:solidFill>
              </a:rPr>
              <a:t>Yleistä mikrobeista </a:t>
            </a:r>
            <a:endParaRPr lang="fi-FI" altLang="en-US" dirty="0">
              <a:solidFill>
                <a:srgbClr val="44697D"/>
              </a:solidFill>
            </a:endParaRPr>
          </a:p>
        </p:txBody>
      </p:sp>
      <p:sp>
        <p:nvSpPr>
          <p:cNvPr id="139267" name="Rectangle 3"/>
          <p:cNvSpPr>
            <a:spLocks noGrp="1" noChangeArrowheads="1"/>
          </p:cNvSpPr>
          <p:nvPr>
            <p:ph idx="1"/>
          </p:nvPr>
        </p:nvSpPr>
        <p:spPr>
          <a:xfrm>
            <a:off x="827088" y="1628775"/>
            <a:ext cx="7489825" cy="4032473"/>
          </a:xfrm>
        </p:spPr>
        <p:txBody>
          <a:bodyPr/>
          <a:lstStyle/>
          <a:p>
            <a:pPr marL="0" indent="0">
              <a:buNone/>
            </a:pPr>
            <a:r>
              <a:rPr lang="fi-FI" altLang="en-US" dirty="0"/>
              <a:t>Mikrobit  = homeet, sienet, bakteerit, hiivat, </a:t>
            </a:r>
            <a:r>
              <a:rPr lang="fi-FI" altLang="en-US" dirty="0" smtClean="0"/>
              <a:t>virukset</a:t>
            </a:r>
          </a:p>
          <a:p>
            <a:pPr lvl="2"/>
            <a:endParaRPr lang="fi-FI" altLang="en-US" sz="1200" dirty="0"/>
          </a:p>
          <a:p>
            <a:r>
              <a:rPr lang="fi-FI" altLang="en-US" dirty="0" smtClean="0"/>
              <a:t>Ulkoilman mikrobilähteet:</a:t>
            </a:r>
          </a:p>
          <a:p>
            <a:pPr lvl="1"/>
            <a:r>
              <a:rPr lang="fi-FI" altLang="en-US" sz="1800" dirty="0"/>
              <a:t>Kasvit</a:t>
            </a:r>
          </a:p>
          <a:p>
            <a:pPr lvl="1"/>
            <a:r>
              <a:rPr lang="fi-FI" altLang="en-US" sz="1800" dirty="0" smtClean="0"/>
              <a:t>Maaperä</a:t>
            </a:r>
          </a:p>
          <a:p>
            <a:pPr lvl="1"/>
            <a:r>
              <a:rPr lang="fi-FI" altLang="en-US" sz="1800" dirty="0" smtClean="0"/>
              <a:t>Luonnonvedet</a:t>
            </a:r>
          </a:p>
          <a:p>
            <a:pPr lvl="1"/>
            <a:r>
              <a:rPr lang="fi-FI" altLang="en-US" sz="1800" dirty="0" smtClean="0"/>
              <a:t>Taajamien pistelähteet (jäteveden puhdistamot, sahat, sellutehtaat, rehutehtaat, liikenne </a:t>
            </a:r>
            <a:r>
              <a:rPr lang="fi-FI" altLang="en-US" sz="1800" dirty="0" err="1" smtClean="0"/>
              <a:t>ym</a:t>
            </a:r>
            <a:r>
              <a:rPr lang="fi-FI" altLang="en-US" sz="1800" dirty="0" smtClean="0"/>
              <a:t>…)</a:t>
            </a:r>
          </a:p>
          <a:p>
            <a:pPr lvl="1"/>
            <a:r>
              <a:rPr lang="fi-FI" altLang="en-US" sz="1800" dirty="0" smtClean="0"/>
              <a:t>Kosteusvauriorakennukset</a:t>
            </a:r>
          </a:p>
          <a:p>
            <a:pPr lvl="2"/>
            <a:endParaRPr lang="fi-FI" altLang="en-US" sz="1200" dirty="0" smtClean="0"/>
          </a:p>
          <a:p>
            <a:pPr lvl="1"/>
            <a:endParaRPr lang="fi-FI" altLang="en-US" sz="1400" dirty="0"/>
          </a:p>
          <a:p>
            <a:pPr lvl="2"/>
            <a:endParaRPr lang="fi-FI" altLang="en-US" sz="1600" dirty="0"/>
          </a:p>
          <a:p>
            <a:pPr lvl="2"/>
            <a:endParaRPr lang="fi-FI" altLang="en-US" sz="1600" dirty="0"/>
          </a:p>
          <a:p>
            <a:pPr lvl="2"/>
            <a:endParaRPr lang="fi-FI" altLang="en-US" sz="1600"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58</a:t>
            </a:fld>
            <a:endParaRPr lang="fi-FI"/>
          </a:p>
        </p:txBody>
      </p:sp>
    </p:spTree>
    <p:extLst>
      <p:ext uri="{BB962C8B-B14F-4D97-AF65-F5344CB8AC3E}">
        <p14:creationId xmlns:p14="http://schemas.microsoft.com/office/powerpoint/2010/main" val="2325479815"/>
      </p:ext>
    </p:extLst>
  </p:cSld>
  <p:clrMapOvr>
    <a:masterClrMapping/>
  </p:clrMapOvr>
  <p:transition spd="med">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solidFill>
                  <a:srgbClr val="44697D"/>
                </a:solidFill>
              </a:rPr>
              <a:t>Yleistä mikrobeista</a:t>
            </a:r>
            <a:endParaRPr lang="en-US" dirty="0">
              <a:solidFill>
                <a:srgbClr val="44697D"/>
              </a:solidFill>
            </a:endParaRPr>
          </a:p>
        </p:txBody>
      </p:sp>
      <p:sp>
        <p:nvSpPr>
          <p:cNvPr id="3" name="Content Placeholder 2"/>
          <p:cNvSpPr>
            <a:spLocks noGrp="1"/>
          </p:cNvSpPr>
          <p:nvPr>
            <p:ph idx="1"/>
          </p:nvPr>
        </p:nvSpPr>
        <p:spPr>
          <a:xfrm>
            <a:off x="827088" y="1628775"/>
            <a:ext cx="7489825" cy="4032473"/>
          </a:xfrm>
        </p:spPr>
        <p:txBody>
          <a:bodyPr>
            <a:normAutofit/>
          </a:bodyPr>
          <a:lstStyle/>
          <a:p>
            <a:r>
              <a:rPr lang="fi-FI" dirty="0" smtClean="0"/>
              <a:t>Rakennuksen sisäilman mikrobilähteet:</a:t>
            </a:r>
          </a:p>
          <a:p>
            <a:pPr lvl="1"/>
            <a:r>
              <a:rPr lang="fi-FI" sz="2000" b="1" dirty="0" smtClean="0"/>
              <a:t>Ulkoilma</a:t>
            </a:r>
          </a:p>
          <a:p>
            <a:pPr lvl="1"/>
            <a:r>
              <a:rPr lang="fi-FI" sz="2000" b="1" dirty="0" smtClean="0"/>
              <a:t>Rakenteet ja pintamateriaalit</a:t>
            </a:r>
          </a:p>
          <a:p>
            <a:pPr lvl="1"/>
            <a:r>
              <a:rPr lang="fi-FI" sz="2000" b="1" dirty="0" smtClean="0"/>
              <a:t>Ilmanvaihtojärjestelmä</a:t>
            </a:r>
          </a:p>
          <a:p>
            <a:pPr lvl="1"/>
            <a:endParaRPr lang="fi-FI" sz="2000" dirty="0" smtClean="0"/>
          </a:p>
          <a:p>
            <a:pPr lvl="1"/>
            <a:r>
              <a:rPr lang="fi-FI" sz="2000" dirty="0" smtClean="0"/>
              <a:t>Elintarvikkeet</a:t>
            </a:r>
          </a:p>
          <a:p>
            <a:pPr lvl="1"/>
            <a:r>
              <a:rPr lang="fi-FI" sz="2000" dirty="0" smtClean="0"/>
              <a:t>Polttopuut</a:t>
            </a:r>
          </a:p>
          <a:p>
            <a:pPr lvl="1"/>
            <a:r>
              <a:rPr lang="fi-FI" sz="2000" dirty="0" smtClean="0"/>
              <a:t>Huonekasvit</a:t>
            </a:r>
          </a:p>
          <a:p>
            <a:pPr lvl="1"/>
            <a:r>
              <a:rPr lang="fi-FI" sz="2000" dirty="0" smtClean="0"/>
              <a:t>Huonepöly</a:t>
            </a:r>
          </a:p>
          <a:p>
            <a:pPr lvl="1"/>
            <a:r>
              <a:rPr lang="fi-FI" sz="2000" dirty="0" smtClean="0"/>
              <a:t>Ilman kostuttimet</a:t>
            </a:r>
            <a:endParaRPr lang="en-US" sz="2000"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59</a:t>
            </a:fld>
            <a:endParaRPr lang="fi-FI"/>
          </a:p>
        </p:txBody>
      </p:sp>
    </p:spTree>
    <p:extLst>
      <p:ext uri="{BB962C8B-B14F-4D97-AF65-F5344CB8AC3E}">
        <p14:creationId xmlns:p14="http://schemas.microsoft.com/office/powerpoint/2010/main" val="3134482552"/>
      </p:ext>
    </p:extLst>
  </p:cSld>
  <p:clrMapOvr>
    <a:masterClrMapping/>
  </p:clrMapOvr>
  <p:transition spd="med">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7088" y="333376"/>
            <a:ext cx="7489824" cy="935384"/>
          </a:xfrm>
        </p:spPr>
        <p:txBody>
          <a:bodyPr>
            <a:normAutofit/>
          </a:bodyPr>
          <a:lstStyle/>
          <a:p>
            <a:r>
              <a:rPr lang="fi-FI" dirty="0" smtClean="0">
                <a:solidFill>
                  <a:srgbClr val="44697D"/>
                </a:solidFill>
              </a:rPr>
              <a:t>Käsitteitä</a:t>
            </a:r>
            <a:endParaRPr lang="en-US" dirty="0">
              <a:solidFill>
                <a:srgbClr val="44697D"/>
              </a:solidFill>
            </a:endParaRPr>
          </a:p>
        </p:txBody>
      </p:sp>
      <p:sp>
        <p:nvSpPr>
          <p:cNvPr id="6" name="Content Placeholder 5"/>
          <p:cNvSpPr>
            <a:spLocks noGrp="1"/>
          </p:cNvSpPr>
          <p:nvPr>
            <p:ph idx="1"/>
          </p:nvPr>
        </p:nvSpPr>
        <p:spPr>
          <a:xfrm>
            <a:off x="828517" y="1340768"/>
            <a:ext cx="7489825" cy="4392614"/>
          </a:xfrm>
        </p:spPr>
        <p:txBody>
          <a:bodyPr>
            <a:normAutofit fontScale="92500" lnSpcReduction="20000"/>
          </a:bodyPr>
          <a:lstStyle/>
          <a:p>
            <a:r>
              <a:rPr lang="fi-FI" sz="1800" b="1" dirty="0"/>
              <a:t>Kosteusvauriolla</a:t>
            </a:r>
            <a:r>
              <a:rPr lang="fi-FI" sz="1800" dirty="0"/>
              <a:t> tarkoitetaan ilmiötä, jossa normaalisti kuiva rakennusmateriaali kostuu vähintään päivien pituisena aikajaksona. Useimmissa rakennuksissa tapahtuu pitkän elinkaaren aikana jonkinasteisia </a:t>
            </a:r>
            <a:r>
              <a:rPr lang="fi-FI" sz="1800" dirty="0" smtClean="0"/>
              <a:t>kosteusvaurioita (Asumisterveysohje, 2003)</a:t>
            </a:r>
          </a:p>
          <a:p>
            <a:endParaRPr lang="fi-FI" sz="1800" b="1" dirty="0" smtClean="0"/>
          </a:p>
          <a:p>
            <a:r>
              <a:rPr lang="fi-FI" sz="1800" b="1" dirty="0"/>
              <a:t>Mikrobikasvulla </a:t>
            </a:r>
            <a:r>
              <a:rPr lang="fi-FI" sz="1800" dirty="0"/>
              <a:t>tarkoitetaan sitä, että mikrobit alkavat kasvaa ja lisääntyä rakennusmateriaalissa tai sen pinnalla (Asumisterveysohje, 2003)</a:t>
            </a:r>
          </a:p>
          <a:p>
            <a:endParaRPr lang="fi-FI" sz="1800" dirty="0"/>
          </a:p>
          <a:p>
            <a:r>
              <a:rPr lang="fi-FI" sz="1800" b="1" dirty="0" smtClean="0"/>
              <a:t>”Homeongelma”</a:t>
            </a:r>
            <a:r>
              <a:rPr lang="fi-FI" sz="1800" dirty="0" smtClean="0"/>
              <a:t> </a:t>
            </a:r>
            <a:r>
              <a:rPr lang="fi-FI" sz="1800" dirty="0"/>
              <a:t>voi syntyä rakennusmateriaalin kostuessa, erityisesti toistuvan tai pitkän kosteusaltistuksen seurauksena. Tällöin missä tahansa materiaalissa voi kasvaa mikrobeja eli homeita, hiivoja ja bakteereja. </a:t>
            </a:r>
            <a:r>
              <a:rPr lang="fi-FI" sz="1800" dirty="0" smtClean="0"/>
              <a:t>(Asumisterveysohje, 2003)</a:t>
            </a:r>
          </a:p>
          <a:p>
            <a:endParaRPr lang="fi-FI" sz="1800" dirty="0"/>
          </a:p>
          <a:p>
            <a:pPr marL="285750" indent="-285750">
              <a:buFont typeface="Arial" panose="020B0604020202020204" pitchFamily="34" charset="0"/>
              <a:buChar char="•"/>
              <a:defRPr/>
            </a:pPr>
            <a:r>
              <a:rPr lang="fi-FI" sz="1800" b="1" dirty="0"/>
              <a:t>Merkittävä kosteus- ja </a:t>
            </a:r>
            <a:r>
              <a:rPr lang="fi-FI" sz="1800" b="1" dirty="0" smtClean="0"/>
              <a:t>homevaurio = </a:t>
            </a:r>
            <a:r>
              <a:rPr lang="fi-FI" sz="1800" dirty="0" smtClean="0"/>
              <a:t>vähäistä </a:t>
            </a:r>
            <a:r>
              <a:rPr lang="fi-FI" sz="1800" dirty="0"/>
              <a:t>laajempi rakenteellinen vika, jonka seurauksena haitallinen altistuminen kosteusvaurioituneista rakenteista ja materiaaleista vapautuville kemiallisille, fysikaalisille ja biologisille (mm. mikrobiperäisille) epäpuhtauksille on todennäköistä </a:t>
            </a:r>
            <a:r>
              <a:rPr lang="fi-FI" sz="1800" dirty="0" smtClean="0"/>
              <a:t>(Eduskunnan tarkastusvaliokunnan raportti 1/2012).</a:t>
            </a:r>
            <a:endParaRPr lang="fi-FI" sz="1800" dirty="0"/>
          </a:p>
          <a:p>
            <a:endParaRPr lang="fi-FI" sz="1800" dirty="0" smtClean="0"/>
          </a:p>
          <a:p>
            <a:endParaRPr lang="fi-FI" sz="1800" dirty="0"/>
          </a:p>
          <a:p>
            <a:endParaRPr lang="fi-FI" sz="1800" dirty="0"/>
          </a:p>
          <a:p>
            <a:endParaRPr lang="en-US" dirty="0"/>
          </a:p>
        </p:txBody>
      </p:sp>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6</a:t>
            </a:fld>
            <a:endParaRPr lang="fi-FI"/>
          </a:p>
        </p:txBody>
      </p:sp>
    </p:spTree>
    <p:extLst>
      <p:ext uri="{BB962C8B-B14F-4D97-AF65-F5344CB8AC3E}">
        <p14:creationId xmlns:p14="http://schemas.microsoft.com/office/powerpoint/2010/main" val="467400683"/>
      </p:ext>
    </p:extLst>
  </p:cSld>
  <p:clrMapOvr>
    <a:masterClrMapping/>
  </p:clrMapOvr>
  <p:transition spd="med">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i-FI" dirty="0" smtClean="0">
                <a:solidFill>
                  <a:srgbClr val="44697D"/>
                </a:solidFill>
              </a:rPr>
              <a:t>Homeen elinkierto</a:t>
            </a:r>
            <a:endParaRPr lang="en-US" dirty="0">
              <a:solidFill>
                <a:srgbClr val="44697D"/>
              </a:solidFill>
            </a:endParaRPr>
          </a:p>
        </p:txBody>
      </p:sp>
      <p:pic>
        <p:nvPicPr>
          <p:cNvPr id="19458" name="Picture 2"/>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tretch/>
        </p:blipFill>
        <p:spPr bwMode="auto">
          <a:xfrm>
            <a:off x="559185" y="1628775"/>
            <a:ext cx="3637358" cy="392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p:cNvSpPr>
            <a:spLocks noGrp="1"/>
          </p:cNvSpPr>
          <p:nvPr>
            <p:ph sz="half" idx="2"/>
          </p:nvPr>
        </p:nvSpPr>
        <p:spPr/>
        <p:txBody>
          <a:bodyPr/>
          <a:lstStyle/>
          <a:p>
            <a:pPr marL="514350" indent="-514350">
              <a:buFont typeface="+mj-lt"/>
              <a:buAutoNum type="alphaUcPeriod"/>
            </a:pPr>
            <a:r>
              <a:rPr lang="fi-FI" sz="2000" dirty="0" smtClean="0"/>
              <a:t>Homeitiöt itävät suotuisissa kasvuolosuhteissa</a:t>
            </a:r>
          </a:p>
          <a:p>
            <a:pPr marL="0" indent="0">
              <a:buNone/>
            </a:pPr>
            <a:endParaRPr lang="fi-FI" sz="2000" dirty="0" smtClean="0"/>
          </a:p>
          <a:p>
            <a:pPr marL="514350" indent="-514350">
              <a:buFont typeface="+mj-lt"/>
              <a:buAutoNum type="alphaUcPeriod"/>
            </a:pPr>
            <a:r>
              <a:rPr lang="fi-FI" sz="2000" dirty="0" smtClean="0"/>
              <a:t>Itiöistä kasvaa rihmoja</a:t>
            </a:r>
          </a:p>
          <a:p>
            <a:pPr marL="514350" indent="-514350">
              <a:buFont typeface="+mj-lt"/>
              <a:buAutoNum type="alphaUcPeriod"/>
            </a:pPr>
            <a:endParaRPr lang="fi-FI" sz="2000" dirty="0" smtClean="0"/>
          </a:p>
          <a:p>
            <a:pPr marL="514350" indent="-514350">
              <a:buFont typeface="+mj-lt"/>
              <a:buAutoNum type="alphaUcPeriod"/>
            </a:pPr>
            <a:r>
              <a:rPr lang="fi-FI" sz="2000" dirty="0" smtClean="0"/>
              <a:t>Rihmoista rihmastoja</a:t>
            </a:r>
          </a:p>
          <a:p>
            <a:pPr marL="514350" indent="-514350">
              <a:buFont typeface="+mj-lt"/>
              <a:buAutoNum type="alphaUcPeriod"/>
            </a:pPr>
            <a:endParaRPr lang="fi-FI" sz="2000" dirty="0" smtClean="0"/>
          </a:p>
          <a:p>
            <a:pPr marL="514350" indent="-514350">
              <a:buFont typeface="+mj-lt"/>
              <a:buAutoNum type="alphaUcPeriod"/>
            </a:pPr>
            <a:r>
              <a:rPr lang="fi-FI" sz="2000" dirty="0" smtClean="0"/>
              <a:t>Rihmastoon kehittyy itiökannatinrakenteita. Muodostuu lisää itiöitä.</a:t>
            </a:r>
          </a:p>
          <a:p>
            <a:pPr marL="514350" indent="-514350">
              <a:buFont typeface="+mj-lt"/>
              <a:buAutoNum type="alphaUcPeriod"/>
            </a:pPr>
            <a:endParaRPr lang="en-US" dirty="0"/>
          </a:p>
        </p:txBody>
      </p:sp>
      <p:sp>
        <p:nvSpPr>
          <p:cNvPr id="8" name="TextBox 7"/>
          <p:cNvSpPr txBox="1"/>
          <p:nvPr/>
        </p:nvSpPr>
        <p:spPr>
          <a:xfrm>
            <a:off x="1048587" y="5348487"/>
            <a:ext cx="3600400" cy="307777"/>
          </a:xfrm>
          <a:prstGeom prst="rect">
            <a:avLst/>
          </a:prstGeom>
          <a:noFill/>
        </p:spPr>
        <p:txBody>
          <a:bodyPr wrap="square" rtlCol="0">
            <a:spAutoFit/>
          </a:bodyPr>
          <a:lstStyle/>
          <a:p>
            <a:r>
              <a:rPr lang="fi-FI" sz="1400" dirty="0" smtClean="0"/>
              <a:t>Kuva 1: Homeen elinkierto</a:t>
            </a:r>
            <a:endParaRPr lang="fi-FI" sz="1400" dirty="0"/>
          </a:p>
        </p:txBody>
      </p:sp>
      <p:pic>
        <p:nvPicPr>
          <p:cNvPr id="9"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60</a:t>
            </a:fld>
            <a:endParaRPr lang="fi-FI"/>
          </a:p>
        </p:txBody>
      </p:sp>
    </p:spTree>
    <p:extLst>
      <p:ext uri="{BB962C8B-B14F-4D97-AF65-F5344CB8AC3E}">
        <p14:creationId xmlns:p14="http://schemas.microsoft.com/office/powerpoint/2010/main" val="886305780"/>
      </p:ext>
    </p:extLst>
  </p:cSld>
  <p:clrMapOvr>
    <a:masterClrMapping/>
  </p:clrMapOvr>
  <p:transition spd="med">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9592" y="3212976"/>
            <a:ext cx="7489824" cy="647452"/>
          </a:xfrm>
        </p:spPr>
        <p:style>
          <a:lnRef idx="3">
            <a:schemeClr val="lt1"/>
          </a:lnRef>
          <a:fillRef idx="1">
            <a:schemeClr val="accent2"/>
          </a:fillRef>
          <a:effectRef idx="1">
            <a:schemeClr val="accent2"/>
          </a:effectRef>
          <a:fontRef idx="minor">
            <a:schemeClr val="lt1"/>
          </a:fontRef>
        </p:style>
        <p:txBody>
          <a:bodyPr anchor="ctr">
            <a:normAutofit/>
          </a:bodyPr>
          <a:lstStyle/>
          <a:p>
            <a:pPr algn="ctr"/>
            <a:r>
              <a:rPr lang="fi-FI" dirty="0" smtClean="0"/>
              <a:t>Mikrobien kasvuolosuhteet</a:t>
            </a:r>
            <a:endParaRPr lang="fi-FI" dirty="0"/>
          </a:p>
        </p:txBody>
      </p:sp>
      <p:sp>
        <p:nvSpPr>
          <p:cNvPr id="2" name="Dian numeron paikkamerkki 1"/>
          <p:cNvSpPr>
            <a:spLocks noGrp="1"/>
          </p:cNvSpPr>
          <p:nvPr>
            <p:ph type="sldNum" sz="quarter" idx="12"/>
          </p:nvPr>
        </p:nvSpPr>
        <p:spPr/>
        <p:txBody>
          <a:bodyPr/>
          <a:lstStyle/>
          <a:p>
            <a:fld id="{49246692-9764-4796-AF2E-897E79EBAFA7}" type="slidenum">
              <a:rPr lang="fi-FI" smtClean="0"/>
              <a:pPr/>
              <a:t>61</a:t>
            </a:fld>
            <a:endParaRPr lang="fi-FI"/>
          </a:p>
        </p:txBody>
      </p:sp>
      <p:pic>
        <p:nvPicPr>
          <p:cNvPr id="4" name="Kuva 26" descr="Kuvaus: Savonia_Word_tunniste"/>
          <p:cNvPicPr/>
          <p:nvPr/>
        </p:nvPicPr>
        <p:blipFill rotWithShape="1">
          <a:blip r:embed="rId2"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588231"/>
      </p:ext>
    </p:extLst>
  </p:cSld>
  <p:clrMapOvr>
    <a:masterClrMapping/>
  </p:clrMapOvr>
  <p:transition spd="med">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i-FI" dirty="0" smtClean="0">
                <a:solidFill>
                  <a:srgbClr val="44697D"/>
                </a:solidFill>
              </a:rPr>
              <a:t>Mikrobien kasvuvaatimukset</a:t>
            </a:r>
            <a:endParaRPr lang="en-US" dirty="0">
              <a:solidFill>
                <a:srgbClr val="44697D"/>
              </a:solidFill>
            </a:endParaRPr>
          </a:p>
        </p:txBody>
      </p:sp>
      <p:pic>
        <p:nvPicPr>
          <p:cNvPr id="1027" name="Picture 3"/>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tretch/>
        </p:blipFill>
        <p:spPr bwMode="auto">
          <a:xfrm>
            <a:off x="376040" y="1748520"/>
            <a:ext cx="3927424" cy="3028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half" idx="2"/>
          </p:nvPr>
        </p:nvSpPr>
        <p:spPr>
          <a:xfrm>
            <a:off x="3923928" y="1772690"/>
            <a:ext cx="4778316" cy="4392614"/>
          </a:xfrm>
        </p:spPr>
        <p:txBody>
          <a:bodyPr/>
          <a:lstStyle/>
          <a:p>
            <a:pPr lvl="1"/>
            <a:r>
              <a:rPr lang="fi-FI" sz="2000" dirty="0"/>
              <a:t>Kosteutta (kasvu alkaa, kun RH yli 70 </a:t>
            </a:r>
            <a:r>
              <a:rPr lang="fi-FI" sz="2000" dirty="0" smtClean="0"/>
              <a:t>%)</a:t>
            </a:r>
          </a:p>
          <a:p>
            <a:pPr lvl="1"/>
            <a:r>
              <a:rPr lang="fi-FI" sz="2000" dirty="0" smtClean="0"/>
              <a:t>Ravinteita</a:t>
            </a:r>
            <a:endParaRPr lang="fi-FI" sz="2000" dirty="0"/>
          </a:p>
          <a:p>
            <a:pPr lvl="1"/>
            <a:r>
              <a:rPr lang="fi-FI" sz="2000" dirty="0"/>
              <a:t>Happea</a:t>
            </a:r>
          </a:p>
          <a:p>
            <a:pPr lvl="1"/>
            <a:r>
              <a:rPr lang="fi-FI" altLang="en-US" sz="2000" dirty="0">
                <a:cs typeface="Arial" charset="0"/>
              </a:rPr>
              <a:t>pH-arvo → </a:t>
            </a:r>
            <a:r>
              <a:rPr lang="fi-FI" altLang="en-US" sz="2000" dirty="0" err="1">
                <a:cs typeface="Arial" charset="0"/>
              </a:rPr>
              <a:t>optimi-pH</a:t>
            </a:r>
            <a:r>
              <a:rPr lang="fi-FI" altLang="en-US" sz="2000" dirty="0">
                <a:cs typeface="Arial" charset="0"/>
              </a:rPr>
              <a:t> on noin 7</a:t>
            </a:r>
            <a:endParaRPr lang="fi-FI" sz="2000" dirty="0"/>
          </a:p>
          <a:p>
            <a:pPr lvl="1"/>
            <a:r>
              <a:rPr lang="fi-FI" sz="2000" dirty="0" smtClean="0"/>
              <a:t>Riittävä </a:t>
            </a:r>
            <a:r>
              <a:rPr lang="fi-FI" sz="2000" dirty="0"/>
              <a:t>lämpötila, optimi 10 – 30 ⁰C  (kasvu alkaa, kun LT  0 – 50 ⁰C)</a:t>
            </a:r>
          </a:p>
          <a:p>
            <a:endParaRPr lang="en-US" dirty="0"/>
          </a:p>
        </p:txBody>
      </p:sp>
      <p:sp>
        <p:nvSpPr>
          <p:cNvPr id="2" name="TextBox 1"/>
          <p:cNvSpPr txBox="1"/>
          <p:nvPr/>
        </p:nvSpPr>
        <p:spPr>
          <a:xfrm>
            <a:off x="539552" y="4799471"/>
            <a:ext cx="3600400" cy="307777"/>
          </a:xfrm>
          <a:prstGeom prst="rect">
            <a:avLst/>
          </a:prstGeom>
          <a:noFill/>
        </p:spPr>
        <p:txBody>
          <a:bodyPr wrap="square" rtlCol="0">
            <a:spAutoFit/>
          </a:bodyPr>
          <a:lstStyle/>
          <a:p>
            <a:r>
              <a:rPr lang="fi-FI" sz="1400" dirty="0" smtClean="0"/>
              <a:t>Kuva: Mikrobien kasvuvaatimukset</a:t>
            </a:r>
            <a:endParaRPr lang="fi-FI" sz="1400" dirty="0"/>
          </a:p>
        </p:txBody>
      </p:sp>
      <p:pic>
        <p:nvPicPr>
          <p:cNvPr id="9"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62</a:t>
            </a:fld>
            <a:endParaRPr lang="fi-FI"/>
          </a:p>
        </p:txBody>
      </p:sp>
    </p:spTree>
    <p:extLst>
      <p:ext uri="{BB962C8B-B14F-4D97-AF65-F5344CB8AC3E}">
        <p14:creationId xmlns:p14="http://schemas.microsoft.com/office/powerpoint/2010/main" val="3305752004"/>
      </p:ext>
    </p:extLst>
  </p:cSld>
  <p:clrMapOvr>
    <a:masterClrMapping/>
  </p:clrMapOvr>
  <p:transition spd="med">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7088" y="333376"/>
            <a:ext cx="7489824" cy="868424"/>
          </a:xfrm>
        </p:spPr>
        <p:txBody>
          <a:bodyPr>
            <a:normAutofit/>
          </a:bodyPr>
          <a:lstStyle/>
          <a:p>
            <a:r>
              <a:rPr lang="fi-FI" dirty="0" smtClean="0">
                <a:solidFill>
                  <a:srgbClr val="44697D"/>
                </a:solidFill>
              </a:rPr>
              <a:t>Mikrobit ja pH-arvo</a:t>
            </a:r>
            <a:endParaRPr lang="en-US" dirty="0">
              <a:solidFill>
                <a:srgbClr val="44697D"/>
              </a:solidFill>
            </a:endParaRPr>
          </a:p>
        </p:txBody>
      </p:sp>
      <p:sp>
        <p:nvSpPr>
          <p:cNvPr id="8" name="Content Placeholder 7"/>
          <p:cNvSpPr>
            <a:spLocks noGrp="1"/>
          </p:cNvSpPr>
          <p:nvPr>
            <p:ph idx="1"/>
          </p:nvPr>
        </p:nvSpPr>
        <p:spPr>
          <a:xfrm>
            <a:off x="827088" y="1504010"/>
            <a:ext cx="7777360" cy="4392614"/>
          </a:xfrm>
        </p:spPr>
        <p:txBody>
          <a:bodyPr>
            <a:normAutofit/>
          </a:bodyPr>
          <a:lstStyle/>
          <a:p>
            <a:r>
              <a:rPr lang="fi-FI" sz="1800" dirty="0" smtClean="0"/>
              <a:t>Optimi </a:t>
            </a:r>
            <a:r>
              <a:rPr lang="fi-FI" sz="1800" dirty="0"/>
              <a:t>yleensä pH 5 - 7 </a:t>
            </a:r>
          </a:p>
          <a:p>
            <a:endParaRPr lang="en-US" sz="1800" dirty="0" smtClean="0"/>
          </a:p>
          <a:p>
            <a:r>
              <a:rPr lang="en-US" sz="1800" dirty="0" smtClean="0"/>
              <a:t>Raja-</a:t>
            </a:r>
            <a:r>
              <a:rPr lang="en-US" sz="1800" dirty="0" err="1" smtClean="0"/>
              <a:t>arvot</a:t>
            </a:r>
            <a:r>
              <a:rPr lang="en-US" sz="1800" dirty="0" smtClean="0"/>
              <a:t> </a:t>
            </a:r>
            <a:r>
              <a:rPr lang="en-US" sz="1800" dirty="0" err="1"/>
              <a:t>yleensä</a:t>
            </a:r>
            <a:r>
              <a:rPr lang="en-US" sz="1800" dirty="0"/>
              <a:t> 3 - 8 </a:t>
            </a:r>
          </a:p>
          <a:p>
            <a:endParaRPr lang="fi-FI" sz="1800" dirty="0" smtClean="0"/>
          </a:p>
          <a:p>
            <a:r>
              <a:rPr lang="fi-FI" sz="1800" dirty="0" smtClean="0"/>
              <a:t>Joillakin </a:t>
            </a:r>
            <a:r>
              <a:rPr lang="fi-FI" sz="1800" dirty="0"/>
              <a:t>lajeilla raja-arvot 1,5 - 10 ( </a:t>
            </a:r>
            <a:r>
              <a:rPr lang="fi-FI" sz="1800" dirty="0" smtClean="0"/>
              <a:t>12) </a:t>
            </a:r>
            <a:endParaRPr lang="fi-FI" sz="1800" dirty="0"/>
          </a:p>
          <a:p>
            <a:endParaRPr lang="fi-FI" sz="1800" dirty="0" smtClean="0"/>
          </a:p>
          <a:p>
            <a:r>
              <a:rPr lang="fi-FI" sz="1800" dirty="0" smtClean="0"/>
              <a:t>Useimmat </a:t>
            </a:r>
            <a:r>
              <a:rPr lang="fi-FI" sz="1800" dirty="0"/>
              <a:t>lajit kasvavat paremmin happamassa kuin emäksisessä </a:t>
            </a:r>
          </a:p>
          <a:p>
            <a:endParaRPr lang="fi-FI" sz="1800" dirty="0" smtClean="0"/>
          </a:p>
          <a:p>
            <a:r>
              <a:rPr lang="fi-FI" sz="1800" dirty="0" smtClean="0"/>
              <a:t>Sienet </a:t>
            </a:r>
            <a:r>
              <a:rPr lang="fi-FI" sz="1800" dirty="0"/>
              <a:t>muuttavat materiaalien pH:ta happamaksi </a:t>
            </a:r>
          </a:p>
          <a:p>
            <a:endParaRPr lang="fi-FI" sz="1800" dirty="0" smtClean="0"/>
          </a:p>
          <a:p>
            <a:r>
              <a:rPr lang="fi-FI" sz="1800" dirty="0" smtClean="0"/>
              <a:t>Eräät </a:t>
            </a:r>
            <a:r>
              <a:rPr lang="fi-FI" sz="1800" dirty="0"/>
              <a:t>lajit (</a:t>
            </a:r>
            <a:r>
              <a:rPr lang="fi-FI" sz="1800" i="1" dirty="0" err="1" smtClean="0"/>
              <a:t>Stachybotrus</a:t>
            </a:r>
            <a:r>
              <a:rPr lang="fi-FI" sz="1800" i="1" dirty="0" smtClean="0"/>
              <a:t> </a:t>
            </a:r>
            <a:r>
              <a:rPr lang="fi-FI" sz="1800" i="1" dirty="0"/>
              <a:t>sp</a:t>
            </a:r>
            <a:r>
              <a:rPr lang="fi-FI" sz="1800" dirty="0" smtClean="0"/>
              <a:t>) ovat </a:t>
            </a:r>
            <a:r>
              <a:rPr lang="fi-FI" sz="1800" dirty="0"/>
              <a:t>jossakin määrin emäshakuisia </a:t>
            </a:r>
          </a:p>
          <a:p>
            <a:endParaRPr lang="en-US" dirty="0"/>
          </a:p>
        </p:txBody>
      </p:sp>
      <p:pic>
        <p:nvPicPr>
          <p:cNvPr id="9"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63</a:t>
            </a:fld>
            <a:endParaRPr lang="fi-FI"/>
          </a:p>
        </p:txBody>
      </p:sp>
    </p:spTree>
    <p:extLst>
      <p:ext uri="{BB962C8B-B14F-4D97-AF65-F5344CB8AC3E}">
        <p14:creationId xmlns:p14="http://schemas.microsoft.com/office/powerpoint/2010/main" val="3837485648"/>
      </p:ext>
    </p:extLst>
  </p:cSld>
  <p:clrMapOvr>
    <a:masterClrMapping/>
  </p:clrMapOvr>
  <p:transition spd="med">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solidFill>
                  <a:srgbClr val="44697D"/>
                </a:solidFill>
              </a:rPr>
              <a:t>Mikrobit ja kosteus</a:t>
            </a:r>
            <a:endParaRPr lang="en-US" dirty="0">
              <a:solidFill>
                <a:srgbClr val="44697D"/>
              </a:solidFill>
            </a:endParaRPr>
          </a:p>
        </p:txBody>
      </p:sp>
      <p:sp>
        <p:nvSpPr>
          <p:cNvPr id="3" name="Content Placeholder 2"/>
          <p:cNvSpPr>
            <a:spLocks noGrp="1"/>
          </p:cNvSpPr>
          <p:nvPr>
            <p:ph idx="1"/>
          </p:nvPr>
        </p:nvSpPr>
        <p:spPr/>
        <p:txBody>
          <a:bodyPr/>
          <a:lstStyle/>
          <a:p>
            <a:pPr marL="0" indent="0">
              <a:buNone/>
            </a:pPr>
            <a:r>
              <a:rPr lang="fi-FI" dirty="0" smtClean="0"/>
              <a:t>Rakennuksissa </a:t>
            </a:r>
            <a:r>
              <a:rPr lang="fi-FI" dirty="0"/>
              <a:t>rajoittavana tekijänä on pelkästään </a:t>
            </a:r>
            <a:r>
              <a:rPr lang="fi-FI" b="1" dirty="0" smtClean="0"/>
              <a:t>kosteus</a:t>
            </a:r>
          </a:p>
          <a:p>
            <a:pPr lvl="1"/>
            <a:r>
              <a:rPr lang="fi-FI" dirty="0"/>
              <a:t>Kuvataan vesiaktiivisuutena </a:t>
            </a:r>
            <a:r>
              <a:rPr lang="fi-FI" dirty="0" err="1"/>
              <a:t>a</a:t>
            </a:r>
            <a:r>
              <a:rPr lang="fi-FI" baseline="-25000" dirty="0" err="1"/>
              <a:t>w</a:t>
            </a:r>
            <a:r>
              <a:rPr lang="fi-FI" dirty="0"/>
              <a:t> = vapaan veden osuus</a:t>
            </a:r>
          </a:p>
          <a:p>
            <a:pPr lvl="2"/>
            <a:r>
              <a:rPr lang="fi-FI" sz="1800" dirty="0"/>
              <a:t>Minimivesiaktiivisuutta käytetään mikrobien </a:t>
            </a:r>
            <a:r>
              <a:rPr lang="fi-FI" sz="1800" dirty="0" smtClean="0"/>
              <a:t>luokitteluperusteena</a:t>
            </a:r>
          </a:p>
          <a:p>
            <a:pPr marL="623887" lvl="2" indent="0">
              <a:buNone/>
            </a:pPr>
            <a:endParaRPr lang="fi-FI" sz="1800" dirty="0"/>
          </a:p>
          <a:p>
            <a:pPr lvl="1"/>
            <a:r>
              <a:rPr lang="fi-FI" dirty="0"/>
              <a:t>RH = </a:t>
            </a:r>
            <a:r>
              <a:rPr lang="fi-FI" dirty="0" err="1"/>
              <a:t>a</a:t>
            </a:r>
            <a:r>
              <a:rPr lang="fi-FI" baseline="-25000" dirty="0" err="1"/>
              <a:t>w</a:t>
            </a:r>
            <a:r>
              <a:rPr lang="fi-FI" dirty="0" smtClean="0"/>
              <a:t> </a:t>
            </a:r>
            <a:r>
              <a:rPr lang="fi-FI" dirty="0"/>
              <a:t>x 100 </a:t>
            </a:r>
            <a:r>
              <a:rPr lang="fi-FI" dirty="0" smtClean="0"/>
              <a:t>% (tasapainotilassa)</a:t>
            </a:r>
            <a:r>
              <a:rPr lang="fi-FI" dirty="0"/>
              <a:t> </a:t>
            </a:r>
            <a:endParaRPr lang="fi-FI" dirty="0" smtClean="0"/>
          </a:p>
          <a:p>
            <a:pPr lvl="1"/>
            <a:endParaRPr lang="fi-FI" dirty="0" smtClean="0"/>
          </a:p>
          <a:p>
            <a:pPr lvl="1"/>
            <a:r>
              <a:rPr lang="fi-FI" dirty="0" smtClean="0"/>
              <a:t>RH </a:t>
            </a:r>
            <a:r>
              <a:rPr lang="fi-FI" dirty="0"/>
              <a:t>= ilmassa olevan kosteuden suhteellinen määrä kyseisessä </a:t>
            </a:r>
            <a:r>
              <a:rPr lang="fi-FI" dirty="0" smtClean="0"/>
              <a:t>lämpötilassa</a:t>
            </a:r>
          </a:p>
          <a:p>
            <a:pPr lvl="2"/>
            <a:r>
              <a:rPr lang="fi-FI" sz="1800" dirty="0" smtClean="0"/>
              <a:t>RH 100% = kosteus tiivistyy vedeksi</a:t>
            </a:r>
            <a:endParaRPr lang="fi-FI" sz="1800" dirty="0"/>
          </a:p>
          <a:p>
            <a:pPr lvl="1"/>
            <a:endParaRPr lang="fi-FI" sz="1600" dirty="0"/>
          </a:p>
          <a:p>
            <a:pPr marL="266700" lvl="1" indent="0">
              <a:buNone/>
            </a:pPr>
            <a:endParaRPr lang="fi-FI" sz="1200" b="1" dirty="0" smtClean="0"/>
          </a:p>
          <a:p>
            <a:pPr lvl="1"/>
            <a:endParaRPr lang="fi-FI" sz="1600" b="1" dirty="0"/>
          </a:p>
          <a:p>
            <a:endParaRPr lang="en-US"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64</a:t>
            </a:fld>
            <a:endParaRPr lang="fi-FI"/>
          </a:p>
        </p:txBody>
      </p:sp>
    </p:spTree>
    <p:extLst>
      <p:ext uri="{BB962C8B-B14F-4D97-AF65-F5344CB8AC3E}">
        <p14:creationId xmlns:p14="http://schemas.microsoft.com/office/powerpoint/2010/main" val="259345387"/>
      </p:ext>
    </p:extLst>
  </p:cSld>
  <p:clrMapOvr>
    <a:masterClrMapping/>
  </p:clrMapOvr>
  <p:transition spd="med">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solidFill>
                  <a:srgbClr val="44697D"/>
                </a:solidFill>
              </a:rPr>
              <a:t>Mikrobit ja kosteus</a:t>
            </a:r>
            <a:endParaRPr lang="en-US" dirty="0">
              <a:solidFill>
                <a:srgbClr val="44697D"/>
              </a:solidFill>
            </a:endParaRPr>
          </a:p>
        </p:txBody>
      </p:sp>
      <p:sp>
        <p:nvSpPr>
          <p:cNvPr id="3" name="Content Placeholder 2"/>
          <p:cNvSpPr>
            <a:spLocks noGrp="1"/>
          </p:cNvSpPr>
          <p:nvPr>
            <p:ph idx="1"/>
          </p:nvPr>
        </p:nvSpPr>
        <p:spPr/>
        <p:txBody>
          <a:bodyPr>
            <a:normAutofit/>
          </a:bodyPr>
          <a:lstStyle/>
          <a:p>
            <a:pPr marL="0" indent="-6350">
              <a:buNone/>
            </a:pPr>
            <a:r>
              <a:rPr lang="fi-FI" dirty="0" smtClean="0"/>
              <a:t>Kriittinen kosteus rakennusmateriaaleissa saavutetaan kun sisäilman RH 75 – 100 %; (</a:t>
            </a:r>
            <a:r>
              <a:rPr lang="fi-FI" dirty="0" err="1" smtClean="0"/>
              <a:t>a</a:t>
            </a:r>
            <a:r>
              <a:rPr lang="fi-FI" baseline="-25000" dirty="0" err="1" smtClean="0"/>
              <a:t>w</a:t>
            </a:r>
            <a:r>
              <a:rPr lang="fi-FI" dirty="0" smtClean="0"/>
              <a:t> 0, 75 – 1)</a:t>
            </a:r>
          </a:p>
          <a:p>
            <a:pPr lvl="1"/>
            <a:r>
              <a:rPr lang="fi-FI" dirty="0" smtClean="0"/>
              <a:t>Kosteus sisäilmassa pitkiä aikajaksoja</a:t>
            </a:r>
          </a:p>
          <a:p>
            <a:pPr lvl="1"/>
            <a:endParaRPr lang="fi-FI" dirty="0" smtClean="0"/>
          </a:p>
          <a:p>
            <a:pPr lvl="1"/>
            <a:r>
              <a:rPr lang="fi-FI" dirty="0" smtClean="0"/>
              <a:t>Home </a:t>
            </a:r>
            <a:r>
              <a:rPr lang="fi-FI" dirty="0"/>
              <a:t>≥</a:t>
            </a:r>
            <a:r>
              <a:rPr lang="fi-FI" dirty="0" smtClean="0"/>
              <a:t> RH 75 – 80 %; </a:t>
            </a:r>
            <a:r>
              <a:rPr lang="fi-FI" dirty="0"/>
              <a:t>(</a:t>
            </a:r>
            <a:r>
              <a:rPr lang="fi-FI" dirty="0" err="1"/>
              <a:t>a</a:t>
            </a:r>
            <a:r>
              <a:rPr lang="fi-FI" baseline="-25000" dirty="0" err="1"/>
              <a:t>w</a:t>
            </a:r>
            <a:r>
              <a:rPr lang="fi-FI" dirty="0" smtClean="0"/>
              <a:t> ≥ 0,75)</a:t>
            </a:r>
          </a:p>
          <a:p>
            <a:pPr lvl="1"/>
            <a:r>
              <a:rPr lang="fi-FI" b="1" dirty="0" smtClean="0"/>
              <a:t>Laho </a:t>
            </a:r>
            <a:r>
              <a:rPr lang="fi-FI" b="1" dirty="0"/>
              <a:t>≥ </a:t>
            </a:r>
            <a:r>
              <a:rPr lang="fi-FI" b="1" dirty="0" smtClean="0"/>
              <a:t>RH 95 %; (</a:t>
            </a:r>
            <a:r>
              <a:rPr lang="fi-FI" b="1" dirty="0" err="1"/>
              <a:t>a</a:t>
            </a:r>
            <a:r>
              <a:rPr lang="fi-FI" b="1" baseline="-25000" dirty="0" err="1"/>
              <a:t>w</a:t>
            </a:r>
            <a:r>
              <a:rPr lang="fi-FI" b="1" dirty="0" smtClean="0"/>
              <a:t> ≥ 0,95)</a:t>
            </a:r>
          </a:p>
          <a:p>
            <a:pPr lvl="1"/>
            <a:r>
              <a:rPr lang="fi-FI" dirty="0" smtClean="0"/>
              <a:t>Bakteerit (sädesieni) ≥RH 95 – 99 %; </a:t>
            </a:r>
            <a:r>
              <a:rPr lang="fi-FI" dirty="0"/>
              <a:t>(</a:t>
            </a:r>
            <a:r>
              <a:rPr lang="fi-FI" dirty="0" err="1"/>
              <a:t>a</a:t>
            </a:r>
            <a:r>
              <a:rPr lang="fi-FI" baseline="-25000" dirty="0" err="1"/>
              <a:t>w</a:t>
            </a:r>
            <a:r>
              <a:rPr lang="fi-FI" dirty="0" smtClean="0"/>
              <a:t> ≥ 0,95)</a:t>
            </a:r>
          </a:p>
          <a:p>
            <a:pPr marL="914400" lvl="2" indent="0">
              <a:buNone/>
            </a:pPr>
            <a:endParaRPr lang="fi-FI" sz="1800"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65</a:t>
            </a:fld>
            <a:endParaRPr lang="fi-FI"/>
          </a:p>
        </p:txBody>
      </p:sp>
    </p:spTree>
    <p:extLst>
      <p:ext uri="{BB962C8B-B14F-4D97-AF65-F5344CB8AC3E}">
        <p14:creationId xmlns:p14="http://schemas.microsoft.com/office/powerpoint/2010/main" val="2070877287"/>
      </p:ext>
    </p:extLst>
  </p:cSld>
  <p:clrMapOvr>
    <a:masterClrMapping/>
  </p:clrMapOvr>
  <p:transition spd="med">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solidFill>
                  <a:srgbClr val="44697D"/>
                </a:solidFill>
              </a:rPr>
              <a:t>Mikrobit ja puun kosteus</a:t>
            </a:r>
            <a:endParaRPr lang="en-US" dirty="0">
              <a:solidFill>
                <a:srgbClr val="44697D"/>
              </a:solidFill>
            </a:endParaRPr>
          </a:p>
        </p:txBody>
      </p:sp>
      <p:sp>
        <p:nvSpPr>
          <p:cNvPr id="3" name="Content Placeholder 2"/>
          <p:cNvSpPr>
            <a:spLocks noGrp="1"/>
          </p:cNvSpPr>
          <p:nvPr>
            <p:ph idx="1"/>
          </p:nvPr>
        </p:nvSpPr>
        <p:spPr>
          <a:xfrm>
            <a:off x="827088" y="1628775"/>
            <a:ext cx="7489825" cy="4176489"/>
          </a:xfrm>
        </p:spPr>
        <p:txBody>
          <a:bodyPr>
            <a:normAutofit/>
          </a:bodyPr>
          <a:lstStyle/>
          <a:p>
            <a:pPr marL="342900" lvl="1" indent="-342900">
              <a:buFont typeface="Arial" charset="0"/>
              <a:buChar char="•"/>
            </a:pPr>
            <a:r>
              <a:rPr lang="fi-FI" sz="2000" dirty="0" smtClean="0"/>
              <a:t>Orgaanisten </a:t>
            </a:r>
            <a:r>
              <a:rPr lang="fi-FI" sz="2000" dirty="0"/>
              <a:t>materiaalien kosteuspitoisuus ( u % </a:t>
            </a:r>
            <a:r>
              <a:rPr lang="fi-FI" sz="2000" dirty="0" smtClean="0"/>
              <a:t>kuivapainosta = painoprosentti):</a:t>
            </a:r>
          </a:p>
          <a:p>
            <a:pPr marL="742950" lvl="2" indent="-342900"/>
            <a:r>
              <a:rPr lang="fi-FI" sz="1800" dirty="0" smtClean="0"/>
              <a:t>Home ≥ u 18 – 20 %</a:t>
            </a:r>
          </a:p>
          <a:p>
            <a:pPr marL="742950" lvl="2" indent="-342900"/>
            <a:r>
              <a:rPr lang="fi-FI" sz="1800" dirty="0" smtClean="0"/>
              <a:t>Laho </a:t>
            </a:r>
            <a:r>
              <a:rPr lang="fi-FI" sz="1800" dirty="0"/>
              <a:t>≥ </a:t>
            </a:r>
            <a:r>
              <a:rPr lang="fi-FI" sz="1800" dirty="0" smtClean="0"/>
              <a:t>u 25 – 30 %</a:t>
            </a:r>
            <a:endParaRPr lang="en-US" sz="1800" dirty="0"/>
          </a:p>
          <a:p>
            <a:pPr marL="0" indent="0">
              <a:buNone/>
            </a:pPr>
            <a:endParaRPr lang="fi-FI" sz="2400" dirty="0"/>
          </a:p>
          <a:p>
            <a:r>
              <a:rPr lang="fi-FI" dirty="0" smtClean="0"/>
              <a:t>Painoprosentti = veden osuus materiaalin massasta</a:t>
            </a:r>
          </a:p>
          <a:p>
            <a:r>
              <a:rPr lang="fi-FI" dirty="0" smtClean="0"/>
              <a:t>u 18 % puussa vastaa noin  RH = 80 %</a:t>
            </a:r>
          </a:p>
          <a:p>
            <a:endParaRPr lang="en-US" sz="2400"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66</a:t>
            </a:fld>
            <a:endParaRPr lang="fi-FI"/>
          </a:p>
        </p:txBody>
      </p:sp>
    </p:spTree>
    <p:extLst>
      <p:ext uri="{BB962C8B-B14F-4D97-AF65-F5344CB8AC3E}">
        <p14:creationId xmlns:p14="http://schemas.microsoft.com/office/powerpoint/2010/main" val="693415393"/>
      </p:ext>
    </p:extLst>
  </p:cSld>
  <p:clrMapOvr>
    <a:masterClrMapping/>
  </p:clrMapOvr>
  <p:transition spd="med">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7584" y="3212976"/>
            <a:ext cx="7489824" cy="647452"/>
          </a:xfrm>
        </p:spPr>
        <p:style>
          <a:lnRef idx="3">
            <a:schemeClr val="lt1"/>
          </a:lnRef>
          <a:fillRef idx="1">
            <a:schemeClr val="accent2"/>
          </a:fillRef>
          <a:effectRef idx="1">
            <a:schemeClr val="accent2"/>
          </a:effectRef>
          <a:fontRef idx="minor">
            <a:schemeClr val="lt1"/>
          </a:fontRef>
        </p:style>
        <p:txBody>
          <a:bodyPr anchor="ctr">
            <a:normAutofit/>
          </a:bodyPr>
          <a:lstStyle/>
          <a:p>
            <a:pPr algn="ctr"/>
            <a:r>
              <a:rPr lang="fi-FI" dirty="0" smtClean="0"/>
              <a:t>Mikrobilajit</a:t>
            </a:r>
            <a:endParaRPr lang="fi-FI" dirty="0"/>
          </a:p>
        </p:txBody>
      </p:sp>
      <p:sp>
        <p:nvSpPr>
          <p:cNvPr id="2" name="Dian numeron paikkamerkki 1"/>
          <p:cNvSpPr>
            <a:spLocks noGrp="1"/>
          </p:cNvSpPr>
          <p:nvPr>
            <p:ph type="sldNum" sz="quarter" idx="12"/>
          </p:nvPr>
        </p:nvSpPr>
        <p:spPr/>
        <p:txBody>
          <a:bodyPr/>
          <a:lstStyle/>
          <a:p>
            <a:fld id="{49246692-9764-4796-AF2E-897E79EBAFA7}" type="slidenum">
              <a:rPr lang="fi-FI" smtClean="0"/>
              <a:pPr/>
              <a:t>67</a:t>
            </a:fld>
            <a:endParaRPr lang="fi-FI"/>
          </a:p>
        </p:txBody>
      </p:sp>
      <p:pic>
        <p:nvPicPr>
          <p:cNvPr id="5" name="Kuva 26" descr="Kuvaus: Savonia_Word_tunniste"/>
          <p:cNvPicPr/>
          <p:nvPr/>
        </p:nvPicPr>
        <p:blipFill rotWithShape="1">
          <a:blip r:embed="rId2"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8723080"/>
      </p:ext>
    </p:extLst>
  </p:cSld>
  <p:clrMapOvr>
    <a:masterClrMapping/>
  </p:clrMapOvr>
  <p:transition spd="med">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solidFill>
                  <a:srgbClr val="44697D"/>
                </a:solidFill>
              </a:rPr>
              <a:t>Mikrobilajeista</a:t>
            </a:r>
            <a:endParaRPr lang="en-US" dirty="0">
              <a:solidFill>
                <a:srgbClr val="44697D"/>
              </a:solidFill>
            </a:endParaRPr>
          </a:p>
        </p:txBody>
      </p:sp>
      <p:sp>
        <p:nvSpPr>
          <p:cNvPr id="3" name="Content Placeholder 2"/>
          <p:cNvSpPr>
            <a:spLocks noGrp="1"/>
          </p:cNvSpPr>
          <p:nvPr>
            <p:ph idx="1"/>
          </p:nvPr>
        </p:nvSpPr>
        <p:spPr/>
        <p:txBody>
          <a:bodyPr/>
          <a:lstStyle/>
          <a:p>
            <a:r>
              <a:rPr lang="fi-FI" sz="2000" dirty="0" smtClean="0"/>
              <a:t>Sisäilmassa, rakennusmateriaaleissa ja pinnoilla </a:t>
            </a:r>
            <a:r>
              <a:rPr lang="fi-FI" dirty="0" smtClean="0"/>
              <a:t>voi olla pieniä määriä mikrobeja normaalitilanteissa </a:t>
            </a:r>
            <a:endParaRPr lang="fi-FI" sz="2000" dirty="0" smtClean="0"/>
          </a:p>
          <a:p>
            <a:endParaRPr lang="fi-FI" sz="2000" dirty="0" smtClean="0"/>
          </a:p>
          <a:p>
            <a:r>
              <a:rPr lang="fi-FI" sz="2000" dirty="0" smtClean="0"/>
              <a:t>Yleisimmät mikrobilajit sisäilmassa ovat </a:t>
            </a:r>
            <a:r>
              <a:rPr lang="fi-FI" sz="2000" i="1" dirty="0" err="1" smtClean="0"/>
              <a:t>Penicillium</a:t>
            </a:r>
            <a:r>
              <a:rPr lang="fi-FI" sz="2000" dirty="0" smtClean="0"/>
              <a:t> ja </a:t>
            </a:r>
            <a:r>
              <a:rPr lang="fi-FI" sz="2000" i="1" dirty="0" err="1" smtClean="0"/>
              <a:t>Cladosporium</a:t>
            </a:r>
            <a:endParaRPr lang="fi-FI" sz="2000" i="1" dirty="0" smtClean="0"/>
          </a:p>
          <a:p>
            <a:pPr lvl="1"/>
            <a:r>
              <a:rPr lang="fi-FI" dirty="0" smtClean="0"/>
              <a:t>Suurina pitoisuuksina materiaali- tai ilmanäytteissä pakkaskaudella ne viittaavat epätavanomaiseen mikrobilähteeseen</a:t>
            </a:r>
          </a:p>
          <a:p>
            <a:pPr lvl="1"/>
            <a:endParaRPr lang="fi-FI" dirty="0"/>
          </a:p>
          <a:p>
            <a:r>
              <a:rPr lang="fi-FI" sz="2000" dirty="0" smtClean="0"/>
              <a:t>Indikaattorimikrobilajit</a:t>
            </a:r>
          </a:p>
          <a:p>
            <a:pPr lvl="1"/>
            <a:r>
              <a:rPr lang="fi-FI" dirty="0" smtClean="0"/>
              <a:t>Viittaavat kosteusvaurioon, eivät kuulu tavanomaiseen</a:t>
            </a:r>
            <a:r>
              <a:rPr lang="fi-FI" dirty="0" smtClean="0">
                <a:solidFill>
                  <a:srgbClr val="FF0000"/>
                </a:solidFill>
              </a:rPr>
              <a:t> </a:t>
            </a:r>
            <a:r>
              <a:rPr lang="fi-FI" dirty="0" smtClean="0"/>
              <a:t>rakennuksen </a:t>
            </a:r>
            <a:r>
              <a:rPr lang="fi-FI" dirty="0" err="1" smtClean="0"/>
              <a:t>mikrobistoon</a:t>
            </a:r>
            <a:endParaRPr lang="fi-FI" dirty="0" smtClean="0"/>
          </a:p>
          <a:p>
            <a:pPr marL="914400" lvl="2" indent="0">
              <a:buNone/>
            </a:pPr>
            <a:endParaRPr lang="fi-FI" sz="1400" dirty="0" smtClean="0"/>
          </a:p>
          <a:p>
            <a:pPr marL="266700" lvl="1" indent="0">
              <a:buNone/>
            </a:pPr>
            <a:endParaRPr lang="fi-FI" i="1" dirty="0" smtClean="0"/>
          </a:p>
          <a:p>
            <a:pPr lvl="1"/>
            <a:endParaRPr lang="fi-FI" i="1" dirty="0"/>
          </a:p>
          <a:p>
            <a:pPr lvl="1"/>
            <a:endParaRPr lang="fi-FI" i="1" dirty="0" smtClean="0"/>
          </a:p>
          <a:p>
            <a:endParaRPr lang="fi-FI" dirty="0"/>
          </a:p>
          <a:p>
            <a:endParaRPr lang="fi-FI" dirty="0" smtClean="0"/>
          </a:p>
          <a:p>
            <a:pPr lvl="1"/>
            <a:endParaRPr lang="fi-FI" dirty="0" smtClean="0"/>
          </a:p>
          <a:p>
            <a:endParaRPr lang="en-US"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68</a:t>
            </a:fld>
            <a:endParaRPr lang="fi-FI"/>
          </a:p>
        </p:txBody>
      </p:sp>
    </p:spTree>
    <p:extLst>
      <p:ext uri="{BB962C8B-B14F-4D97-AF65-F5344CB8AC3E}">
        <p14:creationId xmlns:p14="http://schemas.microsoft.com/office/powerpoint/2010/main" val="796602331"/>
      </p:ext>
    </p:extLst>
  </p:cSld>
  <p:clrMapOvr>
    <a:masterClrMapping/>
  </p:clrMapOvr>
  <p:transition spd="med">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isällön paikkamerkki 4"/>
          <p:cNvGraphicFramePr>
            <a:graphicFrameLocks noGrp="1"/>
          </p:cNvGraphicFramePr>
          <p:nvPr>
            <p:ph idx="1"/>
            <p:extLst>
              <p:ext uri="{D42A27DB-BD31-4B8C-83A1-F6EECF244321}">
                <p14:modId xmlns:p14="http://schemas.microsoft.com/office/powerpoint/2010/main" val="365908279"/>
              </p:ext>
            </p:extLst>
          </p:nvPr>
        </p:nvGraphicFramePr>
        <p:xfrm>
          <a:off x="827086" y="416994"/>
          <a:ext cx="7489826" cy="5359400"/>
        </p:xfrm>
        <a:graphic>
          <a:graphicData uri="http://schemas.openxmlformats.org/drawingml/2006/table">
            <a:tbl>
              <a:tblPr firstRow="1" bandRow="1">
                <a:tableStyleId>{5C22544A-7EE6-4342-B048-85BDC9FD1C3A}</a:tableStyleId>
              </a:tblPr>
              <a:tblGrid>
                <a:gridCol w="3744913"/>
                <a:gridCol w="3744913"/>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dirty="0" smtClean="0"/>
                        <a:t>Kosteusvaurioista</a:t>
                      </a:r>
                      <a:r>
                        <a:rPr lang="fi-FI" baseline="0" dirty="0" smtClean="0"/>
                        <a:t> indikoivat mikrobisuvut- ja lajit</a:t>
                      </a:r>
                      <a:endParaRPr lang="fi-FI" dirty="0" smtClean="0"/>
                    </a:p>
                    <a:p>
                      <a:endParaRPr lang="fi-FI" dirty="0"/>
                    </a:p>
                  </a:txBody>
                  <a:tcPr/>
                </a:tc>
                <a:tc hMerge="1">
                  <a:txBody>
                    <a:bodyPr/>
                    <a:lstStyle/>
                    <a:p>
                      <a:endParaRPr lang="fi-FI" dirty="0"/>
                    </a:p>
                  </a:txBody>
                  <a:tcPr/>
                </a:tc>
              </a:tr>
              <a:tr h="370840">
                <a:tc>
                  <a:txBody>
                    <a:bodyPr/>
                    <a:lstStyle/>
                    <a:p>
                      <a:r>
                        <a:rPr lang="fi-FI" i="1" dirty="0" err="1" smtClean="0"/>
                        <a:t>Acremoniun</a:t>
                      </a:r>
                      <a:endParaRPr lang="fi-FI" i="1" dirty="0"/>
                    </a:p>
                  </a:txBody>
                  <a:tcPr/>
                </a:tc>
                <a:tc>
                  <a:txBody>
                    <a:bodyPr/>
                    <a:lstStyle/>
                    <a:p>
                      <a:r>
                        <a:rPr lang="fi-FI" i="1" dirty="0" err="1" smtClean="0"/>
                        <a:t>Geomyces</a:t>
                      </a:r>
                      <a:endParaRPr lang="fi-FI" i="1" dirty="0"/>
                    </a:p>
                  </a:txBody>
                  <a:tcPr/>
                </a:tc>
              </a:tr>
              <a:tr h="370840">
                <a:tc>
                  <a:txBody>
                    <a:bodyPr/>
                    <a:lstStyle/>
                    <a:p>
                      <a:r>
                        <a:rPr lang="fi-FI" i="0" dirty="0" err="1" smtClean="0"/>
                        <a:t>aktinomykeetit</a:t>
                      </a:r>
                      <a:endParaRPr lang="fi-FI" i="0" dirty="0" smtClean="0"/>
                    </a:p>
                  </a:txBody>
                  <a:tcPr/>
                </a:tc>
                <a:tc>
                  <a:txBody>
                    <a:bodyPr/>
                    <a:lstStyle/>
                    <a:p>
                      <a:r>
                        <a:rPr lang="fi-FI" i="1" dirty="0" err="1" smtClean="0"/>
                        <a:t>Oidiodendron</a:t>
                      </a:r>
                      <a:endParaRPr lang="fi-FI" i="1" dirty="0"/>
                    </a:p>
                  </a:txBody>
                  <a:tcPr/>
                </a:tc>
              </a:tr>
              <a:tr h="370840">
                <a:tc>
                  <a:txBody>
                    <a:bodyPr/>
                    <a:lstStyle/>
                    <a:p>
                      <a:r>
                        <a:rPr lang="fi-FI" i="1" dirty="0" err="1" smtClean="0"/>
                        <a:t>Aspergillus</a:t>
                      </a:r>
                      <a:r>
                        <a:rPr lang="fi-FI" i="1" dirty="0" smtClean="0"/>
                        <a:t> </a:t>
                      </a:r>
                      <a:r>
                        <a:rPr lang="fi-FI" i="1" dirty="0" err="1" smtClean="0"/>
                        <a:t>fumigatus</a:t>
                      </a:r>
                      <a:endParaRPr lang="fi-FI" i="1" dirty="0"/>
                    </a:p>
                  </a:txBody>
                  <a:tcPr/>
                </a:tc>
                <a:tc>
                  <a:txBody>
                    <a:bodyPr/>
                    <a:lstStyle/>
                    <a:p>
                      <a:r>
                        <a:rPr lang="fi-FI" i="1" dirty="0" err="1" smtClean="0"/>
                        <a:t>Paecilomyces</a:t>
                      </a:r>
                      <a:endParaRPr lang="fi-FI" i="1" dirty="0"/>
                    </a:p>
                  </a:txBody>
                  <a:tcPr/>
                </a:tc>
              </a:tr>
              <a:tr h="370840">
                <a:tc>
                  <a:txBody>
                    <a:bodyPr/>
                    <a:lstStyle/>
                    <a:p>
                      <a:r>
                        <a:rPr lang="fi-FI" i="1" dirty="0" err="1" smtClean="0"/>
                        <a:t>Aspergillus</a:t>
                      </a:r>
                      <a:r>
                        <a:rPr lang="fi-FI" i="1" dirty="0" smtClean="0"/>
                        <a:t> </a:t>
                      </a:r>
                      <a:r>
                        <a:rPr lang="fi-FI" i="1" dirty="0" err="1" smtClean="0"/>
                        <a:t>ochraceus</a:t>
                      </a:r>
                      <a:endParaRPr lang="fi-FI" i="1" dirty="0"/>
                    </a:p>
                  </a:txBody>
                  <a:tcPr/>
                </a:tc>
                <a:tc>
                  <a:txBody>
                    <a:bodyPr/>
                    <a:lstStyle/>
                    <a:p>
                      <a:r>
                        <a:rPr lang="fi-FI" i="1" dirty="0" err="1" smtClean="0"/>
                        <a:t>Phialophora</a:t>
                      </a:r>
                      <a:r>
                        <a:rPr lang="fi-FI" i="1" dirty="0" smtClean="0"/>
                        <a:t> </a:t>
                      </a:r>
                      <a:r>
                        <a:rPr lang="fi-FI" i="1" dirty="0" err="1" smtClean="0"/>
                        <a:t>sensu</a:t>
                      </a:r>
                      <a:r>
                        <a:rPr lang="fi-FI" i="1" dirty="0" smtClean="0"/>
                        <a:t> lato</a:t>
                      </a:r>
                      <a:endParaRPr lang="fi-FI" i="1" dirty="0"/>
                    </a:p>
                  </a:txBody>
                  <a:tcPr/>
                </a:tc>
              </a:tr>
              <a:tr h="370840">
                <a:tc>
                  <a:txBody>
                    <a:bodyPr/>
                    <a:lstStyle/>
                    <a:p>
                      <a:r>
                        <a:rPr lang="fi-FI" i="1" dirty="0" err="1" smtClean="0"/>
                        <a:t>Aspergillus</a:t>
                      </a:r>
                      <a:r>
                        <a:rPr lang="fi-FI" i="1" dirty="0" smtClean="0"/>
                        <a:t> </a:t>
                      </a:r>
                      <a:r>
                        <a:rPr lang="fi-FI" i="1" dirty="0" err="1" smtClean="0"/>
                        <a:t>penicillioides</a:t>
                      </a:r>
                      <a:r>
                        <a:rPr lang="fi-FI" i="1" dirty="0" smtClean="0"/>
                        <a:t> / </a:t>
                      </a:r>
                      <a:r>
                        <a:rPr lang="fi-FI" i="1" dirty="0" err="1" smtClean="0"/>
                        <a:t>restrictus</a:t>
                      </a:r>
                      <a:endParaRPr lang="fi-FI" i="1" dirty="0"/>
                    </a:p>
                  </a:txBody>
                  <a:tcPr/>
                </a:tc>
                <a:tc>
                  <a:txBody>
                    <a:bodyPr/>
                    <a:lstStyle/>
                    <a:p>
                      <a:r>
                        <a:rPr lang="fi-FI" i="1" dirty="0" err="1" smtClean="0"/>
                        <a:t>Scopulariopsis</a:t>
                      </a:r>
                      <a:endParaRPr lang="fi-FI" i="1" dirty="0"/>
                    </a:p>
                  </a:txBody>
                  <a:tcPr/>
                </a:tc>
              </a:tr>
              <a:tr h="370840">
                <a:tc>
                  <a:txBody>
                    <a:bodyPr/>
                    <a:lstStyle/>
                    <a:p>
                      <a:r>
                        <a:rPr lang="fi-FI" i="1" dirty="0" err="1" smtClean="0"/>
                        <a:t>Aspergillus</a:t>
                      </a:r>
                      <a:r>
                        <a:rPr lang="fi-FI" i="1" dirty="0" smtClean="0"/>
                        <a:t> </a:t>
                      </a:r>
                      <a:r>
                        <a:rPr lang="fi-FI" i="1" dirty="0" err="1" smtClean="0"/>
                        <a:t>sydowii</a:t>
                      </a:r>
                      <a:endParaRPr lang="fi-FI" i="1" dirty="0"/>
                    </a:p>
                  </a:txBody>
                  <a:tcPr/>
                </a:tc>
                <a:tc>
                  <a:txBody>
                    <a:bodyPr/>
                    <a:lstStyle/>
                    <a:p>
                      <a:r>
                        <a:rPr lang="fi-FI" i="1" dirty="0" err="1" smtClean="0"/>
                        <a:t>Sporobolomyces</a:t>
                      </a:r>
                      <a:endParaRPr lang="fi-FI" i="1" dirty="0"/>
                    </a:p>
                  </a:txBody>
                  <a:tcPr/>
                </a:tc>
              </a:tr>
              <a:tr h="370840">
                <a:tc>
                  <a:txBody>
                    <a:bodyPr/>
                    <a:lstStyle/>
                    <a:p>
                      <a:r>
                        <a:rPr lang="fi-FI" i="1" dirty="0" err="1" smtClean="0"/>
                        <a:t>Aspergillus</a:t>
                      </a:r>
                      <a:r>
                        <a:rPr lang="fi-FI" i="1" baseline="0" dirty="0" smtClean="0"/>
                        <a:t> </a:t>
                      </a:r>
                      <a:r>
                        <a:rPr lang="fi-FI" i="1" baseline="0" dirty="0" err="1" smtClean="0"/>
                        <a:t>terreus</a:t>
                      </a:r>
                      <a:endParaRPr lang="fi-FI" i="1" dirty="0"/>
                    </a:p>
                  </a:txBody>
                  <a:tcPr/>
                </a:tc>
                <a:tc>
                  <a:txBody>
                    <a:bodyPr/>
                    <a:lstStyle/>
                    <a:p>
                      <a:r>
                        <a:rPr lang="fi-FI" i="1" dirty="0" err="1" smtClean="0"/>
                        <a:t>Sphaeropsidales</a:t>
                      </a:r>
                      <a:endParaRPr lang="fi-FI" i="1" dirty="0"/>
                    </a:p>
                  </a:txBody>
                  <a:tcPr/>
                </a:tc>
              </a:tr>
              <a:tr h="370840">
                <a:tc>
                  <a:txBody>
                    <a:bodyPr/>
                    <a:lstStyle/>
                    <a:p>
                      <a:r>
                        <a:rPr lang="fi-FI" i="1" dirty="0" err="1" smtClean="0"/>
                        <a:t>Aspergillus</a:t>
                      </a:r>
                      <a:r>
                        <a:rPr lang="fi-FI" i="1" dirty="0" smtClean="0"/>
                        <a:t> </a:t>
                      </a:r>
                      <a:r>
                        <a:rPr lang="fi-FI" i="1" dirty="0" err="1" smtClean="0"/>
                        <a:t>versicolor</a:t>
                      </a:r>
                      <a:endParaRPr lang="fi-FI" i="1" dirty="0"/>
                    </a:p>
                  </a:txBody>
                  <a:tcPr/>
                </a:tc>
                <a:tc>
                  <a:txBody>
                    <a:bodyPr/>
                    <a:lstStyle/>
                    <a:p>
                      <a:r>
                        <a:rPr lang="fi-FI" i="1" dirty="0" err="1" smtClean="0"/>
                        <a:t>Stachybotrys</a:t>
                      </a:r>
                      <a:endParaRPr lang="fi-FI" i="1" dirty="0"/>
                    </a:p>
                  </a:txBody>
                  <a:tcPr/>
                </a:tc>
              </a:tr>
              <a:tr h="370840">
                <a:tc>
                  <a:txBody>
                    <a:bodyPr/>
                    <a:lstStyle/>
                    <a:p>
                      <a:r>
                        <a:rPr lang="fi-FI" i="1" dirty="0" err="1" smtClean="0"/>
                        <a:t>Cheatomium</a:t>
                      </a:r>
                      <a:endParaRPr lang="fi-FI" i="1" dirty="0"/>
                    </a:p>
                  </a:txBody>
                  <a:tcPr/>
                </a:tc>
                <a:tc>
                  <a:txBody>
                    <a:bodyPr/>
                    <a:lstStyle/>
                    <a:p>
                      <a:r>
                        <a:rPr lang="fi-FI" i="1" dirty="0" err="1" smtClean="0"/>
                        <a:t>Trichoderma</a:t>
                      </a:r>
                      <a:endParaRPr lang="fi-FI" i="1" dirty="0"/>
                    </a:p>
                  </a:txBody>
                  <a:tcPr/>
                </a:tc>
              </a:tr>
              <a:tr h="370840">
                <a:tc>
                  <a:txBody>
                    <a:bodyPr/>
                    <a:lstStyle/>
                    <a:p>
                      <a:r>
                        <a:rPr lang="fi-FI" i="1" dirty="0" err="1" smtClean="0"/>
                        <a:t>Eurotium</a:t>
                      </a:r>
                      <a:endParaRPr lang="fi-FI" i="1" dirty="0"/>
                    </a:p>
                  </a:txBody>
                  <a:tcPr/>
                </a:tc>
                <a:tc>
                  <a:txBody>
                    <a:bodyPr/>
                    <a:lstStyle/>
                    <a:p>
                      <a:r>
                        <a:rPr lang="fi-FI" i="1" dirty="0" err="1" smtClean="0"/>
                        <a:t>Tritirachium</a:t>
                      </a:r>
                      <a:r>
                        <a:rPr lang="fi-FI" i="1" baseline="0" dirty="0" smtClean="0"/>
                        <a:t> / </a:t>
                      </a:r>
                      <a:r>
                        <a:rPr lang="fi-FI" i="1" baseline="0" dirty="0" err="1" smtClean="0"/>
                        <a:t>Engyodontium</a:t>
                      </a:r>
                      <a:endParaRPr lang="fi-FI" i="1" dirty="0"/>
                    </a:p>
                  </a:txBody>
                  <a:tcPr/>
                </a:tc>
              </a:tr>
              <a:tr h="370840">
                <a:tc>
                  <a:txBody>
                    <a:bodyPr/>
                    <a:lstStyle/>
                    <a:p>
                      <a:r>
                        <a:rPr lang="fi-FI" i="1" dirty="0" err="1" smtClean="0"/>
                        <a:t>Exophiala</a:t>
                      </a:r>
                      <a:endParaRPr lang="fi-FI" i="1" dirty="0"/>
                    </a:p>
                  </a:txBody>
                  <a:tcPr/>
                </a:tc>
                <a:tc>
                  <a:txBody>
                    <a:bodyPr/>
                    <a:lstStyle/>
                    <a:p>
                      <a:r>
                        <a:rPr lang="fi-FI" i="1" dirty="0" err="1" smtClean="0"/>
                        <a:t>Ulocladium</a:t>
                      </a:r>
                      <a:endParaRPr lang="fi-FI" i="1" dirty="0"/>
                    </a:p>
                  </a:txBody>
                  <a:tcPr/>
                </a:tc>
              </a:tr>
              <a:tr h="370840">
                <a:tc>
                  <a:txBody>
                    <a:bodyPr/>
                    <a:lstStyle/>
                    <a:p>
                      <a:r>
                        <a:rPr lang="fi-FI" i="1" dirty="0" err="1" smtClean="0"/>
                        <a:t>Fusarium</a:t>
                      </a:r>
                      <a:endParaRPr lang="fi-FI" i="1" dirty="0"/>
                    </a:p>
                  </a:txBody>
                  <a:tcPr/>
                </a:tc>
                <a:tc>
                  <a:txBody>
                    <a:bodyPr/>
                    <a:lstStyle/>
                    <a:p>
                      <a:r>
                        <a:rPr lang="fi-FI" i="1" dirty="0" err="1" smtClean="0"/>
                        <a:t>Wallemia</a:t>
                      </a:r>
                      <a:endParaRPr lang="fi-FI" i="1" dirty="0"/>
                    </a:p>
                  </a:txBody>
                  <a:tcPr/>
                </a:tc>
              </a:tr>
            </a:tbl>
          </a:graphicData>
        </a:graphic>
      </p:graphicFrame>
      <p:sp>
        <p:nvSpPr>
          <p:cNvPr id="4" name="Dian numeron paikkamerkki 3"/>
          <p:cNvSpPr>
            <a:spLocks noGrp="1"/>
          </p:cNvSpPr>
          <p:nvPr>
            <p:ph type="sldNum" sz="quarter" idx="12"/>
          </p:nvPr>
        </p:nvSpPr>
        <p:spPr/>
        <p:txBody>
          <a:bodyPr/>
          <a:lstStyle/>
          <a:p>
            <a:fld id="{49246692-9764-4796-AF2E-897E79EBAFA7}" type="slidenum">
              <a:rPr lang="fi-FI" smtClean="0"/>
              <a:pPr/>
              <a:t>69</a:t>
            </a:fld>
            <a:endParaRPr lang="fi-FI"/>
          </a:p>
        </p:txBody>
      </p:sp>
      <p:pic>
        <p:nvPicPr>
          <p:cNvPr id="6" name="Kuva 26" descr="Kuvaus: Savonia_Word_tunniste"/>
          <p:cNvPicPr/>
          <p:nvPr/>
        </p:nvPicPr>
        <p:blipFill rotWithShape="1">
          <a:blip r:embed="rId2"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7" name="Tekstiruutu 6"/>
          <p:cNvSpPr txBox="1"/>
          <p:nvPr/>
        </p:nvSpPr>
        <p:spPr>
          <a:xfrm>
            <a:off x="5076056" y="6031677"/>
            <a:ext cx="3943515" cy="276999"/>
          </a:xfrm>
          <a:prstGeom prst="rect">
            <a:avLst/>
          </a:prstGeom>
          <a:noFill/>
        </p:spPr>
        <p:txBody>
          <a:bodyPr wrap="none" rtlCol="0">
            <a:spAutoFit/>
          </a:bodyPr>
          <a:lstStyle/>
          <a:p>
            <a:r>
              <a:rPr lang="fi-FI" sz="1200" dirty="0"/>
              <a:t>Asumisterveysasetuksen soveltamisohje, osa </a:t>
            </a:r>
            <a:r>
              <a:rPr lang="fi-FI" sz="1200" dirty="0" smtClean="0"/>
              <a:t>4, </a:t>
            </a:r>
            <a:r>
              <a:rPr lang="fi-FI" sz="1200" dirty="0"/>
              <a:t>Valvira</a:t>
            </a:r>
          </a:p>
        </p:txBody>
      </p:sp>
    </p:spTree>
    <p:extLst>
      <p:ext uri="{BB962C8B-B14F-4D97-AF65-F5344CB8AC3E}">
        <p14:creationId xmlns:p14="http://schemas.microsoft.com/office/powerpoint/2010/main" val="2079346431"/>
      </p:ext>
    </p:extLst>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27088" y="2708920"/>
            <a:ext cx="7489824" cy="1008112"/>
          </a:xfrm>
        </p:spPr>
        <p:style>
          <a:lnRef idx="3">
            <a:schemeClr val="lt1"/>
          </a:lnRef>
          <a:fillRef idx="1">
            <a:schemeClr val="accent2"/>
          </a:fillRef>
          <a:effectRef idx="1">
            <a:schemeClr val="accent2"/>
          </a:effectRef>
          <a:fontRef idx="minor">
            <a:schemeClr val="lt1"/>
          </a:fontRef>
        </p:style>
        <p:txBody>
          <a:bodyPr>
            <a:normAutofit/>
          </a:bodyPr>
          <a:lstStyle/>
          <a:p>
            <a:pPr algn="ctr"/>
            <a:r>
              <a:rPr lang="fi-FI" dirty="0" smtClean="0"/>
              <a:t>Rakennuksen kosteuslähteet ja kosteuden siirtyminen rakenteissa</a:t>
            </a:r>
            <a:endParaRPr lang="fi-FI" dirty="0"/>
          </a:p>
        </p:txBody>
      </p:sp>
      <p:sp>
        <p:nvSpPr>
          <p:cNvPr id="3" name="Dian numeron paikkamerkki 2"/>
          <p:cNvSpPr>
            <a:spLocks noGrp="1"/>
          </p:cNvSpPr>
          <p:nvPr>
            <p:ph type="sldNum" sz="quarter" idx="12"/>
          </p:nvPr>
        </p:nvSpPr>
        <p:spPr/>
        <p:txBody>
          <a:bodyPr/>
          <a:lstStyle/>
          <a:p>
            <a:fld id="{49246692-9764-4796-AF2E-897E79EBAFA7}" type="slidenum">
              <a:rPr lang="fi-FI" smtClean="0"/>
              <a:pPr/>
              <a:t>7</a:t>
            </a:fld>
            <a:endParaRPr lang="fi-FI"/>
          </a:p>
        </p:txBody>
      </p:sp>
      <p:pic>
        <p:nvPicPr>
          <p:cNvPr id="4" name="Kuva 26" descr="Kuvaus: Savonia_Word_tunniste"/>
          <p:cNvPicPr/>
          <p:nvPr/>
        </p:nvPicPr>
        <p:blipFill rotWithShape="1">
          <a:blip r:embed="rId2"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2390642"/>
      </p:ext>
    </p:extLst>
  </p:cSld>
  <p:clrMapOvr>
    <a:masterClrMapping/>
  </p:clrMapOvr>
  <p:transition spd="med">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solidFill>
                  <a:srgbClr val="44697D"/>
                </a:solidFill>
              </a:rPr>
              <a:t>Mikrobit ja kasvuolosuhteet</a:t>
            </a:r>
            <a:br>
              <a:rPr lang="fi-FI" dirty="0" smtClean="0">
                <a:solidFill>
                  <a:srgbClr val="44697D"/>
                </a:solidFill>
              </a:rPr>
            </a:br>
            <a:r>
              <a:rPr lang="fi-FI" dirty="0" smtClean="0"/>
              <a:t>laboratoriokoe</a:t>
            </a:r>
            <a:endParaRPr lang="en-US" dirty="0"/>
          </a:p>
        </p:txBody>
      </p:sp>
      <p:pic>
        <p:nvPicPr>
          <p:cNvPr id="2150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tretch/>
        </p:blipFill>
        <p:spPr bwMode="auto">
          <a:xfrm>
            <a:off x="510558" y="1844824"/>
            <a:ext cx="8296335" cy="2909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70</a:t>
            </a:fld>
            <a:endParaRPr lang="fi-FI"/>
          </a:p>
        </p:txBody>
      </p:sp>
    </p:spTree>
    <p:extLst>
      <p:ext uri="{BB962C8B-B14F-4D97-AF65-F5344CB8AC3E}">
        <p14:creationId xmlns:p14="http://schemas.microsoft.com/office/powerpoint/2010/main" val="488742744"/>
      </p:ext>
    </p:extLst>
  </p:cSld>
  <p:clrMapOvr>
    <a:masterClrMapping/>
  </p:clrMapOvr>
  <p:transition spd="med">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smtClean="0">
                <a:solidFill>
                  <a:srgbClr val="44697D"/>
                </a:solidFill>
              </a:rPr>
              <a:t>Ulkoilman mikrobit</a:t>
            </a:r>
            <a:endParaRPr lang="en-US" dirty="0">
              <a:solidFill>
                <a:srgbClr val="44697D"/>
              </a:solidFill>
            </a:endParaRPr>
          </a:p>
        </p:txBody>
      </p:sp>
      <p:sp>
        <p:nvSpPr>
          <p:cNvPr id="3" name="Content Placeholder 2"/>
          <p:cNvSpPr>
            <a:spLocks noGrp="1"/>
          </p:cNvSpPr>
          <p:nvPr>
            <p:ph sz="half" idx="1"/>
          </p:nvPr>
        </p:nvSpPr>
        <p:spPr>
          <a:xfrm>
            <a:off x="827088" y="1556792"/>
            <a:ext cx="3668712" cy="4392614"/>
          </a:xfrm>
        </p:spPr>
        <p:txBody>
          <a:bodyPr/>
          <a:lstStyle/>
          <a:p>
            <a:r>
              <a:rPr lang="fi-FI" dirty="0" smtClean="0"/>
              <a:t>Yleiset</a:t>
            </a:r>
          </a:p>
          <a:p>
            <a:pPr lvl="1"/>
            <a:r>
              <a:rPr lang="fi-FI" sz="2000" b="1" i="1" dirty="0" err="1" smtClean="0"/>
              <a:t>Cladosporium</a:t>
            </a:r>
            <a:endParaRPr lang="fi-FI" sz="2000" b="1" i="1" dirty="0" smtClean="0"/>
          </a:p>
          <a:p>
            <a:pPr lvl="1"/>
            <a:r>
              <a:rPr lang="fi-FI" sz="2000" i="1" dirty="0" err="1" smtClean="0"/>
              <a:t>Geotrichum</a:t>
            </a:r>
            <a:endParaRPr lang="fi-FI" sz="2000" i="1" dirty="0" smtClean="0"/>
          </a:p>
          <a:p>
            <a:pPr lvl="1"/>
            <a:r>
              <a:rPr lang="fi-FI" sz="2000" i="1" dirty="0" err="1" smtClean="0"/>
              <a:t>basidiomykeetit</a:t>
            </a:r>
            <a:endParaRPr lang="fi-FI" sz="2000" i="1" dirty="0" smtClean="0"/>
          </a:p>
          <a:p>
            <a:pPr lvl="1"/>
            <a:r>
              <a:rPr lang="fi-FI" sz="2000" b="1" i="1" dirty="0" err="1" smtClean="0"/>
              <a:t>Penicillium</a:t>
            </a:r>
            <a:endParaRPr lang="fi-FI" sz="2000" b="1" i="1" dirty="0" smtClean="0"/>
          </a:p>
          <a:p>
            <a:pPr lvl="1"/>
            <a:r>
              <a:rPr lang="fi-FI" sz="2000" b="1" dirty="0" smtClean="0"/>
              <a:t>Hiivat</a:t>
            </a:r>
          </a:p>
          <a:p>
            <a:pPr lvl="1"/>
            <a:r>
              <a:rPr lang="fi-FI" sz="2000" b="1" dirty="0"/>
              <a:t>s</a:t>
            </a:r>
            <a:r>
              <a:rPr lang="fi-FI" sz="2000" b="1" dirty="0" smtClean="0"/>
              <a:t>teriilit sienet</a:t>
            </a:r>
          </a:p>
          <a:p>
            <a:pPr lvl="1"/>
            <a:r>
              <a:rPr lang="fi-FI" sz="2000" i="1" dirty="0" err="1" smtClean="0"/>
              <a:t>Alternaria</a:t>
            </a:r>
            <a:endParaRPr lang="fi-FI" sz="2000" i="1" dirty="0" smtClean="0"/>
          </a:p>
          <a:p>
            <a:pPr lvl="1"/>
            <a:r>
              <a:rPr lang="fi-FI" sz="2000" b="1" i="1" dirty="0" err="1" smtClean="0"/>
              <a:t>Aureobasidium</a:t>
            </a:r>
            <a:r>
              <a:rPr lang="fi-FI" sz="2000" b="1" i="1" dirty="0" smtClean="0"/>
              <a:t>*</a:t>
            </a:r>
          </a:p>
        </p:txBody>
      </p:sp>
      <p:sp>
        <p:nvSpPr>
          <p:cNvPr id="6" name="Content Placeholder 5"/>
          <p:cNvSpPr>
            <a:spLocks noGrp="1"/>
          </p:cNvSpPr>
          <p:nvPr>
            <p:ph sz="half" idx="2"/>
          </p:nvPr>
        </p:nvSpPr>
        <p:spPr/>
        <p:txBody>
          <a:bodyPr/>
          <a:lstStyle/>
          <a:p>
            <a:r>
              <a:rPr lang="fi-FI" dirty="0" smtClean="0"/>
              <a:t>Satunnaiset</a:t>
            </a:r>
          </a:p>
          <a:p>
            <a:pPr lvl="1"/>
            <a:r>
              <a:rPr lang="fi-FI" sz="2000" i="1" dirty="0" err="1" smtClean="0"/>
              <a:t>Streptomyces</a:t>
            </a:r>
            <a:r>
              <a:rPr lang="fi-FI" sz="2000" i="1" dirty="0" smtClean="0"/>
              <a:t>*</a:t>
            </a:r>
          </a:p>
          <a:p>
            <a:pPr lvl="1"/>
            <a:r>
              <a:rPr lang="fi-FI" sz="2000" i="1" dirty="0" err="1" smtClean="0"/>
              <a:t>Acremonium</a:t>
            </a:r>
            <a:r>
              <a:rPr lang="fi-FI" sz="2000" i="1" dirty="0" smtClean="0"/>
              <a:t>*</a:t>
            </a:r>
          </a:p>
          <a:p>
            <a:pPr lvl="1"/>
            <a:r>
              <a:rPr lang="fi-FI" sz="2000" i="1" dirty="0" err="1" smtClean="0"/>
              <a:t>Oidiodendron</a:t>
            </a:r>
            <a:r>
              <a:rPr lang="fi-FI" sz="2000" i="1" dirty="0" smtClean="0"/>
              <a:t>*</a:t>
            </a:r>
          </a:p>
          <a:p>
            <a:pPr lvl="1"/>
            <a:r>
              <a:rPr lang="fi-FI" sz="2000" i="1" dirty="0" err="1" smtClean="0"/>
              <a:t>Aspergillus</a:t>
            </a:r>
            <a:r>
              <a:rPr lang="fi-FI" sz="2000" i="1" dirty="0" smtClean="0"/>
              <a:t> </a:t>
            </a:r>
            <a:r>
              <a:rPr lang="fi-FI" sz="2000" i="1" dirty="0" err="1" smtClean="0"/>
              <a:t>fumigatus</a:t>
            </a:r>
            <a:r>
              <a:rPr lang="fi-FI" sz="2000" i="1" dirty="0" smtClean="0"/>
              <a:t>*</a:t>
            </a:r>
          </a:p>
          <a:p>
            <a:pPr lvl="1"/>
            <a:r>
              <a:rPr lang="fi-FI" sz="2000" i="1" dirty="0" err="1" smtClean="0"/>
              <a:t>Tritirachium</a:t>
            </a:r>
            <a:r>
              <a:rPr lang="fi-FI" sz="2000" i="1" dirty="0" smtClean="0"/>
              <a:t>*</a:t>
            </a:r>
          </a:p>
          <a:p>
            <a:pPr lvl="1"/>
            <a:r>
              <a:rPr lang="fi-FI" sz="2000" i="1" dirty="0" err="1" smtClean="0"/>
              <a:t>Fusarium</a:t>
            </a:r>
            <a:r>
              <a:rPr lang="fi-FI" sz="2000" i="1" dirty="0" smtClean="0"/>
              <a:t>*</a:t>
            </a:r>
          </a:p>
          <a:p>
            <a:pPr lvl="1"/>
            <a:r>
              <a:rPr lang="fi-FI" sz="2000" i="1" dirty="0" err="1" smtClean="0"/>
              <a:t>Paecilomyces</a:t>
            </a:r>
            <a:r>
              <a:rPr lang="fi-FI" sz="2000" i="1" dirty="0" smtClean="0"/>
              <a:t>*</a:t>
            </a:r>
          </a:p>
        </p:txBody>
      </p:sp>
      <p:sp>
        <p:nvSpPr>
          <p:cNvPr id="7" name="TextBox 6"/>
          <p:cNvSpPr txBox="1"/>
          <p:nvPr/>
        </p:nvSpPr>
        <p:spPr>
          <a:xfrm>
            <a:off x="611560" y="5157010"/>
            <a:ext cx="6624736" cy="646331"/>
          </a:xfrm>
          <a:prstGeom prst="rect">
            <a:avLst/>
          </a:prstGeom>
          <a:noFill/>
        </p:spPr>
        <p:txBody>
          <a:bodyPr wrap="square" rtlCol="0">
            <a:spAutoFit/>
          </a:bodyPr>
          <a:lstStyle/>
          <a:p>
            <a:pPr marL="0" lvl="1"/>
            <a:r>
              <a:rPr lang="fi-FI" dirty="0" smtClean="0"/>
              <a:t>* </a:t>
            </a:r>
            <a:r>
              <a:rPr lang="fi-FI" dirty="0"/>
              <a:t>Indikaattorimikrobi (Reiman ym., </a:t>
            </a:r>
            <a:r>
              <a:rPr lang="fi-FI" dirty="0" smtClean="0"/>
              <a:t>2005)</a:t>
            </a:r>
            <a:endParaRPr lang="en-US" dirty="0"/>
          </a:p>
          <a:p>
            <a:endParaRPr lang="en-US" dirty="0"/>
          </a:p>
        </p:txBody>
      </p:sp>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71</a:t>
            </a:fld>
            <a:endParaRPr lang="fi-FI"/>
          </a:p>
        </p:txBody>
      </p:sp>
    </p:spTree>
    <p:extLst>
      <p:ext uri="{BB962C8B-B14F-4D97-AF65-F5344CB8AC3E}">
        <p14:creationId xmlns:p14="http://schemas.microsoft.com/office/powerpoint/2010/main" val="691311990"/>
      </p:ext>
    </p:extLst>
  </p:cSld>
  <p:clrMapOvr>
    <a:masterClrMapping/>
  </p:clrMapOvr>
  <p:transition spd="med">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95536" y="2780928"/>
            <a:ext cx="8209904" cy="1079500"/>
          </a:xfrm>
        </p:spPr>
        <p:style>
          <a:lnRef idx="3">
            <a:schemeClr val="lt1"/>
          </a:lnRef>
          <a:fillRef idx="1">
            <a:schemeClr val="accent2"/>
          </a:fillRef>
          <a:effectRef idx="1">
            <a:schemeClr val="accent2"/>
          </a:effectRef>
          <a:fontRef idx="minor">
            <a:schemeClr val="lt1"/>
          </a:fontRef>
        </p:style>
        <p:txBody>
          <a:bodyPr>
            <a:noAutofit/>
          </a:bodyPr>
          <a:lstStyle/>
          <a:p>
            <a:pPr algn="ctr"/>
            <a:r>
              <a:rPr lang="fi-FI" dirty="0" smtClean="0"/>
              <a:t>Mikrobien kasvu eri </a:t>
            </a:r>
            <a:br>
              <a:rPr lang="fi-FI" dirty="0" smtClean="0"/>
            </a:br>
            <a:r>
              <a:rPr lang="fi-FI" dirty="0" smtClean="0"/>
              <a:t>rakennusmateriaaleissa</a:t>
            </a:r>
            <a:endParaRPr lang="fi-FI" dirty="0"/>
          </a:p>
        </p:txBody>
      </p:sp>
      <p:pic>
        <p:nvPicPr>
          <p:cNvPr id="3"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72</a:t>
            </a:fld>
            <a:endParaRPr lang="fi-FI"/>
          </a:p>
        </p:txBody>
      </p:sp>
    </p:spTree>
    <p:extLst>
      <p:ext uri="{BB962C8B-B14F-4D97-AF65-F5344CB8AC3E}">
        <p14:creationId xmlns:p14="http://schemas.microsoft.com/office/powerpoint/2010/main" val="1485807128"/>
      </p:ext>
    </p:extLst>
  </p:cSld>
  <p:clrMapOvr>
    <a:masterClrMapping/>
  </p:clrMapOvr>
  <p:transition spd="med">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935391"/>
          </a:xfrm>
        </p:spPr>
        <p:txBody>
          <a:bodyPr>
            <a:normAutofit/>
          </a:bodyPr>
          <a:lstStyle/>
          <a:p>
            <a:r>
              <a:rPr lang="fi-FI" dirty="0">
                <a:solidFill>
                  <a:srgbClr val="44697D"/>
                </a:solidFill>
              </a:rPr>
              <a:t>Materiaalien mikrobit</a:t>
            </a:r>
            <a:endParaRPr lang="en-US" dirty="0">
              <a:solidFill>
                <a:srgbClr val="44697D"/>
              </a:solidFill>
            </a:endParaRPr>
          </a:p>
        </p:txBody>
      </p:sp>
      <p:sp>
        <p:nvSpPr>
          <p:cNvPr id="3" name="Content Placeholder 2"/>
          <p:cNvSpPr>
            <a:spLocks noGrp="1"/>
          </p:cNvSpPr>
          <p:nvPr>
            <p:ph idx="1"/>
          </p:nvPr>
        </p:nvSpPr>
        <p:spPr>
          <a:xfrm>
            <a:off x="852697" y="1431956"/>
            <a:ext cx="7489825" cy="4392614"/>
          </a:xfrm>
        </p:spPr>
        <p:txBody>
          <a:bodyPr>
            <a:normAutofit/>
          </a:bodyPr>
          <a:lstStyle/>
          <a:p>
            <a:pPr marL="0" indent="0">
              <a:buNone/>
            </a:pPr>
            <a:r>
              <a:rPr lang="fi-FI" dirty="0" smtClean="0"/>
              <a:t>Rakennusmateriaalit ovat erilaisia:</a:t>
            </a:r>
          </a:p>
          <a:p>
            <a:r>
              <a:rPr lang="fi-FI" sz="1800" dirty="0" smtClean="0"/>
              <a:t>Ravintosisältö</a:t>
            </a:r>
          </a:p>
          <a:p>
            <a:pPr lvl="1"/>
            <a:r>
              <a:rPr lang="fi-FI" sz="1600" dirty="0" smtClean="0"/>
              <a:t>Kiviaineiset materiaalit, puumateriaalit</a:t>
            </a:r>
          </a:p>
          <a:p>
            <a:r>
              <a:rPr lang="fi-FI" sz="1800" dirty="0" smtClean="0"/>
              <a:t>Kosteustekninen toimivuus</a:t>
            </a:r>
          </a:p>
          <a:p>
            <a:pPr lvl="1"/>
            <a:r>
              <a:rPr lang="fi-FI" sz="1600" dirty="0" smtClean="0"/>
              <a:t>Puumateriaalit, betoni</a:t>
            </a:r>
          </a:p>
          <a:p>
            <a:r>
              <a:rPr lang="fi-FI" sz="1800" dirty="0" smtClean="0"/>
              <a:t>Tiheys</a:t>
            </a:r>
          </a:p>
          <a:p>
            <a:pPr lvl="1"/>
            <a:r>
              <a:rPr lang="fi-FI" sz="1600" dirty="0" smtClean="0"/>
              <a:t>Eristeet, betoni</a:t>
            </a:r>
          </a:p>
          <a:p>
            <a:r>
              <a:rPr lang="fi-FI" sz="1800" dirty="0" smtClean="0"/>
              <a:t>Pintarakenne</a:t>
            </a:r>
          </a:p>
          <a:p>
            <a:pPr lvl="1"/>
            <a:r>
              <a:rPr lang="fi-FI" sz="1600" dirty="0" smtClean="0"/>
              <a:t>Karkea betoni, maalattu pinta</a:t>
            </a:r>
          </a:p>
          <a:p>
            <a:r>
              <a:rPr lang="fi-FI" sz="1800" dirty="0" smtClean="0"/>
              <a:t>Käyttötarkoitus</a:t>
            </a:r>
          </a:p>
          <a:p>
            <a:pPr lvl="1"/>
            <a:endParaRPr lang="fi-FI" dirty="0" smtClean="0"/>
          </a:p>
          <a:p>
            <a:pPr marL="0" indent="0">
              <a:buNone/>
            </a:pPr>
            <a:r>
              <a:rPr lang="fi-FI" dirty="0"/>
              <a:t>Mikrobit materiaaleihin = likaantuminen, mikrobikasvu, vuotoilma/ilmavirtaukset</a:t>
            </a:r>
            <a:endParaRPr lang="en-US"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73</a:t>
            </a:fld>
            <a:endParaRPr lang="fi-FI"/>
          </a:p>
        </p:txBody>
      </p:sp>
    </p:spTree>
    <p:extLst>
      <p:ext uri="{BB962C8B-B14F-4D97-AF65-F5344CB8AC3E}">
        <p14:creationId xmlns:p14="http://schemas.microsoft.com/office/powerpoint/2010/main" val="1517516720"/>
      </p:ext>
    </p:extLst>
  </p:cSld>
  <p:clrMapOvr>
    <a:masterClrMapping/>
  </p:clrMapOvr>
  <p:transition spd="med">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7489824" cy="1079500"/>
          </a:xfrm>
        </p:spPr>
        <p:txBody>
          <a:bodyPr>
            <a:normAutofit/>
          </a:bodyPr>
          <a:lstStyle/>
          <a:p>
            <a:r>
              <a:rPr lang="en-US" dirty="0" err="1"/>
              <a:t>M</a:t>
            </a:r>
            <a:r>
              <a:rPr lang="en-US" dirty="0" err="1" smtClean="0"/>
              <a:t>ikrobiston</a:t>
            </a:r>
            <a:r>
              <a:rPr lang="en-US" dirty="0" smtClean="0"/>
              <a:t> </a:t>
            </a:r>
            <a:r>
              <a:rPr lang="en-US" dirty="0" err="1" smtClean="0"/>
              <a:t>esiintyminen</a:t>
            </a:r>
            <a:r>
              <a:rPr lang="en-US" dirty="0" smtClean="0"/>
              <a:t> </a:t>
            </a:r>
            <a:r>
              <a:rPr lang="en-US" dirty="0" err="1" smtClean="0"/>
              <a:t>eri</a:t>
            </a:r>
            <a:r>
              <a:rPr lang="en-US" dirty="0"/>
              <a:t/>
            </a:r>
            <a:br>
              <a:rPr lang="en-US" dirty="0"/>
            </a:br>
            <a:r>
              <a:rPr lang="en-US" dirty="0" err="1"/>
              <a:t>tiheyksisissä</a:t>
            </a:r>
            <a:r>
              <a:rPr lang="en-US" dirty="0"/>
              <a:t> </a:t>
            </a:r>
            <a:r>
              <a:rPr lang="en-US" dirty="0" err="1"/>
              <a:t>materiaaleissa</a:t>
            </a:r>
            <a:endParaRPr lang="en-US" dirty="0"/>
          </a:p>
        </p:txBody>
      </p:sp>
      <p:sp>
        <p:nvSpPr>
          <p:cNvPr id="6" name="Footer Placeholder 3"/>
          <p:cNvSpPr txBox="1">
            <a:spLocks/>
          </p:cNvSpPr>
          <p:nvPr/>
        </p:nvSpPr>
        <p:spPr>
          <a:xfrm>
            <a:off x="1018878" y="5725598"/>
            <a:ext cx="7801272" cy="365125"/>
          </a:xfrm>
          <a:prstGeom prst="rect">
            <a:avLst/>
          </a:prstGeom>
        </p:spPr>
        <p:txBody>
          <a:bodyPr vert="horz" lIns="91440" tIns="45720" rIns="91440" bIns="45720" rtlCol="0" anchor="b"/>
          <a:lstStyle>
            <a:defPPr>
              <a:defRPr lang="fi-FI"/>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fi-FI" sz="1000" dirty="0" smtClean="0"/>
              <a:t>Reiman M, Kujanpää L, Kujanpää R: Rakennusmateriaalin ominaisuuksien vaikutus </a:t>
            </a:r>
            <a:r>
              <a:rPr lang="fi-FI" sz="1000" dirty="0" err="1" smtClean="0"/>
              <a:t>mikrobistoon</a:t>
            </a:r>
            <a:r>
              <a:rPr lang="fi-FI" sz="1000" dirty="0" smtClean="0"/>
              <a:t>. </a:t>
            </a:r>
          </a:p>
          <a:p>
            <a:pPr algn="r">
              <a:defRPr/>
            </a:pPr>
            <a:r>
              <a:rPr lang="fi-FI" sz="1000" dirty="0" smtClean="0"/>
              <a:t>Sisäilmastoseminaari 2004. SIY Raportti 22:187-192</a:t>
            </a:r>
            <a:endParaRPr lang="fi-FI" sz="1000"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graphicFrame>
        <p:nvGraphicFramePr>
          <p:cNvPr id="4" name="Taulukko 3"/>
          <p:cNvGraphicFramePr>
            <a:graphicFrameLocks noGrp="1"/>
          </p:cNvGraphicFramePr>
          <p:nvPr>
            <p:extLst>
              <p:ext uri="{D42A27DB-BD31-4B8C-83A1-F6EECF244321}">
                <p14:modId xmlns:p14="http://schemas.microsoft.com/office/powerpoint/2010/main" val="987118489"/>
              </p:ext>
            </p:extLst>
          </p:nvPr>
        </p:nvGraphicFramePr>
        <p:xfrm>
          <a:off x="683568" y="1988840"/>
          <a:ext cx="8064573" cy="2443480"/>
        </p:xfrm>
        <a:graphic>
          <a:graphicData uri="http://schemas.openxmlformats.org/drawingml/2006/table">
            <a:tbl>
              <a:tblPr firstRow="1" bandRow="1">
                <a:tableStyleId>{5C22544A-7EE6-4342-B048-85BDC9FD1C3A}</a:tableStyleId>
              </a:tblPr>
              <a:tblGrid>
                <a:gridCol w="2688191"/>
                <a:gridCol w="2688191"/>
                <a:gridCol w="2688191"/>
              </a:tblGrid>
              <a:tr h="192330">
                <a:tc>
                  <a:txBody>
                    <a:bodyPr/>
                    <a:lstStyle/>
                    <a:p>
                      <a:pPr marL="285750" indent="-285750">
                        <a:buFont typeface="Arial" panose="020B0604020202020204" pitchFamily="34" charset="0"/>
                        <a:buChar char="•"/>
                      </a:pPr>
                      <a:r>
                        <a:rPr lang="fi-FI" sz="1600" b="0" dirty="0" smtClean="0">
                          <a:solidFill>
                            <a:schemeClr val="tx1"/>
                          </a:solidFill>
                        </a:rPr>
                        <a:t>Kivipohjaiset materiaalit</a:t>
                      </a:r>
                      <a:endParaRPr lang="fi-FI" sz="1600" b="0" dirty="0">
                        <a:solidFill>
                          <a:schemeClr val="tx1"/>
                        </a:solidFill>
                      </a:endParaRPr>
                    </a:p>
                  </a:txBody>
                  <a:tcPr>
                    <a:solidFill>
                      <a:schemeClr val="accent2"/>
                    </a:solidFill>
                  </a:tcPr>
                </a:tc>
                <a:tc>
                  <a:txBody>
                    <a:bodyPr/>
                    <a:lstStyle/>
                    <a:p>
                      <a:pPr marL="285750" indent="-285750">
                        <a:buFont typeface="Arial" panose="020B0604020202020204" pitchFamily="34" charset="0"/>
                        <a:buChar char="•"/>
                      </a:pPr>
                      <a:r>
                        <a:rPr lang="fi-FI" sz="1600" b="0" dirty="0" smtClean="0">
                          <a:solidFill>
                            <a:schemeClr val="tx1"/>
                          </a:solidFill>
                        </a:rPr>
                        <a:t>Puupohjaiset materiaalit</a:t>
                      </a:r>
                      <a:endParaRPr lang="fi-FI" sz="1600" b="0" dirty="0">
                        <a:solidFill>
                          <a:schemeClr val="tx1"/>
                        </a:solidFill>
                      </a:endParaRPr>
                    </a:p>
                  </a:txBody>
                  <a:tcPr>
                    <a:solidFill>
                      <a:schemeClr val="accent4"/>
                    </a:solidFill>
                  </a:tcPr>
                </a:tc>
                <a:tc>
                  <a:txBody>
                    <a:bodyPr/>
                    <a:lstStyle/>
                    <a:p>
                      <a:pPr marL="285750" indent="-285750">
                        <a:buFont typeface="Arial" panose="020B0604020202020204" pitchFamily="34" charset="0"/>
                        <a:buChar char="•"/>
                      </a:pPr>
                      <a:r>
                        <a:rPr lang="fi-FI" sz="1600" b="0" dirty="0" smtClean="0">
                          <a:solidFill>
                            <a:schemeClr val="tx1"/>
                          </a:solidFill>
                        </a:rPr>
                        <a:t>Eristemateriaalit</a:t>
                      </a:r>
                      <a:endParaRPr lang="fi-FI" sz="1600" b="0" dirty="0">
                        <a:solidFill>
                          <a:schemeClr val="tx1"/>
                        </a:solidFill>
                      </a:endParaRPr>
                    </a:p>
                  </a:txBody>
                  <a:tcPr>
                    <a:solidFill>
                      <a:srgbClr val="44697D"/>
                    </a:solidFill>
                  </a:tcPr>
                </a:tc>
              </a:tr>
              <a:tr h="370840">
                <a:tc>
                  <a:txBody>
                    <a:bodyPr/>
                    <a:lstStyle/>
                    <a:p>
                      <a:pPr marL="285750" indent="-285750">
                        <a:buFont typeface="Arial" panose="020B0604020202020204" pitchFamily="34" charset="0"/>
                        <a:buChar char="•"/>
                      </a:pPr>
                      <a:r>
                        <a:rPr lang="fi-FI" sz="1600" dirty="0" smtClean="0"/>
                        <a:t>Indikaattoreita 60%:</a:t>
                      </a:r>
                      <a:r>
                        <a:rPr lang="fi-FI" sz="1600" dirty="0" err="1" smtClean="0"/>
                        <a:t>ssa</a:t>
                      </a:r>
                      <a:r>
                        <a:rPr lang="fi-FI" sz="1600" dirty="0" smtClean="0"/>
                        <a:t> näytteistä</a:t>
                      </a:r>
                      <a:endParaRPr lang="fi-FI" sz="1600" dirty="0"/>
                    </a:p>
                  </a:txBody>
                  <a:tcPr>
                    <a:solidFill>
                      <a:schemeClr val="accent2"/>
                    </a:solidFill>
                  </a:tcPr>
                </a:tc>
                <a:tc>
                  <a:txBody>
                    <a:bodyPr/>
                    <a:lstStyle/>
                    <a:p>
                      <a:pPr marL="285750" indent="-285750">
                        <a:buFont typeface="Arial" panose="020B0604020202020204" pitchFamily="34" charset="0"/>
                        <a:buChar char="•"/>
                      </a:pPr>
                      <a:r>
                        <a:rPr lang="fi-FI" sz="1600" dirty="0" smtClean="0"/>
                        <a:t>Monipuolisin</a:t>
                      </a:r>
                      <a:r>
                        <a:rPr lang="fi-FI" sz="1600" baseline="0" dirty="0" smtClean="0"/>
                        <a:t> mikrobilajisto</a:t>
                      </a:r>
                      <a:endParaRPr lang="fi-FI" sz="1600" dirty="0"/>
                    </a:p>
                  </a:txBody>
                  <a:tcPr>
                    <a:solidFill>
                      <a:schemeClr val="accent4"/>
                    </a:solidFill>
                  </a:tcPr>
                </a:tc>
                <a:tc>
                  <a:txBody>
                    <a:bodyPr/>
                    <a:lstStyle/>
                    <a:p>
                      <a:pPr marL="285750" indent="-285750">
                        <a:buFont typeface="Arial" panose="020B0604020202020204" pitchFamily="34" charset="0"/>
                        <a:buChar char="•"/>
                      </a:pPr>
                      <a:r>
                        <a:rPr lang="fi-FI" sz="1600" dirty="0" smtClean="0"/>
                        <a:t>Huokoisia</a:t>
                      </a:r>
                      <a:endParaRPr lang="fi-FI" sz="1600" dirty="0"/>
                    </a:p>
                  </a:txBody>
                  <a:tcPr>
                    <a:solidFill>
                      <a:srgbClr val="44697D"/>
                    </a:solidFill>
                  </a:tcPr>
                </a:tc>
              </a:tr>
              <a:tr h="370840">
                <a:tc>
                  <a:txBody>
                    <a:bodyPr/>
                    <a:lstStyle/>
                    <a:p>
                      <a:pPr marL="285750" indent="-285750">
                        <a:buFont typeface="Arial" panose="020B0604020202020204" pitchFamily="34" charset="0"/>
                        <a:buChar char="•"/>
                      </a:pPr>
                      <a:r>
                        <a:rPr lang="fi-FI" sz="1600" dirty="0" smtClean="0"/>
                        <a:t>Kosteuskäyttäytyminen</a:t>
                      </a:r>
                      <a:endParaRPr lang="fi-FI" sz="1600" dirty="0"/>
                    </a:p>
                  </a:txBody>
                  <a:tcPr>
                    <a:solidFill>
                      <a:schemeClr val="accent2"/>
                    </a:solidFill>
                  </a:tcPr>
                </a:tc>
                <a:tc>
                  <a:txBody>
                    <a:bodyPr/>
                    <a:lstStyle/>
                    <a:p>
                      <a:pPr marL="285750" indent="-285750">
                        <a:buFont typeface="Arial" panose="020B0604020202020204" pitchFamily="34" charset="0"/>
                        <a:buChar char="•"/>
                      </a:pPr>
                      <a:r>
                        <a:rPr lang="fi-FI" sz="1600" dirty="0" smtClean="0"/>
                        <a:t>Ravinteikas alusta</a:t>
                      </a:r>
                      <a:endParaRPr lang="fi-FI" sz="1600" dirty="0"/>
                    </a:p>
                  </a:txBody>
                  <a:tcPr>
                    <a:solidFill>
                      <a:schemeClr val="accent4"/>
                    </a:solidFill>
                  </a:tcPr>
                </a:tc>
                <a:tc>
                  <a:txBody>
                    <a:bodyPr/>
                    <a:lstStyle/>
                    <a:p>
                      <a:pPr marL="285750" indent="-285750">
                        <a:buFont typeface="Arial" panose="020B0604020202020204" pitchFamily="34" charset="0"/>
                        <a:buChar char="•"/>
                      </a:pPr>
                      <a:r>
                        <a:rPr lang="fi-FI" sz="1600" dirty="0" smtClean="0"/>
                        <a:t>Suodatinvaikutus</a:t>
                      </a:r>
                      <a:endParaRPr lang="fi-FI" sz="1600" dirty="0"/>
                    </a:p>
                  </a:txBody>
                  <a:tcPr>
                    <a:solidFill>
                      <a:srgbClr val="44697D"/>
                    </a:solidFill>
                  </a:tcPr>
                </a:tc>
              </a:tr>
              <a:tr h="370840">
                <a:tc>
                  <a:txBody>
                    <a:bodyPr/>
                    <a:lstStyle/>
                    <a:p>
                      <a:pPr marL="285750" indent="-285750">
                        <a:buFont typeface="Arial" panose="020B0604020202020204" pitchFamily="34" charset="0"/>
                        <a:buChar char="•"/>
                      </a:pPr>
                      <a:r>
                        <a:rPr lang="fi-FI" sz="1600" dirty="0" smtClean="0"/>
                        <a:t>Kontaminoituminen rakenteessa</a:t>
                      </a:r>
                      <a:endParaRPr lang="fi-FI" sz="1600" dirty="0"/>
                    </a:p>
                  </a:txBody>
                  <a:tcPr>
                    <a:solidFill>
                      <a:schemeClr val="accent2"/>
                    </a:solidFill>
                  </a:tcPr>
                </a:tc>
                <a:tc>
                  <a:txBody>
                    <a:bodyPr/>
                    <a:lstStyle/>
                    <a:p>
                      <a:endParaRPr lang="fi-FI" sz="1600" dirty="0"/>
                    </a:p>
                  </a:txBody>
                  <a:tcPr>
                    <a:solidFill>
                      <a:schemeClr val="accent4"/>
                    </a:solidFill>
                  </a:tcPr>
                </a:tc>
                <a:tc>
                  <a:txBody>
                    <a:bodyPr/>
                    <a:lstStyle/>
                    <a:p>
                      <a:pPr marL="285750" indent="-285750">
                        <a:buFont typeface="Arial" panose="020B0604020202020204" pitchFamily="34" charset="0"/>
                        <a:buChar char="•"/>
                      </a:pPr>
                      <a:r>
                        <a:rPr lang="fi-FI" sz="1600" dirty="0" smtClean="0"/>
                        <a:t>Kosteuskäyttäytyminen</a:t>
                      </a:r>
                      <a:endParaRPr lang="fi-FI" sz="1600" dirty="0"/>
                    </a:p>
                  </a:txBody>
                  <a:tcPr>
                    <a:solidFill>
                      <a:srgbClr val="44697D"/>
                    </a:solidFill>
                  </a:tcPr>
                </a:tc>
              </a:tr>
              <a:tr h="370840">
                <a:tc>
                  <a:txBody>
                    <a:bodyPr/>
                    <a:lstStyle/>
                    <a:p>
                      <a:endParaRPr lang="fi-FI" dirty="0"/>
                    </a:p>
                  </a:txBody>
                  <a:tcPr>
                    <a:solidFill>
                      <a:schemeClr val="accent2"/>
                    </a:solidFill>
                  </a:tcPr>
                </a:tc>
                <a:tc>
                  <a:txBody>
                    <a:bodyPr/>
                    <a:lstStyle/>
                    <a:p>
                      <a:endParaRPr lang="fi-FI" sz="1600" dirty="0"/>
                    </a:p>
                  </a:txBody>
                  <a:tcPr>
                    <a:solidFill>
                      <a:schemeClr val="accent4"/>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600" dirty="0" smtClean="0"/>
                        <a:t>Kontaminoituminen rakenteessa</a:t>
                      </a:r>
                      <a:endParaRPr lang="fi-FI" sz="1600" dirty="0"/>
                    </a:p>
                  </a:txBody>
                  <a:tcPr>
                    <a:solidFill>
                      <a:srgbClr val="44697D"/>
                    </a:solidFill>
                  </a:tcPr>
                </a:tc>
              </a:tr>
            </a:tbl>
          </a:graphicData>
        </a:graphic>
      </p:graphicFrame>
      <p:sp>
        <p:nvSpPr>
          <p:cNvPr id="5" name="Dian numeron paikkamerkki 4"/>
          <p:cNvSpPr>
            <a:spLocks noGrp="1"/>
          </p:cNvSpPr>
          <p:nvPr>
            <p:ph type="sldNum" sz="quarter" idx="12"/>
          </p:nvPr>
        </p:nvSpPr>
        <p:spPr/>
        <p:txBody>
          <a:bodyPr/>
          <a:lstStyle/>
          <a:p>
            <a:fld id="{49246692-9764-4796-AF2E-897E79EBAFA7}" type="slidenum">
              <a:rPr lang="fi-FI" smtClean="0"/>
              <a:pPr/>
              <a:t>74</a:t>
            </a:fld>
            <a:endParaRPr lang="fi-FI"/>
          </a:p>
        </p:txBody>
      </p:sp>
    </p:spTree>
    <p:extLst>
      <p:ext uri="{BB962C8B-B14F-4D97-AF65-F5344CB8AC3E}">
        <p14:creationId xmlns:p14="http://schemas.microsoft.com/office/powerpoint/2010/main" val="2966414556"/>
      </p:ext>
    </p:extLst>
  </p:cSld>
  <p:clrMapOvr>
    <a:masterClrMapping/>
  </p:clrMapOvr>
  <p:transition spd="med">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13317"/>
            <a:ext cx="7489824" cy="1079500"/>
          </a:xfrm>
        </p:spPr>
        <p:txBody>
          <a:bodyPr>
            <a:normAutofit/>
          </a:bodyPr>
          <a:lstStyle/>
          <a:p>
            <a:r>
              <a:rPr lang="en-US" dirty="0" err="1" smtClean="0">
                <a:solidFill>
                  <a:srgbClr val="44697D"/>
                </a:solidFill>
              </a:rPr>
              <a:t>Mikrobilajiston</a:t>
            </a:r>
            <a:r>
              <a:rPr lang="en-US" dirty="0" smtClean="0">
                <a:solidFill>
                  <a:srgbClr val="44697D"/>
                </a:solidFill>
              </a:rPr>
              <a:t> </a:t>
            </a:r>
            <a:r>
              <a:rPr lang="en-US" dirty="0" err="1" smtClean="0">
                <a:solidFill>
                  <a:srgbClr val="44697D"/>
                </a:solidFill>
              </a:rPr>
              <a:t>esiintyminen</a:t>
            </a:r>
            <a:r>
              <a:rPr lang="en-US" dirty="0" smtClean="0">
                <a:solidFill>
                  <a:srgbClr val="44697D"/>
                </a:solidFill>
              </a:rPr>
              <a:t> </a:t>
            </a:r>
            <a:r>
              <a:rPr lang="en-US" dirty="0" err="1" smtClean="0">
                <a:solidFill>
                  <a:srgbClr val="44697D"/>
                </a:solidFill>
              </a:rPr>
              <a:t>eri</a:t>
            </a:r>
            <a:r>
              <a:rPr lang="en-US" dirty="0" smtClean="0">
                <a:solidFill>
                  <a:srgbClr val="44697D"/>
                </a:solidFill>
              </a:rPr>
              <a:t> </a:t>
            </a:r>
            <a:r>
              <a:rPr lang="en-US" dirty="0" err="1" smtClean="0">
                <a:solidFill>
                  <a:srgbClr val="44697D"/>
                </a:solidFill>
              </a:rPr>
              <a:t>tiheyksisissä</a:t>
            </a:r>
            <a:r>
              <a:rPr lang="en-US" dirty="0" smtClean="0">
                <a:solidFill>
                  <a:srgbClr val="44697D"/>
                </a:solidFill>
              </a:rPr>
              <a:t> </a:t>
            </a:r>
            <a:r>
              <a:rPr lang="en-US" dirty="0" err="1">
                <a:solidFill>
                  <a:srgbClr val="44697D"/>
                </a:solidFill>
              </a:rPr>
              <a:t>materiaaleissa</a:t>
            </a:r>
            <a:endParaRPr lang="en-US" dirty="0">
              <a:solidFill>
                <a:srgbClr val="44697D"/>
              </a:solidFill>
            </a:endParaRPr>
          </a:p>
        </p:txBody>
      </p:sp>
      <p:sp>
        <p:nvSpPr>
          <p:cNvPr id="6" name="Footer Placeholder 3"/>
          <p:cNvSpPr txBox="1">
            <a:spLocks/>
          </p:cNvSpPr>
          <p:nvPr/>
        </p:nvSpPr>
        <p:spPr>
          <a:xfrm>
            <a:off x="1009124" y="5728171"/>
            <a:ext cx="7801272" cy="365125"/>
          </a:xfrm>
          <a:prstGeom prst="rect">
            <a:avLst/>
          </a:prstGeom>
        </p:spPr>
        <p:txBody>
          <a:bodyPr vert="horz" lIns="91440" tIns="45720" rIns="91440" bIns="45720" rtlCol="0" anchor="b"/>
          <a:lstStyle>
            <a:defPPr>
              <a:defRPr lang="fi-FI"/>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fi-FI" sz="1000" dirty="0" smtClean="0"/>
              <a:t>Reiman M, Kujanpää L, Kujanpää R: Rakennusmateriaalin ominaisuuksien vaikutus </a:t>
            </a:r>
            <a:r>
              <a:rPr lang="fi-FI" sz="1000" dirty="0" err="1" smtClean="0"/>
              <a:t>mikrobistoon</a:t>
            </a:r>
            <a:r>
              <a:rPr lang="fi-FI" sz="1000" dirty="0" smtClean="0"/>
              <a:t>. </a:t>
            </a:r>
          </a:p>
          <a:p>
            <a:pPr algn="r">
              <a:defRPr/>
            </a:pPr>
            <a:r>
              <a:rPr lang="fi-FI" sz="1000" dirty="0" smtClean="0"/>
              <a:t>Sisäilmastoseminaari 2004. SIY Raportti 22:187-192</a:t>
            </a:r>
            <a:endParaRPr lang="fi-FI" sz="1000" dirty="0"/>
          </a:p>
        </p:txBody>
      </p:sp>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graphicFrame>
        <p:nvGraphicFramePr>
          <p:cNvPr id="7" name="Taulukko 6"/>
          <p:cNvGraphicFramePr>
            <a:graphicFrameLocks noGrp="1"/>
          </p:cNvGraphicFramePr>
          <p:nvPr>
            <p:extLst>
              <p:ext uri="{D42A27DB-BD31-4B8C-83A1-F6EECF244321}">
                <p14:modId xmlns:p14="http://schemas.microsoft.com/office/powerpoint/2010/main" val="3254802025"/>
              </p:ext>
            </p:extLst>
          </p:nvPr>
        </p:nvGraphicFramePr>
        <p:xfrm>
          <a:off x="683568" y="1988840"/>
          <a:ext cx="8064573" cy="3175000"/>
        </p:xfrm>
        <a:graphic>
          <a:graphicData uri="http://schemas.openxmlformats.org/drawingml/2006/table">
            <a:tbl>
              <a:tblPr firstRow="1" bandRow="1">
                <a:tableStyleId>{5C22544A-7EE6-4342-B048-85BDC9FD1C3A}</a:tableStyleId>
              </a:tblPr>
              <a:tblGrid>
                <a:gridCol w="2688191"/>
                <a:gridCol w="2688191"/>
                <a:gridCol w="2688191"/>
              </a:tblGrid>
              <a:tr h="192330">
                <a:tc>
                  <a:txBody>
                    <a:bodyPr/>
                    <a:lstStyle/>
                    <a:p>
                      <a:pPr marL="0" indent="0">
                        <a:buFont typeface="Arial" panose="020B0604020202020204" pitchFamily="34" charset="0"/>
                        <a:buNone/>
                      </a:pPr>
                      <a:r>
                        <a:rPr lang="fi-FI" sz="1600" b="0" dirty="0" smtClean="0">
                          <a:solidFill>
                            <a:schemeClr val="tx1"/>
                          </a:solidFill>
                        </a:rPr>
                        <a:t>Kivipohjaiset materiaalit</a:t>
                      </a:r>
                      <a:endParaRPr lang="fi-FI" sz="1600" b="0" dirty="0">
                        <a:solidFill>
                          <a:schemeClr val="tx1"/>
                        </a:solidFill>
                      </a:endParaRP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600" b="0" i="0" u="none" strike="noStrike" kern="1200" cap="none" spc="0" normalizeH="0" baseline="0" noProof="0" dirty="0" smtClean="0">
                          <a:ln>
                            <a:noFill/>
                          </a:ln>
                          <a:solidFill>
                            <a:prstClr val="black"/>
                          </a:solidFill>
                          <a:effectLst/>
                          <a:uLnTx/>
                          <a:uFillTx/>
                          <a:latin typeface="+mn-lt"/>
                          <a:ea typeface="+mn-ea"/>
                          <a:cs typeface="+mn-cs"/>
                        </a:rPr>
                        <a:t>Puupohjaiset materiaalit</a:t>
                      </a:r>
                    </a:p>
                    <a:p>
                      <a:pPr marL="0" indent="0">
                        <a:buFont typeface="Arial" panose="020B0604020202020204" pitchFamily="34" charset="0"/>
                        <a:buNone/>
                      </a:pPr>
                      <a:endParaRPr lang="fi-FI" sz="1600" b="0" dirty="0">
                        <a:solidFill>
                          <a:schemeClr val="tx1"/>
                        </a:solidFill>
                      </a:endParaRPr>
                    </a:p>
                  </a:txBody>
                  <a:tcPr>
                    <a:solidFill>
                      <a:schemeClr val="accent4"/>
                    </a:solidFill>
                  </a:tcPr>
                </a:tc>
                <a:tc>
                  <a:txBody>
                    <a:bodyPr/>
                    <a:lstStyle/>
                    <a:p>
                      <a:pPr marL="0" indent="0">
                        <a:buFont typeface="Arial" panose="020B0604020202020204" pitchFamily="34" charset="0"/>
                        <a:buNone/>
                      </a:pPr>
                      <a:r>
                        <a:rPr lang="fi-FI" sz="1600" b="0" dirty="0" smtClean="0">
                          <a:solidFill>
                            <a:schemeClr val="tx1"/>
                          </a:solidFill>
                        </a:rPr>
                        <a:t>Eristemateriaalit</a:t>
                      </a:r>
                      <a:endParaRPr lang="fi-FI" sz="1600" b="0" dirty="0">
                        <a:solidFill>
                          <a:schemeClr val="tx1"/>
                        </a:solidFill>
                      </a:endParaRPr>
                    </a:p>
                  </a:txBody>
                  <a:tcPr>
                    <a:solidFill>
                      <a:srgbClr val="44697D"/>
                    </a:solidFill>
                  </a:tcPr>
                </a:tc>
              </a:tr>
              <a:tr h="370840">
                <a:tc>
                  <a:txBody>
                    <a:bodyPr/>
                    <a:lstStyle/>
                    <a:p>
                      <a:pPr marL="0" indent="0">
                        <a:buFont typeface="Arial" panose="020B0604020202020204" pitchFamily="34" charset="0"/>
                        <a:buNone/>
                      </a:pPr>
                      <a:r>
                        <a:rPr lang="fi-FI" sz="1600" dirty="0" err="1" smtClean="0"/>
                        <a:t>Acremonium</a:t>
                      </a:r>
                      <a:endParaRPr lang="fi-FI" sz="1600" dirty="0"/>
                    </a:p>
                  </a:txBody>
                  <a:tcPr>
                    <a:solidFill>
                      <a:schemeClr val="accent2"/>
                    </a:solidFill>
                  </a:tcPr>
                </a:tc>
                <a:tc>
                  <a:txBody>
                    <a:bodyPr/>
                    <a:lstStyle/>
                    <a:p>
                      <a:pPr marL="0" indent="0">
                        <a:buFont typeface="Arial" panose="020B0604020202020204" pitchFamily="34" charset="0"/>
                        <a:buNone/>
                      </a:pPr>
                      <a:r>
                        <a:rPr lang="fi-FI" sz="1600" dirty="0" err="1" smtClean="0"/>
                        <a:t>Aureobasidium</a:t>
                      </a:r>
                      <a:endParaRPr lang="fi-FI" sz="1600" dirty="0"/>
                    </a:p>
                  </a:txBody>
                  <a:tcPr>
                    <a:solidFill>
                      <a:schemeClr val="accent4"/>
                    </a:solidFill>
                  </a:tcPr>
                </a:tc>
                <a:tc>
                  <a:txBody>
                    <a:bodyPr/>
                    <a:lstStyle/>
                    <a:p>
                      <a:pPr marL="0" indent="0">
                        <a:buFont typeface="Arial" panose="020B0604020202020204" pitchFamily="34" charset="0"/>
                        <a:buNone/>
                      </a:pPr>
                      <a:r>
                        <a:rPr lang="fi-FI" sz="1600" dirty="0" err="1" smtClean="0"/>
                        <a:t>Cladosporium</a:t>
                      </a:r>
                      <a:endParaRPr lang="fi-FI" sz="1600" dirty="0"/>
                    </a:p>
                  </a:txBody>
                  <a:tcPr>
                    <a:solidFill>
                      <a:srgbClr val="44697D"/>
                    </a:solidFill>
                  </a:tcPr>
                </a:tc>
              </a:tr>
              <a:tr h="370840">
                <a:tc>
                  <a:txBody>
                    <a:bodyPr/>
                    <a:lstStyle/>
                    <a:p>
                      <a:pPr marL="0" indent="0">
                        <a:buFont typeface="Arial" panose="020B0604020202020204" pitchFamily="34" charset="0"/>
                        <a:buNone/>
                      </a:pPr>
                      <a:r>
                        <a:rPr lang="fi-FI" sz="1600" dirty="0" smtClean="0"/>
                        <a:t>A. </a:t>
                      </a:r>
                      <a:r>
                        <a:rPr lang="fi-FI" sz="1600" dirty="0" err="1" smtClean="0"/>
                        <a:t>versicolor</a:t>
                      </a:r>
                      <a:endParaRPr lang="fi-FI" sz="1600" dirty="0"/>
                    </a:p>
                  </a:txBody>
                  <a:tcPr>
                    <a:solidFill>
                      <a:schemeClr val="accent2"/>
                    </a:solidFill>
                  </a:tcPr>
                </a:tc>
                <a:tc>
                  <a:txBody>
                    <a:bodyPr/>
                    <a:lstStyle/>
                    <a:p>
                      <a:pPr marL="0" indent="0">
                        <a:buFont typeface="Arial" panose="020B0604020202020204" pitchFamily="34" charset="0"/>
                        <a:buNone/>
                      </a:pPr>
                      <a:r>
                        <a:rPr lang="fi-FI" sz="1600" dirty="0" err="1" smtClean="0"/>
                        <a:t>Chaetomium</a:t>
                      </a:r>
                      <a:endParaRPr lang="fi-FI" sz="1600" dirty="0"/>
                    </a:p>
                  </a:txBody>
                  <a:tcPr>
                    <a:solidFill>
                      <a:schemeClr val="accent4"/>
                    </a:solidFill>
                  </a:tcPr>
                </a:tc>
                <a:tc>
                  <a:txBody>
                    <a:bodyPr/>
                    <a:lstStyle/>
                    <a:p>
                      <a:pPr marL="0" indent="0">
                        <a:buFont typeface="Arial" panose="020B0604020202020204" pitchFamily="34" charset="0"/>
                        <a:buNone/>
                      </a:pPr>
                      <a:r>
                        <a:rPr lang="fi-FI" sz="1600" dirty="0" err="1" smtClean="0"/>
                        <a:t>Penicillium</a:t>
                      </a:r>
                      <a:endParaRPr lang="fi-FI" sz="1600" dirty="0"/>
                    </a:p>
                  </a:txBody>
                  <a:tcPr>
                    <a:solidFill>
                      <a:srgbClr val="44697D"/>
                    </a:solidFill>
                  </a:tcPr>
                </a:tc>
              </a:tr>
              <a:tr h="370840">
                <a:tc>
                  <a:txBody>
                    <a:bodyPr/>
                    <a:lstStyle/>
                    <a:p>
                      <a:pPr marL="0" indent="0">
                        <a:buFont typeface="Arial" panose="020B0604020202020204" pitchFamily="34" charset="0"/>
                        <a:buNone/>
                      </a:pPr>
                      <a:r>
                        <a:rPr lang="fi-FI" sz="1600" dirty="0" err="1" smtClean="0"/>
                        <a:t>Monocillium</a:t>
                      </a:r>
                      <a:endParaRPr lang="fi-FI" sz="1600" dirty="0"/>
                    </a:p>
                  </a:txBody>
                  <a:tcPr>
                    <a:solidFill>
                      <a:schemeClr val="accent2"/>
                    </a:solidFill>
                  </a:tcPr>
                </a:tc>
                <a:tc>
                  <a:txBody>
                    <a:bodyPr/>
                    <a:lstStyle/>
                    <a:p>
                      <a:r>
                        <a:rPr lang="fi-FI" sz="1600" dirty="0" err="1" smtClean="0"/>
                        <a:t>Paecilomyces</a:t>
                      </a:r>
                      <a:endParaRPr lang="fi-FI" sz="1600" dirty="0"/>
                    </a:p>
                  </a:txBody>
                  <a:tcPr>
                    <a:solidFill>
                      <a:schemeClr val="accent4"/>
                    </a:solidFill>
                  </a:tcPr>
                </a:tc>
                <a:tc>
                  <a:txBody>
                    <a:bodyPr/>
                    <a:lstStyle/>
                    <a:p>
                      <a:pPr marL="285750" indent="-285750">
                        <a:buFont typeface="Arial" panose="020B0604020202020204" pitchFamily="34" charset="0"/>
                        <a:buChar char="•"/>
                      </a:pPr>
                      <a:endParaRPr lang="fi-FI" sz="1600" dirty="0"/>
                    </a:p>
                  </a:txBody>
                  <a:tcPr>
                    <a:solidFill>
                      <a:srgbClr val="44697D"/>
                    </a:solidFill>
                  </a:tcPr>
                </a:tc>
              </a:tr>
              <a:tr h="370840">
                <a:tc>
                  <a:txBody>
                    <a:bodyPr/>
                    <a:lstStyle/>
                    <a:p>
                      <a:r>
                        <a:rPr lang="fi-FI" dirty="0" err="1" smtClean="0"/>
                        <a:t>Scopulariopsis</a:t>
                      </a:r>
                      <a:endParaRPr lang="fi-FI" dirty="0"/>
                    </a:p>
                  </a:txBody>
                  <a:tcPr>
                    <a:solidFill>
                      <a:schemeClr val="accent2"/>
                    </a:solidFill>
                  </a:tcPr>
                </a:tc>
                <a:tc>
                  <a:txBody>
                    <a:bodyPr/>
                    <a:lstStyle/>
                    <a:p>
                      <a:endParaRPr lang="fi-FI" sz="1600" dirty="0"/>
                    </a:p>
                  </a:txBody>
                  <a:tcPr>
                    <a:solidFill>
                      <a:schemeClr val="accent4"/>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600" dirty="0"/>
                    </a:p>
                  </a:txBody>
                  <a:tcPr>
                    <a:solidFill>
                      <a:srgbClr val="44697D"/>
                    </a:solidFill>
                  </a:tcPr>
                </a:tc>
              </a:tr>
              <a:tr h="370840">
                <a:tc>
                  <a:txBody>
                    <a:bodyPr/>
                    <a:lstStyle/>
                    <a:p>
                      <a:r>
                        <a:rPr lang="fi-FI" dirty="0" err="1" smtClean="0"/>
                        <a:t>Sphaeropsidales</a:t>
                      </a:r>
                      <a:endParaRPr lang="fi-FI" dirty="0"/>
                    </a:p>
                  </a:txBody>
                  <a:tcPr>
                    <a:solidFill>
                      <a:schemeClr val="accent2"/>
                    </a:solidFill>
                  </a:tcPr>
                </a:tc>
                <a:tc>
                  <a:txBody>
                    <a:bodyPr/>
                    <a:lstStyle/>
                    <a:p>
                      <a:endParaRPr lang="fi-FI" sz="1600" dirty="0"/>
                    </a:p>
                  </a:txBody>
                  <a:tcPr>
                    <a:solidFill>
                      <a:schemeClr val="accent4"/>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600" dirty="0"/>
                    </a:p>
                  </a:txBody>
                  <a:tcPr>
                    <a:solidFill>
                      <a:srgbClr val="44697D"/>
                    </a:solidFill>
                  </a:tcPr>
                </a:tc>
              </a:tr>
              <a:tr h="370840">
                <a:tc>
                  <a:txBody>
                    <a:bodyPr/>
                    <a:lstStyle/>
                    <a:p>
                      <a:r>
                        <a:rPr lang="fi-FI" dirty="0" err="1" smtClean="0"/>
                        <a:t>Stachybotrys</a:t>
                      </a:r>
                      <a:endParaRPr lang="fi-FI" dirty="0"/>
                    </a:p>
                  </a:txBody>
                  <a:tcPr>
                    <a:solidFill>
                      <a:schemeClr val="accent2"/>
                    </a:solidFill>
                  </a:tcPr>
                </a:tc>
                <a:tc>
                  <a:txBody>
                    <a:bodyPr/>
                    <a:lstStyle/>
                    <a:p>
                      <a:endParaRPr lang="fi-FI" sz="1600" dirty="0"/>
                    </a:p>
                  </a:txBody>
                  <a:tcPr>
                    <a:solidFill>
                      <a:schemeClr val="accent4"/>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600" dirty="0"/>
                    </a:p>
                  </a:txBody>
                  <a:tcPr>
                    <a:solidFill>
                      <a:srgbClr val="44697D"/>
                    </a:solidFill>
                  </a:tcPr>
                </a:tc>
              </a:tr>
              <a:tr h="370840">
                <a:tc>
                  <a:txBody>
                    <a:bodyPr/>
                    <a:lstStyle/>
                    <a:p>
                      <a:r>
                        <a:rPr lang="fi-FI" dirty="0" err="1" smtClean="0"/>
                        <a:t>Trichoderma</a:t>
                      </a:r>
                      <a:endParaRPr lang="fi-FI" dirty="0"/>
                    </a:p>
                  </a:txBody>
                  <a:tcPr>
                    <a:solidFill>
                      <a:schemeClr val="accent2"/>
                    </a:solidFill>
                  </a:tcPr>
                </a:tc>
                <a:tc>
                  <a:txBody>
                    <a:bodyPr/>
                    <a:lstStyle/>
                    <a:p>
                      <a:endParaRPr lang="fi-FI" sz="1600" dirty="0"/>
                    </a:p>
                  </a:txBody>
                  <a:tcPr>
                    <a:solidFill>
                      <a:schemeClr val="accent4"/>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600" dirty="0"/>
                    </a:p>
                  </a:txBody>
                  <a:tcPr>
                    <a:solidFill>
                      <a:srgbClr val="44697D"/>
                    </a:solidFill>
                  </a:tcPr>
                </a:tc>
              </a:tr>
            </a:tbl>
          </a:graphicData>
        </a:graphic>
      </p:graphicFrame>
      <p:sp>
        <p:nvSpPr>
          <p:cNvPr id="4" name="Dian numeron paikkamerkki 3"/>
          <p:cNvSpPr>
            <a:spLocks noGrp="1"/>
          </p:cNvSpPr>
          <p:nvPr>
            <p:ph type="sldNum" sz="quarter" idx="12"/>
          </p:nvPr>
        </p:nvSpPr>
        <p:spPr/>
        <p:txBody>
          <a:bodyPr/>
          <a:lstStyle/>
          <a:p>
            <a:fld id="{49246692-9764-4796-AF2E-897E79EBAFA7}" type="slidenum">
              <a:rPr lang="fi-FI" smtClean="0"/>
              <a:pPr/>
              <a:t>75</a:t>
            </a:fld>
            <a:endParaRPr lang="fi-FI"/>
          </a:p>
        </p:txBody>
      </p:sp>
    </p:spTree>
    <p:extLst>
      <p:ext uri="{BB962C8B-B14F-4D97-AF65-F5344CB8AC3E}">
        <p14:creationId xmlns:p14="http://schemas.microsoft.com/office/powerpoint/2010/main" val="347549056"/>
      </p:ext>
    </p:extLst>
  </p:cSld>
  <p:clrMapOvr>
    <a:masterClrMapping/>
  </p:clrMapOvr>
  <p:transition spd="med">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455" y="565168"/>
            <a:ext cx="7489824" cy="1079500"/>
          </a:xfrm>
        </p:spPr>
        <p:txBody>
          <a:bodyPr>
            <a:normAutofit/>
          </a:bodyPr>
          <a:lstStyle/>
          <a:p>
            <a:r>
              <a:rPr lang="en-US" dirty="0" err="1">
                <a:solidFill>
                  <a:srgbClr val="44697D"/>
                </a:solidFill>
              </a:rPr>
              <a:t>Eri</a:t>
            </a:r>
            <a:r>
              <a:rPr lang="en-US" dirty="0">
                <a:solidFill>
                  <a:srgbClr val="44697D"/>
                </a:solidFill>
              </a:rPr>
              <a:t> </a:t>
            </a:r>
            <a:r>
              <a:rPr lang="en-US" dirty="0" err="1">
                <a:solidFill>
                  <a:srgbClr val="44697D"/>
                </a:solidFill>
              </a:rPr>
              <a:t>tiheyksisten</a:t>
            </a:r>
            <a:r>
              <a:rPr lang="en-US" dirty="0">
                <a:solidFill>
                  <a:srgbClr val="44697D"/>
                </a:solidFill>
              </a:rPr>
              <a:t> </a:t>
            </a:r>
            <a:r>
              <a:rPr lang="en-US" dirty="0" err="1">
                <a:solidFill>
                  <a:srgbClr val="44697D"/>
                </a:solidFill>
              </a:rPr>
              <a:t>materiaalien</a:t>
            </a:r>
            <a:r>
              <a:rPr lang="en-US" dirty="0">
                <a:solidFill>
                  <a:srgbClr val="44697D"/>
                </a:solidFill>
              </a:rPr>
              <a:t> </a:t>
            </a:r>
            <a:r>
              <a:rPr lang="en-US" dirty="0" err="1">
                <a:solidFill>
                  <a:srgbClr val="44697D"/>
                </a:solidFill>
              </a:rPr>
              <a:t>tyypillistä</a:t>
            </a:r>
            <a:r>
              <a:rPr lang="en-US" dirty="0">
                <a:solidFill>
                  <a:srgbClr val="44697D"/>
                </a:solidFill>
              </a:rPr>
              <a:t> </a:t>
            </a:r>
            <a:r>
              <a:rPr lang="en-US" dirty="0" err="1">
                <a:solidFill>
                  <a:srgbClr val="44697D"/>
                </a:solidFill>
              </a:rPr>
              <a:t>mikrobistoa</a:t>
            </a:r>
            <a:endParaRPr lang="en-US" dirty="0">
              <a:solidFill>
                <a:srgbClr val="44697D"/>
              </a:solidFill>
            </a:endParaRPr>
          </a:p>
        </p:txBody>
      </p:sp>
      <p:sp>
        <p:nvSpPr>
          <p:cNvPr id="6" name="Footer Placeholder 3"/>
          <p:cNvSpPr txBox="1">
            <a:spLocks/>
          </p:cNvSpPr>
          <p:nvPr/>
        </p:nvSpPr>
        <p:spPr>
          <a:xfrm>
            <a:off x="995476" y="5854662"/>
            <a:ext cx="7801272" cy="365125"/>
          </a:xfrm>
          <a:prstGeom prst="rect">
            <a:avLst/>
          </a:prstGeom>
        </p:spPr>
        <p:txBody>
          <a:bodyPr vert="horz" lIns="91440" tIns="45720" rIns="91440" bIns="45720" rtlCol="0" anchor="b"/>
          <a:lstStyle>
            <a:defPPr>
              <a:defRPr lang="fi-FI"/>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fi-FI" sz="1000" dirty="0" smtClean="0"/>
              <a:t>Reiman M, Kujanpää L, Kujanpää R: Rakennusmateriaalin ominaisuuksien vaikutus </a:t>
            </a:r>
            <a:r>
              <a:rPr lang="fi-FI" sz="1000" dirty="0" err="1" smtClean="0"/>
              <a:t>mikrobistoon</a:t>
            </a:r>
            <a:r>
              <a:rPr lang="fi-FI" sz="1000" dirty="0" smtClean="0"/>
              <a:t>.</a:t>
            </a:r>
          </a:p>
          <a:p>
            <a:pPr algn="r">
              <a:defRPr/>
            </a:pPr>
            <a:r>
              <a:rPr lang="fi-FI" sz="1000" dirty="0" smtClean="0"/>
              <a:t> Sisäilmastoseminaari 2004. SIY Raportti 22:187-192</a:t>
            </a:r>
            <a:endParaRPr lang="fi-FI" sz="1000" dirty="0"/>
          </a:p>
        </p:txBody>
      </p:sp>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6444208" y="1412776"/>
            <a:ext cx="1080120" cy="504056"/>
          </a:xfrm>
          <a:prstGeom prst="rect">
            <a:avLst/>
          </a:prstGeom>
          <a:solidFill>
            <a:schemeClr val="bg1"/>
          </a:solidFill>
        </p:spPr>
        <p:txBody>
          <a:bodyPr wrap="square" rtlCol="0">
            <a:spAutoFit/>
          </a:bodyPr>
          <a:lstStyle/>
          <a:p>
            <a:endParaRPr lang="fi-FI" dirty="0"/>
          </a:p>
        </p:txBody>
      </p:sp>
      <p:graphicFrame>
        <p:nvGraphicFramePr>
          <p:cNvPr id="9" name="Taulukko 8"/>
          <p:cNvGraphicFramePr>
            <a:graphicFrameLocks noGrp="1"/>
          </p:cNvGraphicFramePr>
          <p:nvPr>
            <p:extLst>
              <p:ext uri="{D42A27DB-BD31-4B8C-83A1-F6EECF244321}">
                <p14:modId xmlns:p14="http://schemas.microsoft.com/office/powerpoint/2010/main" val="1518094844"/>
              </p:ext>
            </p:extLst>
          </p:nvPr>
        </p:nvGraphicFramePr>
        <p:xfrm>
          <a:off x="683568" y="1988840"/>
          <a:ext cx="8064573" cy="2062480"/>
        </p:xfrm>
        <a:graphic>
          <a:graphicData uri="http://schemas.openxmlformats.org/drawingml/2006/table">
            <a:tbl>
              <a:tblPr firstRow="1" bandRow="1">
                <a:tableStyleId>{5C22544A-7EE6-4342-B048-85BDC9FD1C3A}</a:tableStyleId>
              </a:tblPr>
              <a:tblGrid>
                <a:gridCol w="2688191"/>
                <a:gridCol w="2688191"/>
                <a:gridCol w="2688191"/>
              </a:tblGrid>
              <a:tr h="192330">
                <a:tc>
                  <a:txBody>
                    <a:bodyPr/>
                    <a:lstStyle/>
                    <a:p>
                      <a:pPr marL="0" indent="0">
                        <a:buFont typeface="Arial" panose="020B0604020202020204" pitchFamily="34" charset="0"/>
                        <a:buNone/>
                      </a:pPr>
                      <a:r>
                        <a:rPr lang="fi-FI" sz="1600" b="0" dirty="0" smtClean="0">
                          <a:solidFill>
                            <a:schemeClr val="tx1"/>
                          </a:solidFill>
                        </a:rPr>
                        <a:t>Vain kivipohjaisissa</a:t>
                      </a:r>
                      <a:r>
                        <a:rPr lang="fi-FI" sz="1600" b="0" baseline="0" dirty="0" smtClean="0">
                          <a:solidFill>
                            <a:schemeClr val="tx1"/>
                          </a:solidFill>
                        </a:rPr>
                        <a:t> </a:t>
                      </a:r>
                      <a:r>
                        <a:rPr lang="fi-FI" sz="1600" b="0" dirty="0" smtClean="0">
                          <a:solidFill>
                            <a:schemeClr val="tx1"/>
                          </a:solidFill>
                        </a:rPr>
                        <a:t>materiaaleissa</a:t>
                      </a:r>
                      <a:endParaRPr lang="fi-FI" sz="1600" b="0" dirty="0">
                        <a:solidFill>
                          <a:schemeClr val="tx1"/>
                        </a:solidFill>
                      </a:endParaRPr>
                    </a:p>
                  </a:txBody>
                  <a:tcPr>
                    <a:solidFill>
                      <a:schemeClr val="accent2"/>
                    </a:solidFill>
                  </a:tcPr>
                </a:tc>
                <a:tc>
                  <a:txBody>
                    <a:bodyPr/>
                    <a:lstStyle/>
                    <a:p>
                      <a:pPr marL="0" indent="0">
                        <a:buFont typeface="Arial" panose="020B0604020202020204" pitchFamily="34" charset="0"/>
                        <a:buNone/>
                      </a:pPr>
                      <a:r>
                        <a:rPr lang="fi-FI" sz="1600" b="0" dirty="0" smtClean="0">
                          <a:solidFill>
                            <a:schemeClr val="tx1"/>
                          </a:solidFill>
                        </a:rPr>
                        <a:t>Vain puupohjaisissa materiaaleissa</a:t>
                      </a:r>
                      <a:endParaRPr lang="fi-FI" sz="1600" b="0" dirty="0">
                        <a:solidFill>
                          <a:schemeClr val="tx1"/>
                        </a:solidFill>
                      </a:endParaRPr>
                    </a:p>
                  </a:txBody>
                  <a:tcPr>
                    <a:solidFill>
                      <a:schemeClr val="accent4"/>
                    </a:solidFill>
                  </a:tcPr>
                </a:tc>
                <a:tc>
                  <a:txBody>
                    <a:bodyPr/>
                    <a:lstStyle/>
                    <a:p>
                      <a:pPr marL="0" indent="0">
                        <a:buFont typeface="Arial" panose="020B0604020202020204" pitchFamily="34" charset="0"/>
                        <a:buNone/>
                      </a:pPr>
                      <a:r>
                        <a:rPr lang="fi-FI" sz="1600" b="0" dirty="0" smtClean="0">
                          <a:solidFill>
                            <a:schemeClr val="tx1"/>
                          </a:solidFill>
                        </a:rPr>
                        <a:t>Vain eristemateriaaleissa</a:t>
                      </a:r>
                      <a:endParaRPr lang="fi-FI" sz="1600" b="0" dirty="0">
                        <a:solidFill>
                          <a:schemeClr val="tx1"/>
                        </a:solidFill>
                      </a:endParaRPr>
                    </a:p>
                  </a:txBody>
                  <a:tcPr>
                    <a:solidFill>
                      <a:srgbClr val="44697D"/>
                    </a:solidFill>
                  </a:tcPr>
                </a:tc>
              </a:tr>
              <a:tr h="370840">
                <a:tc>
                  <a:txBody>
                    <a:bodyPr/>
                    <a:lstStyle/>
                    <a:p>
                      <a:pPr marL="0" indent="0">
                        <a:buFont typeface="Arial" panose="020B0604020202020204" pitchFamily="34" charset="0"/>
                        <a:buNone/>
                      </a:pPr>
                      <a:r>
                        <a:rPr lang="fi-FI" sz="1600" dirty="0" err="1" smtClean="0"/>
                        <a:t>Absidia</a:t>
                      </a:r>
                      <a:endParaRPr lang="fi-FI" sz="1600" dirty="0"/>
                    </a:p>
                  </a:txBody>
                  <a:tcPr>
                    <a:solidFill>
                      <a:schemeClr val="accent2"/>
                    </a:solidFill>
                  </a:tcPr>
                </a:tc>
                <a:tc>
                  <a:txBody>
                    <a:bodyPr/>
                    <a:lstStyle/>
                    <a:p>
                      <a:pPr marL="0" indent="0">
                        <a:buFont typeface="Arial" panose="020B0604020202020204" pitchFamily="34" charset="0"/>
                        <a:buNone/>
                      </a:pPr>
                      <a:r>
                        <a:rPr lang="fi-FI" sz="1600" dirty="0" err="1" smtClean="0"/>
                        <a:t>Exophiala</a:t>
                      </a:r>
                      <a:endParaRPr lang="fi-FI" sz="1600" dirty="0"/>
                    </a:p>
                  </a:txBody>
                  <a:tcPr>
                    <a:solidFill>
                      <a:schemeClr val="accent4"/>
                    </a:solidFill>
                  </a:tcPr>
                </a:tc>
                <a:tc>
                  <a:txBody>
                    <a:bodyPr/>
                    <a:lstStyle/>
                    <a:p>
                      <a:pPr marL="0" indent="0">
                        <a:buFont typeface="Arial" panose="020B0604020202020204" pitchFamily="34" charset="0"/>
                        <a:buNone/>
                      </a:pPr>
                      <a:r>
                        <a:rPr lang="fi-FI" sz="1600" dirty="0" smtClean="0"/>
                        <a:t>Ei mikään mikrobi</a:t>
                      </a:r>
                      <a:endParaRPr lang="fi-FI" sz="1600" dirty="0"/>
                    </a:p>
                  </a:txBody>
                  <a:tcPr>
                    <a:solidFill>
                      <a:srgbClr val="44697D"/>
                    </a:solidFill>
                  </a:tcPr>
                </a:tc>
              </a:tr>
              <a:tr h="370840">
                <a:tc>
                  <a:txBody>
                    <a:bodyPr/>
                    <a:lstStyle/>
                    <a:p>
                      <a:pPr marL="0" indent="0">
                        <a:buFont typeface="Arial" panose="020B0604020202020204" pitchFamily="34" charset="0"/>
                        <a:buNone/>
                      </a:pPr>
                      <a:r>
                        <a:rPr lang="fi-FI" sz="1600" dirty="0" smtClean="0"/>
                        <a:t>A.</a:t>
                      </a:r>
                      <a:r>
                        <a:rPr lang="fi-FI" sz="1600" baseline="0" dirty="0" smtClean="0"/>
                        <a:t> </a:t>
                      </a:r>
                      <a:r>
                        <a:rPr lang="fi-FI" sz="1600" baseline="0" dirty="0" err="1" smtClean="0"/>
                        <a:t>fumigatus</a:t>
                      </a:r>
                      <a:endParaRPr lang="fi-FI" sz="1600" dirty="0"/>
                    </a:p>
                  </a:txBody>
                  <a:tcPr>
                    <a:solidFill>
                      <a:schemeClr val="accent2"/>
                    </a:solidFill>
                  </a:tcPr>
                </a:tc>
                <a:tc>
                  <a:txBody>
                    <a:bodyPr/>
                    <a:lstStyle/>
                    <a:p>
                      <a:pPr marL="0" indent="0">
                        <a:buFont typeface="Arial" panose="020B0604020202020204" pitchFamily="34" charset="0"/>
                        <a:buNone/>
                      </a:pPr>
                      <a:r>
                        <a:rPr lang="fi-FI" sz="1600" dirty="0" err="1" smtClean="0"/>
                        <a:t>Fusarium</a:t>
                      </a:r>
                      <a:endParaRPr lang="fi-FI" sz="1600" dirty="0"/>
                    </a:p>
                  </a:txBody>
                  <a:tcPr>
                    <a:solidFill>
                      <a:schemeClr val="accent4"/>
                    </a:solidFill>
                  </a:tcPr>
                </a:tc>
                <a:tc>
                  <a:txBody>
                    <a:bodyPr/>
                    <a:lstStyle/>
                    <a:p>
                      <a:pPr marL="285750" indent="-285750">
                        <a:buFont typeface="Arial" panose="020B0604020202020204" pitchFamily="34" charset="0"/>
                        <a:buChar char="•"/>
                      </a:pPr>
                      <a:endParaRPr lang="fi-FI" sz="1600" dirty="0"/>
                    </a:p>
                  </a:txBody>
                  <a:tcPr>
                    <a:solidFill>
                      <a:srgbClr val="44697D"/>
                    </a:solidFill>
                  </a:tcPr>
                </a:tc>
              </a:tr>
              <a:tr h="370840">
                <a:tc>
                  <a:txBody>
                    <a:bodyPr/>
                    <a:lstStyle/>
                    <a:p>
                      <a:pPr marL="0" indent="0">
                        <a:buFont typeface="Arial" panose="020B0604020202020204" pitchFamily="34" charset="0"/>
                        <a:buNone/>
                      </a:pPr>
                      <a:r>
                        <a:rPr lang="fi-FI" sz="1600" dirty="0" err="1" smtClean="0"/>
                        <a:t>Mucor</a:t>
                      </a:r>
                      <a:endParaRPr lang="fi-FI" sz="1600" dirty="0"/>
                    </a:p>
                  </a:txBody>
                  <a:tcPr>
                    <a:solidFill>
                      <a:schemeClr val="accent2"/>
                    </a:solidFill>
                  </a:tcPr>
                </a:tc>
                <a:tc>
                  <a:txBody>
                    <a:bodyPr/>
                    <a:lstStyle/>
                    <a:p>
                      <a:r>
                        <a:rPr lang="fi-FI" sz="1600" dirty="0" err="1" smtClean="0"/>
                        <a:t>Rhizopus</a:t>
                      </a:r>
                      <a:endParaRPr lang="fi-FI" sz="1600" dirty="0"/>
                    </a:p>
                  </a:txBody>
                  <a:tcPr>
                    <a:solidFill>
                      <a:schemeClr val="accent4"/>
                    </a:solidFill>
                  </a:tcPr>
                </a:tc>
                <a:tc>
                  <a:txBody>
                    <a:bodyPr/>
                    <a:lstStyle/>
                    <a:p>
                      <a:pPr marL="285750" indent="-285750">
                        <a:buFont typeface="Arial" panose="020B0604020202020204" pitchFamily="34" charset="0"/>
                        <a:buChar char="•"/>
                      </a:pPr>
                      <a:endParaRPr lang="fi-FI" sz="1600" dirty="0"/>
                    </a:p>
                  </a:txBody>
                  <a:tcPr>
                    <a:solidFill>
                      <a:srgbClr val="44697D"/>
                    </a:solidFill>
                  </a:tcPr>
                </a:tc>
              </a:tr>
              <a:tr h="370840">
                <a:tc>
                  <a:txBody>
                    <a:bodyPr/>
                    <a:lstStyle/>
                    <a:p>
                      <a:r>
                        <a:rPr lang="fi-FI" sz="1600" dirty="0" err="1" smtClean="0"/>
                        <a:t>Phoma</a:t>
                      </a:r>
                      <a:endParaRPr lang="fi-FI" sz="1600" dirty="0"/>
                    </a:p>
                  </a:txBody>
                  <a:tcPr>
                    <a:solidFill>
                      <a:schemeClr val="accent2"/>
                    </a:solidFill>
                  </a:tcPr>
                </a:tc>
                <a:tc>
                  <a:txBody>
                    <a:bodyPr/>
                    <a:lstStyle/>
                    <a:p>
                      <a:r>
                        <a:rPr lang="fi-FI" sz="1600" dirty="0" err="1" smtClean="0"/>
                        <a:t>Rhodotorula</a:t>
                      </a:r>
                      <a:endParaRPr lang="fi-FI" sz="1600" dirty="0"/>
                    </a:p>
                  </a:txBody>
                  <a:tcPr>
                    <a:solidFill>
                      <a:schemeClr val="accent4"/>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600" dirty="0"/>
                    </a:p>
                  </a:txBody>
                  <a:tcPr>
                    <a:solidFill>
                      <a:srgbClr val="44697D"/>
                    </a:solidFill>
                  </a:tcPr>
                </a:tc>
              </a:tr>
            </a:tbl>
          </a:graphicData>
        </a:graphic>
      </p:graphicFrame>
      <p:sp>
        <p:nvSpPr>
          <p:cNvPr id="5" name="Dian numeron paikkamerkki 4"/>
          <p:cNvSpPr>
            <a:spLocks noGrp="1"/>
          </p:cNvSpPr>
          <p:nvPr>
            <p:ph type="sldNum" sz="quarter" idx="12"/>
          </p:nvPr>
        </p:nvSpPr>
        <p:spPr/>
        <p:txBody>
          <a:bodyPr/>
          <a:lstStyle/>
          <a:p>
            <a:fld id="{49246692-9764-4796-AF2E-897E79EBAFA7}" type="slidenum">
              <a:rPr lang="fi-FI" smtClean="0"/>
              <a:pPr/>
              <a:t>76</a:t>
            </a:fld>
            <a:endParaRPr lang="fi-FI"/>
          </a:p>
        </p:txBody>
      </p:sp>
    </p:spTree>
    <p:extLst>
      <p:ext uri="{BB962C8B-B14F-4D97-AF65-F5344CB8AC3E}">
        <p14:creationId xmlns:p14="http://schemas.microsoft.com/office/powerpoint/2010/main" val="1024731447"/>
      </p:ext>
    </p:extLst>
  </p:cSld>
  <p:clrMapOvr>
    <a:masterClrMapping/>
  </p:clrMapOvr>
  <p:transition spd="med">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489824" cy="1079500"/>
          </a:xfrm>
        </p:spPr>
        <p:txBody>
          <a:bodyPr>
            <a:normAutofit/>
          </a:bodyPr>
          <a:lstStyle/>
          <a:p>
            <a:r>
              <a:rPr lang="fi-FI" dirty="0">
                <a:solidFill>
                  <a:srgbClr val="44697D"/>
                </a:solidFill>
              </a:rPr>
              <a:t>Mikrobit rakennusmateriaaleissa</a:t>
            </a:r>
            <a:endParaRPr lang="en-US" dirty="0">
              <a:solidFill>
                <a:srgbClr val="44697D"/>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04686950"/>
              </p:ext>
            </p:extLst>
          </p:nvPr>
        </p:nvGraphicFramePr>
        <p:xfrm>
          <a:off x="827088" y="1628775"/>
          <a:ext cx="7489826" cy="3484880"/>
        </p:xfrm>
        <a:graphic>
          <a:graphicData uri="http://schemas.openxmlformats.org/drawingml/2006/table">
            <a:tbl>
              <a:tblPr firstRow="1" bandRow="1">
                <a:tableStyleId>{5C22544A-7EE6-4342-B048-85BDC9FD1C3A}</a:tableStyleId>
              </a:tblPr>
              <a:tblGrid>
                <a:gridCol w="3744913"/>
                <a:gridCol w="3744913"/>
              </a:tblGrid>
              <a:tr h="370840">
                <a:tc>
                  <a:txBody>
                    <a:bodyPr/>
                    <a:lstStyle/>
                    <a:p>
                      <a:pPr algn="l"/>
                      <a:r>
                        <a:rPr lang="fi-FI" dirty="0" smtClean="0"/>
                        <a:t>Homehtumisherkkyys</a:t>
                      </a:r>
                      <a:endParaRPr lang="en-US" dirty="0"/>
                    </a:p>
                  </a:txBody>
                  <a:tcPr marL="83220" marR="83220"/>
                </a:tc>
                <a:tc>
                  <a:txBody>
                    <a:bodyPr/>
                    <a:lstStyle/>
                    <a:p>
                      <a:r>
                        <a:rPr lang="fi-FI" dirty="0" smtClean="0"/>
                        <a:t>Materiaalit</a:t>
                      </a:r>
                      <a:endParaRPr lang="en-US" dirty="0"/>
                    </a:p>
                  </a:txBody>
                  <a:tcPr marL="83220" marR="83220"/>
                </a:tc>
              </a:tr>
              <a:tr h="370840">
                <a:tc>
                  <a:txBody>
                    <a:bodyPr/>
                    <a:lstStyle/>
                    <a:p>
                      <a:pPr algn="l"/>
                      <a:r>
                        <a:rPr lang="fi-FI" dirty="0" smtClean="0"/>
                        <a:t>Hyvin herkkä</a:t>
                      </a:r>
                      <a:endParaRPr lang="en-US" dirty="0"/>
                    </a:p>
                  </a:txBody>
                  <a:tcPr marL="83220" marR="83220"/>
                </a:tc>
                <a:tc>
                  <a:txBody>
                    <a:bodyPr/>
                    <a:lstStyle/>
                    <a:p>
                      <a:r>
                        <a:rPr lang="fi-FI" dirty="0" smtClean="0"/>
                        <a:t>Käsittelemätön puu</a:t>
                      </a:r>
                      <a:endParaRPr lang="en-US" dirty="0"/>
                    </a:p>
                  </a:txBody>
                  <a:tcPr marL="83220" marR="83220"/>
                </a:tc>
              </a:tr>
              <a:tr h="370840">
                <a:tc>
                  <a:txBody>
                    <a:bodyPr/>
                    <a:lstStyle/>
                    <a:p>
                      <a:pPr algn="l"/>
                      <a:r>
                        <a:rPr lang="fi-FI" dirty="0" smtClean="0"/>
                        <a:t>Herkkä</a:t>
                      </a:r>
                      <a:endParaRPr lang="en-US" dirty="0"/>
                    </a:p>
                  </a:txBody>
                  <a:tcPr marL="83220" marR="83220"/>
                </a:tc>
                <a:tc>
                  <a:txBody>
                    <a:bodyPr/>
                    <a:lstStyle/>
                    <a:p>
                      <a:r>
                        <a:rPr lang="fi-FI" dirty="0" smtClean="0"/>
                        <a:t>Höylätty puu, paperipintaiset tuotteet ja kalvot, puupohjaiset levyt</a:t>
                      </a:r>
                      <a:endParaRPr lang="en-US" dirty="0"/>
                    </a:p>
                  </a:txBody>
                  <a:tcPr marL="83220" marR="83220"/>
                </a:tc>
              </a:tr>
              <a:tr h="370840">
                <a:tc>
                  <a:txBody>
                    <a:bodyPr/>
                    <a:lstStyle/>
                    <a:p>
                      <a:pPr algn="l"/>
                      <a:r>
                        <a:rPr lang="fi-FI" dirty="0" smtClean="0"/>
                        <a:t>Kohtalaisen kestävä</a:t>
                      </a:r>
                      <a:endParaRPr lang="en-US" dirty="0"/>
                    </a:p>
                  </a:txBody>
                  <a:tcPr marL="83220" marR="83220"/>
                </a:tc>
                <a:tc>
                  <a:txBody>
                    <a:bodyPr/>
                    <a:lstStyle/>
                    <a:p>
                      <a:r>
                        <a:rPr lang="fi-FI" dirty="0" smtClean="0"/>
                        <a:t>Sementtipohjaiset materiaalit,</a:t>
                      </a:r>
                      <a:r>
                        <a:rPr lang="fi-FI" baseline="0" dirty="0" smtClean="0"/>
                        <a:t> muovipohjaiset materiaalit, mineraalivillat</a:t>
                      </a:r>
                      <a:endParaRPr lang="en-US" dirty="0"/>
                    </a:p>
                  </a:txBody>
                  <a:tcPr marL="83220" marR="83220"/>
                </a:tc>
              </a:tr>
              <a:tr h="370840">
                <a:tc>
                  <a:txBody>
                    <a:bodyPr/>
                    <a:lstStyle/>
                    <a:p>
                      <a:pPr algn="l"/>
                      <a:r>
                        <a:rPr lang="fi-FI" dirty="0" smtClean="0"/>
                        <a:t>Kestävä</a:t>
                      </a:r>
                      <a:endParaRPr lang="en-US" dirty="0"/>
                    </a:p>
                  </a:txBody>
                  <a:tcPr marL="83220" marR="83220"/>
                </a:tc>
                <a:tc>
                  <a:txBody>
                    <a:bodyPr/>
                    <a:lstStyle/>
                    <a:p>
                      <a:r>
                        <a:rPr lang="fi-FI" dirty="0" smtClean="0"/>
                        <a:t>Lasi- ja metallimateriaalit, tehokkaita</a:t>
                      </a:r>
                      <a:r>
                        <a:rPr lang="fi-FI" baseline="0" dirty="0" smtClean="0"/>
                        <a:t> suoja-aineita sisältävät tuotteet</a:t>
                      </a:r>
                      <a:endParaRPr lang="en-US" dirty="0"/>
                    </a:p>
                  </a:txBody>
                  <a:tcPr marL="83220" marR="83220"/>
                </a:tc>
              </a:tr>
            </a:tbl>
          </a:graphicData>
        </a:graphic>
      </p:graphicFrame>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77</a:t>
            </a:fld>
            <a:endParaRPr lang="fi-FI"/>
          </a:p>
        </p:txBody>
      </p:sp>
    </p:spTree>
    <p:extLst>
      <p:ext uri="{BB962C8B-B14F-4D97-AF65-F5344CB8AC3E}">
        <p14:creationId xmlns:p14="http://schemas.microsoft.com/office/powerpoint/2010/main" val="32941549"/>
      </p:ext>
    </p:extLst>
  </p:cSld>
  <p:clrMapOvr>
    <a:masterClrMapping/>
  </p:clrMapOvr>
  <p:transition spd="med">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solidFill>
                  <a:srgbClr val="44697D"/>
                </a:solidFill>
              </a:rPr>
              <a:t>Olosuhteiden ja materiaalien merkitys mikrobikasvun</a:t>
            </a:r>
            <a:r>
              <a:rPr lang="fi-FI" dirty="0" smtClean="0">
                <a:solidFill>
                  <a:srgbClr val="44697D"/>
                </a:solidFill>
              </a:rPr>
              <a:t> </a:t>
            </a:r>
            <a:r>
              <a:rPr lang="fi-FI" dirty="0">
                <a:solidFill>
                  <a:srgbClr val="44697D"/>
                </a:solidFill>
              </a:rPr>
              <a:t>kehittymisessä</a:t>
            </a:r>
          </a:p>
        </p:txBody>
      </p:sp>
      <p:sp>
        <p:nvSpPr>
          <p:cNvPr id="3" name="Sisällön paikkamerkki 2"/>
          <p:cNvSpPr>
            <a:spLocks noGrp="1"/>
          </p:cNvSpPr>
          <p:nvPr>
            <p:ph idx="1"/>
          </p:nvPr>
        </p:nvSpPr>
        <p:spPr/>
        <p:txBody>
          <a:bodyPr>
            <a:noAutofit/>
          </a:bodyPr>
          <a:lstStyle/>
          <a:p>
            <a:r>
              <a:rPr lang="fi-FI" sz="1800" dirty="0" smtClean="0"/>
              <a:t>Alle RH 90 % homeen kehittyminen hidasta</a:t>
            </a:r>
          </a:p>
          <a:p>
            <a:pPr lvl="1"/>
            <a:r>
              <a:rPr lang="fi-FI" dirty="0" smtClean="0"/>
              <a:t>Riippuu olennaisesti lämpötilasta</a:t>
            </a:r>
          </a:p>
          <a:p>
            <a:pPr lvl="1"/>
            <a:endParaRPr lang="fi-FI" dirty="0" smtClean="0"/>
          </a:p>
          <a:p>
            <a:r>
              <a:rPr lang="fi-FI" sz="1800" dirty="0"/>
              <a:t>20 – 40 °C näkyvää homekasvustoa muutamassa vuorokaudessa</a:t>
            </a:r>
          </a:p>
          <a:p>
            <a:endParaRPr lang="fi-FI" sz="1800" dirty="0"/>
          </a:p>
          <a:p>
            <a:r>
              <a:rPr lang="fi-FI" sz="1800" dirty="0"/>
              <a:t>Alle 5 ° C homesienten kasvu mahdollista, kun materiaalien pinnan RH 90 -95 % pitkiä ajan jaksoja</a:t>
            </a:r>
          </a:p>
          <a:p>
            <a:endParaRPr lang="fi-FI" sz="1800" dirty="0" smtClean="0"/>
          </a:p>
          <a:p>
            <a:r>
              <a:rPr lang="fi-FI" sz="1800" dirty="0"/>
              <a:t>Sisäilman lämpötiloissa (20 - 25 °C) homesienten kasvu selvästi nopeampaa kuin matalissa lämpötiloissa (alle 10 °C)</a:t>
            </a:r>
          </a:p>
          <a:p>
            <a:endParaRPr lang="fi-FI" sz="1800" dirty="0"/>
          </a:p>
          <a:p>
            <a:r>
              <a:rPr lang="fi-FI" sz="1800" dirty="0"/>
              <a:t>Hometta voi kasvaa lähes kaikilla materiaaleilla</a:t>
            </a:r>
          </a:p>
          <a:p>
            <a:pPr lvl="1"/>
            <a:r>
              <a:rPr lang="fi-FI" dirty="0" smtClean="0"/>
              <a:t>Olosuhteet ja niiden vaikutusaika</a:t>
            </a:r>
            <a:endParaRPr lang="fi-FI"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78</a:t>
            </a:fld>
            <a:endParaRPr lang="fi-FI"/>
          </a:p>
        </p:txBody>
      </p:sp>
    </p:spTree>
    <p:extLst>
      <p:ext uri="{BB962C8B-B14F-4D97-AF65-F5344CB8AC3E}">
        <p14:creationId xmlns:p14="http://schemas.microsoft.com/office/powerpoint/2010/main" val="407848635"/>
      </p:ext>
    </p:extLst>
  </p:cSld>
  <p:clrMapOvr>
    <a:masterClrMapping/>
  </p:clrMapOvr>
  <p:transition spd="med">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37" y="397751"/>
            <a:ext cx="7489824" cy="1079500"/>
          </a:xfrm>
        </p:spPr>
        <p:txBody>
          <a:bodyPr>
            <a:normAutofit/>
          </a:bodyPr>
          <a:lstStyle/>
          <a:p>
            <a:r>
              <a:rPr lang="fi-FI" dirty="0">
                <a:solidFill>
                  <a:srgbClr val="44697D"/>
                </a:solidFill>
              </a:rPr>
              <a:t>Materiaalien mikrobit</a:t>
            </a:r>
            <a:br>
              <a:rPr lang="fi-FI" dirty="0">
                <a:solidFill>
                  <a:srgbClr val="44697D"/>
                </a:solidFill>
              </a:rPr>
            </a:br>
            <a:r>
              <a:rPr lang="fi-FI" dirty="0" smtClean="0"/>
              <a:t>laboratoriokoe</a:t>
            </a:r>
            <a:endParaRPr lang="en-US" dirty="0"/>
          </a:p>
        </p:txBody>
      </p:sp>
      <p:sp>
        <p:nvSpPr>
          <p:cNvPr id="3" name="Content Placeholder 2"/>
          <p:cNvSpPr>
            <a:spLocks noGrp="1"/>
          </p:cNvSpPr>
          <p:nvPr>
            <p:ph idx="1"/>
          </p:nvPr>
        </p:nvSpPr>
        <p:spPr/>
        <p:txBody>
          <a:bodyPr/>
          <a:lstStyle/>
          <a:p>
            <a:endParaRPr lang="fi-FI" dirty="0" smtClean="0"/>
          </a:p>
          <a:p>
            <a:endParaRPr lang="fi-FI" dirty="0" smtClean="0"/>
          </a:p>
          <a:p>
            <a:pPr lvl="1"/>
            <a:endParaRPr lang="fi-FI" dirty="0" smtClean="0"/>
          </a:p>
          <a:p>
            <a:pPr lvl="1"/>
            <a:endParaRPr lang="en-US" dirty="0"/>
          </a:p>
        </p:txBody>
      </p:sp>
      <p:pic>
        <p:nvPicPr>
          <p:cNvPr id="20483" name="Picture 3"/>
          <p:cNvPicPr>
            <a:picLocks noGrp="1" noChangeAspect="1" noChangeArrowheads="1"/>
          </p:cNvPicPr>
          <p:nvPr>
            <p:ph sz="half" idx="4294967295"/>
          </p:nvPr>
        </p:nvPicPr>
        <p:blipFill rotWithShape="1">
          <a:blip r:embed="rId3" cstate="print">
            <a:extLst>
              <a:ext uri="{28A0092B-C50C-407E-A947-70E740481C1C}">
                <a14:useLocalDpi xmlns:a14="http://schemas.microsoft.com/office/drawing/2010/main" val="0"/>
              </a:ext>
            </a:extLst>
          </a:blip>
          <a:srcRect/>
          <a:stretch/>
        </p:blipFill>
        <p:spPr bwMode="auto">
          <a:xfrm>
            <a:off x="539553" y="2298623"/>
            <a:ext cx="7994792" cy="264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69449" y="1549879"/>
            <a:ext cx="8064896" cy="646331"/>
          </a:xfrm>
          <a:prstGeom prst="rect">
            <a:avLst/>
          </a:prstGeom>
          <a:noFill/>
        </p:spPr>
        <p:txBody>
          <a:bodyPr wrap="square" rtlCol="0">
            <a:spAutoFit/>
          </a:bodyPr>
          <a:lstStyle/>
          <a:p>
            <a:r>
              <a:rPr lang="fi-FI" dirty="0"/>
              <a:t>Homehtumisriskin kannalta kriittinen kosteus eri materiaaleilla kolmen kuukauden tarkastelujaksolla </a:t>
            </a:r>
            <a:endParaRPr lang="en-US" dirty="0"/>
          </a:p>
        </p:txBody>
      </p:sp>
      <p:pic>
        <p:nvPicPr>
          <p:cNvPr id="9"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79</a:t>
            </a:fld>
            <a:endParaRPr lang="fi-FI"/>
          </a:p>
        </p:txBody>
      </p:sp>
    </p:spTree>
    <p:extLst>
      <p:ext uri="{BB962C8B-B14F-4D97-AF65-F5344CB8AC3E}">
        <p14:creationId xmlns:p14="http://schemas.microsoft.com/office/powerpoint/2010/main" val="3857485718"/>
      </p:ext>
    </p:extLst>
  </p:cSld>
  <p:clrMapOvr>
    <a:masterClrMapping/>
  </p:clrMapOvr>
  <p:transition spd="med">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fi-FI" dirty="0" smtClean="0"/>
              <a:t>Rakennuksen kosteuslähteet ja kosteuden siirtyminen rakenteissa</a:t>
            </a:r>
            <a:endParaRPr lang="fi-FI"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03648" y="1988840"/>
            <a:ext cx="6008532" cy="2863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760299" y="5013176"/>
            <a:ext cx="3094519" cy="615553"/>
          </a:xfrm>
          <a:prstGeom prst="rect">
            <a:avLst/>
          </a:prstGeom>
          <a:noFill/>
        </p:spPr>
        <p:txBody>
          <a:bodyPr wrap="square" rtlCol="0">
            <a:spAutoFit/>
          </a:bodyPr>
          <a:lstStyle/>
          <a:p>
            <a:r>
              <a:rPr lang="fi-FI" sz="1600" u="sng" dirty="0" smtClean="0">
                <a:solidFill>
                  <a:schemeClr val="tx2"/>
                </a:solidFill>
                <a:hlinkClick r:id="rId4"/>
              </a:rPr>
              <a:t>Kuva:</a:t>
            </a:r>
            <a:r>
              <a:rPr lang="fi-FI" sz="1600" u="sng" dirty="0" smtClean="0">
                <a:hlinkClick r:id="rId4"/>
              </a:rPr>
              <a:t> </a:t>
            </a:r>
            <a:r>
              <a:rPr lang="fi-FI" sz="1600" u="sng" dirty="0" err="1" smtClean="0">
                <a:hlinkClick r:id="rId4"/>
              </a:rPr>
              <a:t>www.sisailmayhdistys.fi</a:t>
            </a:r>
            <a:endParaRPr lang="fi-FI" sz="1600" u="sng" dirty="0" smtClean="0"/>
          </a:p>
          <a:p>
            <a:endParaRPr lang="en-US" dirty="0"/>
          </a:p>
        </p:txBody>
      </p:sp>
      <p:pic>
        <p:nvPicPr>
          <p:cNvPr id="9" name="Kuva 26" descr="Kuvaus: Savonia_Word_tunniste"/>
          <p:cNvPicPr/>
          <p:nvPr/>
        </p:nvPicPr>
        <p:blipFill rotWithShape="1">
          <a:blip r:embed="rId5"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8</a:t>
            </a:fld>
            <a:endParaRPr lang="fi-FI"/>
          </a:p>
        </p:txBody>
      </p:sp>
    </p:spTree>
    <p:extLst>
      <p:ext uri="{BB962C8B-B14F-4D97-AF65-F5344CB8AC3E}">
        <p14:creationId xmlns:p14="http://schemas.microsoft.com/office/powerpoint/2010/main" val="1816100208"/>
      </p:ext>
    </p:extLst>
  </p:cSld>
  <p:clrMapOvr>
    <a:masterClrMapping/>
  </p:clrMapOvr>
  <p:transition spd="med">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1008112"/>
          </a:xfrm>
        </p:spPr>
        <p:txBody>
          <a:bodyPr>
            <a:normAutofit/>
          </a:bodyPr>
          <a:lstStyle/>
          <a:p>
            <a:r>
              <a:rPr lang="fi-FI" dirty="0">
                <a:solidFill>
                  <a:srgbClr val="44697D"/>
                </a:solidFill>
              </a:rPr>
              <a:t>Puu ja mikrobit</a:t>
            </a:r>
            <a:endParaRPr lang="en-US" dirty="0">
              <a:solidFill>
                <a:srgbClr val="44697D"/>
              </a:solidFill>
            </a:endParaRPr>
          </a:p>
        </p:txBody>
      </p:sp>
      <p:sp>
        <p:nvSpPr>
          <p:cNvPr id="3" name="Content Placeholder 2"/>
          <p:cNvSpPr>
            <a:spLocks noGrp="1"/>
          </p:cNvSpPr>
          <p:nvPr>
            <p:ph idx="1"/>
          </p:nvPr>
        </p:nvSpPr>
        <p:spPr>
          <a:xfrm>
            <a:off x="827088" y="1446212"/>
            <a:ext cx="7489825" cy="4392614"/>
          </a:xfrm>
        </p:spPr>
        <p:txBody>
          <a:bodyPr>
            <a:normAutofit/>
          </a:bodyPr>
          <a:lstStyle/>
          <a:p>
            <a:r>
              <a:rPr lang="fi-FI" dirty="0" smtClean="0"/>
              <a:t>Suojaamattomat </a:t>
            </a:r>
            <a:r>
              <a:rPr lang="fi-FI" dirty="0"/>
              <a:t>puu- ja paperipohjaiset materiaalit </a:t>
            </a:r>
            <a:r>
              <a:rPr lang="fi-FI" dirty="0" smtClean="0"/>
              <a:t>ovat herkkiä </a:t>
            </a:r>
            <a:r>
              <a:rPr lang="fi-FI" dirty="0"/>
              <a:t>home- ja </a:t>
            </a:r>
            <a:r>
              <a:rPr lang="fi-FI" dirty="0" smtClean="0"/>
              <a:t>mikrobikasvulle (RH &gt; </a:t>
            </a:r>
            <a:r>
              <a:rPr lang="fi-FI" dirty="0"/>
              <a:t>80 – 90 %) </a:t>
            </a:r>
          </a:p>
          <a:p>
            <a:r>
              <a:rPr lang="fi-FI" dirty="0" smtClean="0"/>
              <a:t>Pintaan </a:t>
            </a:r>
            <a:r>
              <a:rPr lang="fi-FI" dirty="0"/>
              <a:t>kertynyt orgaaninen lika herkistää pinnan homekasvulle </a:t>
            </a:r>
            <a:r>
              <a:rPr lang="fi-FI" dirty="0" smtClean="0"/>
              <a:t/>
            </a:r>
            <a:br>
              <a:rPr lang="fi-FI" dirty="0" smtClean="0"/>
            </a:br>
            <a:r>
              <a:rPr lang="fi-FI" dirty="0" smtClean="0"/>
              <a:t>(</a:t>
            </a:r>
            <a:r>
              <a:rPr lang="fi-FI" dirty="0"/>
              <a:t>RH </a:t>
            </a:r>
            <a:r>
              <a:rPr lang="fi-FI" dirty="0" smtClean="0"/>
              <a:t>&gt; </a:t>
            </a:r>
            <a:r>
              <a:rPr lang="fi-FI" dirty="0"/>
              <a:t>75 %) </a:t>
            </a:r>
          </a:p>
          <a:p>
            <a:pPr lvl="1"/>
            <a:r>
              <a:rPr lang="en-US" dirty="0" err="1" smtClean="0"/>
              <a:t>Puun</a:t>
            </a:r>
            <a:r>
              <a:rPr lang="en-US" dirty="0" smtClean="0"/>
              <a:t> </a:t>
            </a:r>
            <a:r>
              <a:rPr lang="en-US" dirty="0" err="1"/>
              <a:t>kestävyyteen</a:t>
            </a:r>
            <a:r>
              <a:rPr lang="en-US" dirty="0"/>
              <a:t> </a:t>
            </a:r>
            <a:r>
              <a:rPr lang="en-US" dirty="0" err="1"/>
              <a:t>vaikuttavat</a:t>
            </a:r>
            <a:r>
              <a:rPr lang="en-US" dirty="0"/>
              <a:t> </a:t>
            </a:r>
            <a:r>
              <a:rPr lang="en-US" dirty="0" err="1"/>
              <a:t>tekijät</a:t>
            </a:r>
            <a:r>
              <a:rPr lang="en-US" dirty="0"/>
              <a:t> </a:t>
            </a:r>
          </a:p>
          <a:p>
            <a:pPr lvl="1"/>
            <a:r>
              <a:rPr lang="en-US" dirty="0" err="1" smtClean="0"/>
              <a:t>Useat</a:t>
            </a:r>
            <a:r>
              <a:rPr lang="en-US" dirty="0" smtClean="0"/>
              <a:t> </a:t>
            </a:r>
            <a:r>
              <a:rPr lang="en-US" dirty="0" err="1"/>
              <a:t>tekijät</a:t>
            </a:r>
            <a:r>
              <a:rPr lang="en-US" dirty="0"/>
              <a:t> </a:t>
            </a:r>
            <a:r>
              <a:rPr lang="en-US" dirty="0" err="1"/>
              <a:t>vaikuttavat</a:t>
            </a:r>
            <a:r>
              <a:rPr lang="en-US" dirty="0"/>
              <a:t> </a:t>
            </a:r>
            <a:r>
              <a:rPr lang="en-US" dirty="0" err="1"/>
              <a:t>samanaikaisesti</a:t>
            </a:r>
            <a:r>
              <a:rPr lang="en-US" dirty="0"/>
              <a:t> </a:t>
            </a:r>
          </a:p>
          <a:p>
            <a:pPr lvl="1"/>
            <a:r>
              <a:rPr lang="en-US" dirty="0" err="1" smtClean="0"/>
              <a:t>Pintakäsittely</a:t>
            </a:r>
            <a:r>
              <a:rPr lang="en-US" dirty="0" smtClean="0"/>
              <a:t> </a:t>
            </a:r>
            <a:r>
              <a:rPr lang="en-US" dirty="0" err="1"/>
              <a:t>merkittävä</a:t>
            </a:r>
            <a:r>
              <a:rPr lang="en-US" dirty="0"/>
              <a:t> </a:t>
            </a:r>
            <a:r>
              <a:rPr lang="en-US" dirty="0" err="1"/>
              <a:t>suojausmenetelmä</a:t>
            </a:r>
            <a:r>
              <a:rPr lang="en-US" dirty="0"/>
              <a:t> </a:t>
            </a:r>
          </a:p>
          <a:p>
            <a:pPr lvl="1"/>
            <a:r>
              <a:rPr lang="en-US" dirty="0" err="1" smtClean="0"/>
              <a:t>Puun</a:t>
            </a:r>
            <a:r>
              <a:rPr lang="en-US" dirty="0" smtClean="0"/>
              <a:t> </a:t>
            </a:r>
            <a:r>
              <a:rPr lang="en-US" dirty="0" err="1"/>
              <a:t>homehtumisalttius</a:t>
            </a:r>
            <a:r>
              <a:rPr lang="en-US" dirty="0"/>
              <a:t> </a:t>
            </a:r>
            <a:r>
              <a:rPr lang="en-US" dirty="0" err="1"/>
              <a:t>vaihtelee</a:t>
            </a:r>
            <a:r>
              <a:rPr lang="en-US" dirty="0"/>
              <a:t> </a:t>
            </a:r>
          </a:p>
          <a:p>
            <a:pPr lvl="1"/>
            <a:r>
              <a:rPr lang="fi-FI" dirty="0" smtClean="0"/>
              <a:t>Käsittelemätön </a:t>
            </a:r>
            <a:r>
              <a:rPr lang="fi-FI" dirty="0"/>
              <a:t>puu harmaantuu ulkona sään </a:t>
            </a:r>
            <a:r>
              <a:rPr lang="fi-FI" dirty="0" smtClean="0"/>
              <a:t>vaikutuksesta</a:t>
            </a:r>
          </a:p>
          <a:p>
            <a:pPr lvl="1"/>
            <a:endParaRPr lang="fi-FI" dirty="0"/>
          </a:p>
          <a:p>
            <a:r>
              <a:rPr lang="fi-FI" dirty="0"/>
              <a:t>Puun </a:t>
            </a:r>
            <a:r>
              <a:rPr lang="fi-FI" dirty="0" smtClean="0"/>
              <a:t>lahoamiseen </a:t>
            </a:r>
            <a:r>
              <a:rPr lang="fi-FI" dirty="0"/>
              <a:t>vaaditaan korkea RH (&gt; 95%) ja pitkä </a:t>
            </a:r>
            <a:r>
              <a:rPr lang="fi-FI" dirty="0" smtClean="0"/>
              <a:t>vaikutusaika </a:t>
            </a:r>
            <a:r>
              <a:rPr lang="fi-FI" dirty="0"/>
              <a:t>(kuukausia) </a:t>
            </a:r>
          </a:p>
          <a:p>
            <a:endParaRPr lang="en-US" sz="1800"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80</a:t>
            </a:fld>
            <a:endParaRPr lang="fi-FI"/>
          </a:p>
        </p:txBody>
      </p:sp>
    </p:spTree>
    <p:extLst>
      <p:ext uri="{BB962C8B-B14F-4D97-AF65-F5344CB8AC3E}">
        <p14:creationId xmlns:p14="http://schemas.microsoft.com/office/powerpoint/2010/main" val="1333306851"/>
      </p:ext>
    </p:extLst>
  </p:cSld>
  <p:clrMapOvr>
    <a:masterClrMapping/>
  </p:clrMapOvr>
  <p:transition spd="med">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p:txBody>
          <a:bodyPr>
            <a:normAutofit/>
          </a:bodyPr>
          <a:lstStyle/>
          <a:p>
            <a:r>
              <a:rPr lang="fi-FI" dirty="0">
                <a:solidFill>
                  <a:srgbClr val="44697D"/>
                </a:solidFill>
              </a:rPr>
              <a:t>Homeen ja lahon kasvuriskin mallinnus, </a:t>
            </a:r>
            <a:br>
              <a:rPr lang="fi-FI" dirty="0">
                <a:solidFill>
                  <a:srgbClr val="44697D"/>
                </a:solidFill>
              </a:rPr>
            </a:br>
            <a:r>
              <a:rPr lang="fi-FI" dirty="0">
                <a:solidFill>
                  <a:srgbClr val="44697D"/>
                </a:solidFill>
              </a:rPr>
              <a:t>männyn </a:t>
            </a:r>
            <a:r>
              <a:rPr lang="fi-FI" dirty="0" smtClean="0">
                <a:solidFill>
                  <a:srgbClr val="44697D"/>
                </a:solidFill>
              </a:rPr>
              <a:t>pintapuu</a:t>
            </a:r>
            <a:endParaRPr lang="fi-FI"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9" name="TextBox 2"/>
          <p:cNvSpPr txBox="1"/>
          <p:nvPr/>
        </p:nvSpPr>
        <p:spPr>
          <a:xfrm>
            <a:off x="1403648" y="1412776"/>
            <a:ext cx="1728192" cy="369332"/>
          </a:xfrm>
          <a:prstGeom prst="rect">
            <a:avLst/>
          </a:prstGeom>
          <a:solidFill>
            <a:schemeClr val="bg1"/>
          </a:solidFill>
        </p:spPr>
        <p:txBody>
          <a:bodyPr wrap="square" rtlCol="0">
            <a:spAutoFit/>
          </a:bodyPr>
          <a:lstStyle/>
          <a:p>
            <a:endParaRPr lang="fi-FI" dirty="0"/>
          </a:p>
        </p:txBody>
      </p:sp>
      <p:pic>
        <p:nvPicPr>
          <p:cNvPr id="9218" name="Picture 2"/>
          <p:cNvPicPr>
            <a:picLocks noGrp="1" noChangeAspect="1" noChangeArrowheads="1"/>
          </p:cNvPicPr>
          <p:nvPr>
            <p:ph idx="4294967295"/>
          </p:nvPr>
        </p:nvPicPr>
        <p:blipFill rotWithShape="1">
          <a:blip r:embed="rId4" cstate="print">
            <a:extLst>
              <a:ext uri="{28A0092B-C50C-407E-A947-70E740481C1C}">
                <a14:useLocalDpi xmlns:a14="http://schemas.microsoft.com/office/drawing/2010/main" val="0"/>
              </a:ext>
            </a:extLst>
          </a:blip>
          <a:srcRect/>
          <a:stretch/>
        </p:blipFill>
        <p:spPr bwMode="auto">
          <a:xfrm>
            <a:off x="1403648" y="1484784"/>
            <a:ext cx="6481763" cy="419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2"/>
          <p:cNvSpPr txBox="1"/>
          <p:nvPr/>
        </p:nvSpPr>
        <p:spPr>
          <a:xfrm>
            <a:off x="1278868" y="1484784"/>
            <a:ext cx="1728192" cy="369332"/>
          </a:xfrm>
          <a:prstGeom prst="rect">
            <a:avLst/>
          </a:prstGeom>
          <a:solidFill>
            <a:schemeClr val="bg1"/>
          </a:solidFill>
        </p:spPr>
        <p:txBody>
          <a:bodyPr wrap="square" rtlCol="0">
            <a:spAutoFit/>
          </a:bodyPr>
          <a:lstStyle/>
          <a:p>
            <a:endParaRPr lang="fi-FI" dirty="0"/>
          </a:p>
        </p:txBody>
      </p:sp>
      <p:sp>
        <p:nvSpPr>
          <p:cNvPr id="2" name="Dian numeron paikkamerkki 1"/>
          <p:cNvSpPr>
            <a:spLocks noGrp="1"/>
          </p:cNvSpPr>
          <p:nvPr>
            <p:ph type="sldNum" sz="quarter" idx="12"/>
          </p:nvPr>
        </p:nvSpPr>
        <p:spPr/>
        <p:txBody>
          <a:bodyPr/>
          <a:lstStyle/>
          <a:p>
            <a:fld id="{49246692-9764-4796-AF2E-897E79EBAFA7}" type="slidenum">
              <a:rPr lang="fi-FI" smtClean="0"/>
              <a:pPr/>
              <a:t>81</a:t>
            </a:fld>
            <a:endParaRPr lang="fi-FI"/>
          </a:p>
        </p:txBody>
      </p:sp>
    </p:spTree>
    <p:extLst>
      <p:ext uri="{BB962C8B-B14F-4D97-AF65-F5344CB8AC3E}">
        <p14:creationId xmlns:p14="http://schemas.microsoft.com/office/powerpoint/2010/main" val="474115227"/>
      </p:ext>
    </p:extLst>
  </p:cSld>
  <p:clrMapOvr>
    <a:masterClrMapping/>
  </p:clrMapOvr>
  <p:transition spd="med">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1">
              <a:lumMod val="20000"/>
              <a:lumOff val="80000"/>
            </a:schemeClr>
          </a:solidFill>
        </p:spPr>
        <p:txBody>
          <a:bodyPr>
            <a:normAutofit fontScale="90000"/>
          </a:bodyPr>
          <a:lstStyle/>
          <a:p>
            <a:r>
              <a:rPr lang="fi-FI" sz="2400" b="1" dirty="0" smtClean="0"/>
              <a:t>Homeen kasvuun (</a:t>
            </a:r>
            <a:r>
              <a:rPr lang="fi-FI" sz="2400" b="1" dirty="0" err="1" smtClean="0"/>
              <a:t>mould</a:t>
            </a:r>
            <a:r>
              <a:rPr lang="fi-FI" sz="2400" b="1" dirty="0" smtClean="0"/>
              <a:t>) ja lahon kehittymiseen (</a:t>
            </a:r>
            <a:r>
              <a:rPr lang="fi-FI" sz="2400" b="1" dirty="0" err="1" smtClean="0"/>
              <a:t>decay</a:t>
            </a:r>
            <a:r>
              <a:rPr lang="fi-FI" sz="2400" b="1" dirty="0" smtClean="0"/>
              <a:t>)  johtavat kosteus- ja lämpöolot ajan suhteen luokiteltuna </a:t>
            </a:r>
            <a:br>
              <a:rPr lang="fi-FI" sz="2400" b="1" dirty="0" smtClean="0"/>
            </a:br>
            <a:r>
              <a:rPr lang="fi-FI" sz="2400" b="1" dirty="0" smtClean="0"/>
              <a:t>(</a:t>
            </a:r>
            <a:r>
              <a:rPr lang="fi-FI" sz="2400" b="1" dirty="0" err="1" smtClean="0"/>
              <a:t>weeks</a:t>
            </a:r>
            <a:r>
              <a:rPr lang="fi-FI" sz="2400" b="1" dirty="0" smtClean="0"/>
              <a:t> = viikot/ </a:t>
            </a:r>
            <a:r>
              <a:rPr lang="fi-FI" sz="2400" b="1" dirty="0" err="1" smtClean="0"/>
              <a:t>months</a:t>
            </a:r>
            <a:r>
              <a:rPr lang="fi-FI" sz="2400" b="1" dirty="0" smtClean="0"/>
              <a:t> = kuukausia). </a:t>
            </a:r>
            <a:endParaRPr lang="fi-FI" sz="2400" b="1" dirty="0"/>
          </a:p>
        </p:txBody>
      </p:sp>
      <p:pic>
        <p:nvPicPr>
          <p:cNvPr id="5" name="Content Placeholder 4"/>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700808"/>
            <a:ext cx="4038600" cy="2960567"/>
          </a:xfrm>
          <a:prstGeom prst="rect">
            <a:avLst/>
          </a:prstGeom>
          <a:noFill/>
          <a:ln w="9525">
            <a:noFill/>
            <a:miter lim="800000"/>
            <a:headEnd/>
            <a:tailEnd/>
          </a:ln>
          <a:effectLst/>
        </p:spPr>
      </p:pic>
      <p:pic>
        <p:nvPicPr>
          <p:cNvPr id="6" name="Content Placeholder 5"/>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700808"/>
            <a:ext cx="4038600" cy="2962711"/>
          </a:xfrm>
          <a:prstGeom prst="rect">
            <a:avLst/>
          </a:prstGeom>
          <a:noFill/>
          <a:ln w="9525">
            <a:noFill/>
            <a:miter lim="800000"/>
            <a:headEnd/>
            <a:tailEnd/>
          </a:ln>
          <a:effectLst/>
        </p:spPr>
      </p:pic>
      <p:sp>
        <p:nvSpPr>
          <p:cNvPr id="7" name="TextBox 6"/>
          <p:cNvSpPr txBox="1"/>
          <p:nvPr/>
        </p:nvSpPr>
        <p:spPr>
          <a:xfrm>
            <a:off x="149660" y="4740863"/>
            <a:ext cx="8568952" cy="861774"/>
          </a:xfrm>
          <a:prstGeom prst="rect">
            <a:avLst/>
          </a:prstGeom>
          <a:noFill/>
        </p:spPr>
        <p:txBody>
          <a:bodyPr wrap="square" rtlCol="0">
            <a:spAutoFit/>
          </a:bodyPr>
          <a:lstStyle/>
          <a:p>
            <a:r>
              <a:rPr lang="fi-FI" sz="1000" dirty="0" smtClean="0"/>
              <a:t>Lähteet: Viitanen, H. </a:t>
            </a:r>
            <a:r>
              <a:rPr lang="en-US" sz="1000" dirty="0" err="1" smtClean="0"/>
              <a:t>Untersuchungen</a:t>
            </a:r>
            <a:r>
              <a:rPr lang="en-US" sz="1000" dirty="0" smtClean="0"/>
              <a:t> und </a:t>
            </a:r>
            <a:r>
              <a:rPr lang="en-US" sz="1000" dirty="0" err="1" smtClean="0"/>
              <a:t>dynamische</a:t>
            </a:r>
            <a:r>
              <a:rPr lang="en-US" sz="1000" dirty="0" smtClean="0"/>
              <a:t> </a:t>
            </a:r>
            <a:r>
              <a:rPr lang="en-US" sz="1000" dirty="0" err="1" smtClean="0"/>
              <a:t>Simulationen</a:t>
            </a:r>
            <a:r>
              <a:rPr lang="en-US" sz="1000" dirty="0" smtClean="0"/>
              <a:t> </a:t>
            </a:r>
            <a:r>
              <a:rPr lang="en-US" sz="1000" dirty="0" err="1" smtClean="0"/>
              <a:t>zum</a:t>
            </a:r>
            <a:r>
              <a:rPr lang="en-US" sz="1000" dirty="0" smtClean="0"/>
              <a:t> </a:t>
            </a:r>
            <a:r>
              <a:rPr lang="en-US" sz="1000" dirty="0" err="1" smtClean="0"/>
              <a:t>Schimmelpilzwachstum</a:t>
            </a:r>
            <a:r>
              <a:rPr lang="en-US" sz="1000" dirty="0" smtClean="0"/>
              <a:t> in </a:t>
            </a:r>
            <a:r>
              <a:rPr lang="en-US" sz="1000" dirty="0" err="1" smtClean="0"/>
              <a:t>Holzbauquerschnitten</a:t>
            </a:r>
            <a:r>
              <a:rPr lang="en-US" sz="1000" dirty="0" smtClean="0"/>
              <a:t> -  Simulation and </a:t>
            </a:r>
            <a:r>
              <a:rPr lang="en-US" sz="1000" dirty="0" err="1" smtClean="0"/>
              <a:t>modelling</a:t>
            </a:r>
            <a:r>
              <a:rPr lang="en-US" sz="1000" dirty="0" smtClean="0"/>
              <a:t> critical conditions for fungi to develop in wood. Munich 2010. Presentation. </a:t>
            </a:r>
          </a:p>
          <a:p>
            <a:r>
              <a:rPr lang="en-US" sz="1000" dirty="0" smtClean="0"/>
              <a:t>V</a:t>
            </a:r>
            <a:r>
              <a:rPr lang="fi-FI" sz="1000" dirty="0" err="1" smtClean="0"/>
              <a:t>iitanen</a:t>
            </a:r>
            <a:r>
              <a:rPr lang="fi-FI" sz="1000" dirty="0" smtClean="0"/>
              <a:t>, H, </a:t>
            </a:r>
            <a:r>
              <a:rPr lang="fi-FI" sz="1000" dirty="0" err="1" smtClean="0"/>
              <a:t>Peuhkuri</a:t>
            </a:r>
            <a:r>
              <a:rPr lang="fi-FI" sz="1000" dirty="0" smtClean="0"/>
              <a:t>, R; Ojanen, T; </a:t>
            </a:r>
            <a:r>
              <a:rPr lang="fi-FI" sz="1000" dirty="0" err="1" smtClean="0"/>
              <a:t>Toratti</a:t>
            </a:r>
            <a:r>
              <a:rPr lang="fi-FI" sz="1000" dirty="0" smtClean="0"/>
              <a:t>, T; Makkonen, L. 2008. </a:t>
            </a:r>
            <a:r>
              <a:rPr lang="en-US" sz="1000" dirty="0" smtClean="0"/>
              <a:t>Service life of wooden materials – Mathematical </a:t>
            </a:r>
            <a:r>
              <a:rPr lang="en-US" sz="1000" dirty="0" err="1" smtClean="0"/>
              <a:t>modelling</a:t>
            </a:r>
            <a:r>
              <a:rPr lang="en-US" sz="1000" dirty="0" smtClean="0"/>
              <a:t> as a tool for evaluating the development of mould and decay.  </a:t>
            </a:r>
            <a:r>
              <a:rPr lang="fi-FI" sz="1000" dirty="0" err="1" smtClean="0"/>
              <a:t>Final</a:t>
            </a:r>
            <a:r>
              <a:rPr lang="fi-FI" sz="1000" dirty="0" smtClean="0"/>
              <a:t> </a:t>
            </a:r>
            <a:r>
              <a:rPr lang="fi-FI" sz="1000" dirty="0" err="1" smtClean="0"/>
              <a:t>conference</a:t>
            </a:r>
            <a:r>
              <a:rPr lang="fi-FI" sz="1000" dirty="0" smtClean="0"/>
              <a:t> </a:t>
            </a:r>
            <a:r>
              <a:rPr lang="fi-FI" sz="1000" dirty="0" err="1" smtClean="0"/>
              <a:t>proceedings</a:t>
            </a:r>
            <a:r>
              <a:rPr lang="fi-FI" sz="1000" dirty="0" smtClean="0"/>
              <a:t>, Bordeaux, France, 29-30 </a:t>
            </a:r>
            <a:r>
              <a:rPr lang="fi-FI" sz="1000" dirty="0" err="1" smtClean="0"/>
              <a:t>September</a:t>
            </a:r>
            <a:r>
              <a:rPr lang="fi-FI" sz="1000" dirty="0" smtClean="0"/>
              <a:t> 2008, </a:t>
            </a:r>
            <a:r>
              <a:rPr lang="fi-FI" sz="1000" dirty="0" err="1" smtClean="0"/>
              <a:t>Sustainability</a:t>
            </a:r>
            <a:r>
              <a:rPr lang="fi-FI" sz="1000" dirty="0" smtClean="0"/>
              <a:t> </a:t>
            </a:r>
            <a:r>
              <a:rPr lang="fi-FI" sz="1000" dirty="0" err="1" smtClean="0"/>
              <a:t>through</a:t>
            </a:r>
            <a:r>
              <a:rPr lang="fi-FI" sz="1000" dirty="0" smtClean="0"/>
              <a:t> new </a:t>
            </a:r>
            <a:r>
              <a:rPr lang="fi-FI" sz="1000" dirty="0" err="1" smtClean="0"/>
              <a:t>technologies</a:t>
            </a:r>
            <a:r>
              <a:rPr lang="fi-FI" sz="1000" dirty="0" smtClean="0"/>
              <a:t> for </a:t>
            </a:r>
            <a:r>
              <a:rPr lang="fi-FI" sz="1000" dirty="0" err="1" smtClean="0"/>
              <a:t>enchanced</a:t>
            </a:r>
            <a:r>
              <a:rPr lang="fi-FI" sz="1000" dirty="0" smtClean="0"/>
              <a:t> </a:t>
            </a:r>
            <a:r>
              <a:rPr lang="fi-FI" sz="1000" dirty="0" err="1" smtClean="0"/>
              <a:t>wood</a:t>
            </a:r>
            <a:r>
              <a:rPr lang="fi-FI" sz="1000" dirty="0" smtClean="0"/>
              <a:t> </a:t>
            </a:r>
            <a:r>
              <a:rPr lang="fi-FI" sz="1000" dirty="0" err="1" smtClean="0"/>
              <a:t>durability</a:t>
            </a:r>
            <a:r>
              <a:rPr lang="fi-FI" sz="1000" dirty="0" smtClean="0"/>
              <a:t> “</a:t>
            </a:r>
            <a:r>
              <a:rPr lang="fi-FI" sz="1000" dirty="0" err="1" smtClean="0"/>
              <a:t>Socio-economic</a:t>
            </a:r>
            <a:r>
              <a:rPr lang="fi-FI" sz="1000" dirty="0" smtClean="0"/>
              <a:t> </a:t>
            </a:r>
            <a:r>
              <a:rPr lang="fi-FI" sz="1000" dirty="0" err="1" smtClean="0"/>
              <a:t>perspectives</a:t>
            </a:r>
            <a:r>
              <a:rPr lang="fi-FI" sz="1000" dirty="0" smtClean="0"/>
              <a:t> of </a:t>
            </a:r>
            <a:r>
              <a:rPr lang="fi-FI" sz="1000" dirty="0" err="1" smtClean="0"/>
              <a:t>treated</a:t>
            </a:r>
            <a:r>
              <a:rPr lang="fi-FI" sz="1000" dirty="0" smtClean="0"/>
              <a:t> </a:t>
            </a:r>
            <a:r>
              <a:rPr lang="fi-FI" sz="1000" dirty="0" err="1" smtClean="0"/>
              <a:t>wood</a:t>
            </a:r>
            <a:r>
              <a:rPr lang="fi-FI" sz="1000" dirty="0" smtClean="0"/>
              <a:t> for the common </a:t>
            </a:r>
            <a:r>
              <a:rPr lang="fi-FI" sz="1000" dirty="0" err="1" smtClean="0"/>
              <a:t>European</a:t>
            </a:r>
            <a:r>
              <a:rPr lang="fi-FI" sz="1000" dirty="0" smtClean="0"/>
              <a:t> </a:t>
            </a:r>
            <a:r>
              <a:rPr lang="fi-FI" sz="1000" dirty="0" err="1" smtClean="0"/>
              <a:t>market</a:t>
            </a:r>
            <a:r>
              <a:rPr lang="fi-FI" sz="1000" dirty="0" smtClean="0"/>
              <a:t>” (2008), 85-96.</a:t>
            </a:r>
            <a:endParaRPr lang="fi-FI" sz="1000" dirty="0"/>
          </a:p>
        </p:txBody>
      </p:sp>
      <p:pic>
        <p:nvPicPr>
          <p:cNvPr id="8" name="Kuva 26" descr="Kuvaus: Savonia_Word_tunniste"/>
          <p:cNvPicPr/>
          <p:nvPr/>
        </p:nvPicPr>
        <p:blipFill rotWithShape="1">
          <a:blip r:embed="rId5"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Suorakulmio 3"/>
          <p:cNvSpPr/>
          <p:nvPr/>
        </p:nvSpPr>
        <p:spPr>
          <a:xfrm>
            <a:off x="-958997" y="1745734"/>
            <a:ext cx="1146468" cy="369332"/>
          </a:xfrm>
          <a:prstGeom prst="rect">
            <a:avLst/>
          </a:prstGeom>
        </p:spPr>
        <p:txBody>
          <a:bodyPr wrap="none">
            <a:spAutoFit/>
          </a:bodyPr>
          <a:lstStyle/>
          <a:p>
            <a:r>
              <a:rPr lang="fi-FI" b="1" dirty="0"/>
              <a:t>kriittiset </a:t>
            </a:r>
            <a:endParaRPr lang="fi-FI" dirty="0"/>
          </a:p>
        </p:txBody>
      </p:sp>
      <p:sp>
        <p:nvSpPr>
          <p:cNvPr id="9" name="Dian numeron paikkamerkki 8"/>
          <p:cNvSpPr>
            <a:spLocks noGrp="1"/>
          </p:cNvSpPr>
          <p:nvPr>
            <p:ph type="sldNum" sz="quarter" idx="12"/>
          </p:nvPr>
        </p:nvSpPr>
        <p:spPr/>
        <p:txBody>
          <a:bodyPr/>
          <a:lstStyle/>
          <a:p>
            <a:fld id="{49246692-9764-4796-AF2E-897E79EBAFA7}" type="slidenum">
              <a:rPr lang="fi-FI" smtClean="0"/>
              <a:pPr/>
              <a:t>82</a:t>
            </a:fld>
            <a:endParaRPr lang="fi-FI"/>
          </a:p>
        </p:txBody>
      </p:sp>
    </p:spTree>
    <p:extLst>
      <p:ext uri="{BB962C8B-B14F-4D97-AF65-F5344CB8AC3E}">
        <p14:creationId xmlns:p14="http://schemas.microsoft.com/office/powerpoint/2010/main" val="1990216155"/>
      </p:ext>
    </p:extLst>
  </p:cSld>
  <p:clrMapOvr>
    <a:masterClrMapping/>
  </p:clrMapOvr>
  <p:transition spd="med">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48676"/>
            <a:ext cx="7489824" cy="647352"/>
          </a:xfrm>
        </p:spPr>
        <p:txBody>
          <a:bodyPr>
            <a:normAutofit/>
          </a:bodyPr>
          <a:lstStyle/>
          <a:p>
            <a:r>
              <a:rPr lang="fi-FI" dirty="0">
                <a:solidFill>
                  <a:srgbClr val="44697D"/>
                </a:solidFill>
              </a:rPr>
              <a:t>Betoni ja mikrobit</a:t>
            </a:r>
            <a:endParaRPr lang="en-US" dirty="0">
              <a:solidFill>
                <a:srgbClr val="44697D"/>
              </a:solidFill>
            </a:endParaRPr>
          </a:p>
        </p:txBody>
      </p:sp>
      <p:sp>
        <p:nvSpPr>
          <p:cNvPr id="3" name="Content Placeholder 2"/>
          <p:cNvSpPr>
            <a:spLocks noGrp="1"/>
          </p:cNvSpPr>
          <p:nvPr>
            <p:ph idx="1"/>
          </p:nvPr>
        </p:nvSpPr>
        <p:spPr>
          <a:xfrm>
            <a:off x="827087" y="1201178"/>
            <a:ext cx="7489825" cy="4894052"/>
          </a:xfrm>
        </p:spPr>
        <p:txBody>
          <a:bodyPr>
            <a:noAutofit/>
          </a:bodyPr>
          <a:lstStyle/>
          <a:p>
            <a:pPr marL="0" indent="0">
              <a:buNone/>
            </a:pPr>
            <a:r>
              <a:rPr lang="fi-FI" sz="1800" dirty="0" smtClean="0"/>
              <a:t>Vapaat </a:t>
            </a:r>
            <a:r>
              <a:rPr lang="fi-FI" sz="1800" dirty="0"/>
              <a:t>betoni- ja eristepinnat</a:t>
            </a:r>
          </a:p>
          <a:p>
            <a:r>
              <a:rPr lang="fi-FI" sz="1800" dirty="0"/>
              <a:t>Mikrobikasvua, kun RH &gt; 88 – 90 </a:t>
            </a:r>
            <a:r>
              <a:rPr lang="fi-FI" sz="1800" dirty="0" smtClean="0"/>
              <a:t>% (betonipinnalla saatavilla ravinteita)</a:t>
            </a:r>
            <a:endParaRPr lang="fi-FI" sz="1800" dirty="0">
              <a:solidFill>
                <a:srgbClr val="FF0000"/>
              </a:solidFill>
            </a:endParaRPr>
          </a:p>
          <a:p>
            <a:r>
              <a:rPr lang="fi-FI" sz="1800" dirty="0"/>
              <a:t>Kasvulle suotuisat olosuhteet useita kuukausia</a:t>
            </a:r>
          </a:p>
          <a:p>
            <a:endParaRPr lang="fi-FI" sz="1800" dirty="0" smtClean="0"/>
          </a:p>
          <a:p>
            <a:pPr marL="0" indent="0">
              <a:buNone/>
            </a:pPr>
            <a:r>
              <a:rPr lang="fi-FI" sz="1800" dirty="0"/>
              <a:t>Betonin pH-arvo valmistusvaiheessa 13 – 14</a:t>
            </a:r>
          </a:p>
          <a:p>
            <a:r>
              <a:rPr lang="fi-FI" sz="1800" dirty="0" smtClean="0"/>
              <a:t>Korkea mikrobien kasvulle</a:t>
            </a:r>
          </a:p>
          <a:p>
            <a:r>
              <a:rPr lang="fi-FI" sz="1800" dirty="0" err="1" smtClean="0"/>
              <a:t>Karbonatisoituminen</a:t>
            </a:r>
            <a:r>
              <a:rPr lang="fi-FI" sz="1800" dirty="0" smtClean="0"/>
              <a:t> laskee pH-arvoa</a:t>
            </a:r>
          </a:p>
          <a:p>
            <a:pPr lvl="1"/>
            <a:r>
              <a:rPr lang="fi-FI" sz="1600" dirty="0" smtClean="0"/>
              <a:t>Jos ravinteita ja kosteutta saatavilla, mikrobikasvu voi alkaa</a:t>
            </a:r>
          </a:p>
          <a:p>
            <a:pPr lvl="2"/>
            <a:endParaRPr lang="fi-FI" sz="1200" dirty="0" smtClean="0"/>
          </a:p>
          <a:p>
            <a:pPr marL="0" indent="0">
              <a:buNone/>
            </a:pPr>
            <a:r>
              <a:rPr lang="fi-FI" sz="1800" dirty="0"/>
              <a:t>Betonirakenteen halkeamat</a:t>
            </a:r>
          </a:p>
          <a:p>
            <a:r>
              <a:rPr lang="fi-FI" sz="1800" dirty="0" smtClean="0"/>
              <a:t>Halkeamiin kertyvä lika ja orgaaninen aines, ilmavuotokohdat</a:t>
            </a:r>
          </a:p>
          <a:p>
            <a:pPr lvl="2"/>
            <a:endParaRPr lang="fi-FI" sz="1200" dirty="0" smtClean="0"/>
          </a:p>
          <a:p>
            <a:pPr marL="0" indent="0">
              <a:buNone/>
            </a:pPr>
            <a:r>
              <a:rPr lang="fi-FI" sz="1800" dirty="0"/>
              <a:t>Betonin sisäosa kestää hyvin hometta - ei homehdu</a:t>
            </a:r>
          </a:p>
          <a:p>
            <a:r>
              <a:rPr lang="fi-FI" sz="1800" dirty="0" smtClean="0"/>
              <a:t>Kasvuolosuhteet (pH, happi, ravinteet)</a:t>
            </a:r>
          </a:p>
          <a:p>
            <a:pPr lvl="2"/>
            <a:endParaRPr lang="fi-FI" sz="1200" dirty="0" smtClean="0"/>
          </a:p>
          <a:p>
            <a:pPr marL="623887" lvl="2" indent="0">
              <a:buNone/>
            </a:pPr>
            <a:endParaRPr lang="fi-FI" sz="1200"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83</a:t>
            </a:fld>
            <a:endParaRPr lang="fi-FI"/>
          </a:p>
        </p:txBody>
      </p:sp>
    </p:spTree>
    <p:extLst>
      <p:ext uri="{BB962C8B-B14F-4D97-AF65-F5344CB8AC3E}">
        <p14:creationId xmlns:p14="http://schemas.microsoft.com/office/powerpoint/2010/main" val="3125887447"/>
      </p:ext>
    </p:extLst>
  </p:cSld>
  <p:clrMapOvr>
    <a:masterClrMapping/>
  </p:clrMapOvr>
  <p:transition spd="med">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489824" cy="863376"/>
          </a:xfrm>
        </p:spPr>
        <p:txBody>
          <a:bodyPr>
            <a:normAutofit/>
          </a:bodyPr>
          <a:lstStyle/>
          <a:p>
            <a:r>
              <a:rPr lang="fi-FI" dirty="0">
                <a:solidFill>
                  <a:srgbClr val="44697D"/>
                </a:solidFill>
              </a:rPr>
              <a:t>Betoni ja mikrobit</a:t>
            </a:r>
            <a:endParaRPr lang="en-US" dirty="0">
              <a:solidFill>
                <a:srgbClr val="44697D"/>
              </a:solidFill>
            </a:endParaRPr>
          </a:p>
        </p:txBody>
      </p:sp>
      <p:sp>
        <p:nvSpPr>
          <p:cNvPr id="3" name="Content Placeholder 2"/>
          <p:cNvSpPr>
            <a:spLocks noGrp="1"/>
          </p:cNvSpPr>
          <p:nvPr>
            <p:ph idx="1"/>
          </p:nvPr>
        </p:nvSpPr>
        <p:spPr>
          <a:xfrm>
            <a:off x="827088" y="1302290"/>
            <a:ext cx="7489825" cy="4719099"/>
          </a:xfrm>
        </p:spPr>
        <p:txBody>
          <a:bodyPr>
            <a:normAutofit/>
          </a:bodyPr>
          <a:lstStyle/>
          <a:p>
            <a:r>
              <a:rPr lang="fi-FI" sz="1800" dirty="0"/>
              <a:t>Kriittinen kosteus voi olla valmistuksen jälkeen hyvin korkea, n. 95 - 100 % ilman riskiä, kunhan rakenne pääsee kuivumaan alle RH 88 - 90 % tason. </a:t>
            </a:r>
          </a:p>
          <a:p>
            <a:pPr marL="0" indent="0">
              <a:buNone/>
            </a:pPr>
            <a:endParaRPr lang="fi-FI" sz="1800" dirty="0" smtClean="0"/>
          </a:p>
          <a:p>
            <a:r>
              <a:rPr lang="fi-FI" sz="1800" dirty="0" smtClean="0"/>
              <a:t>Jos orgaanista materiaalia ei ole, kosteusolot voivat olla pitkään korkeat ilman, että mikrobikasvu käynnistyy. Betoniin liittyvät muut materiaalit ovat herkempiä</a:t>
            </a:r>
          </a:p>
          <a:p>
            <a:pPr lvl="1"/>
            <a:r>
              <a:rPr lang="fi-FI" sz="1400" dirty="0"/>
              <a:t>Kasvun riski keskittyy kohtaan, jossa on orgaanista materiaalia, esim. puupurua tai muita selluloosapohjaisia </a:t>
            </a:r>
            <a:r>
              <a:rPr lang="fi-FI" sz="1400" dirty="0" smtClean="0"/>
              <a:t>materiaaleja</a:t>
            </a:r>
            <a:endParaRPr lang="fi-FI" sz="1400" dirty="0"/>
          </a:p>
          <a:p>
            <a:pPr lvl="1"/>
            <a:r>
              <a:rPr lang="fi-FI" sz="1400" dirty="0"/>
              <a:t>Jos betoniin liittyy orgaanista materiaalia, betonin valmistuskosteus voi käynnistää homekasvun</a:t>
            </a:r>
            <a:r>
              <a:rPr lang="fi-FI" sz="1400" dirty="0" smtClean="0"/>
              <a:t>.</a:t>
            </a:r>
            <a:endParaRPr lang="fi-FI" sz="1400" dirty="0"/>
          </a:p>
          <a:p>
            <a:pPr lvl="1"/>
            <a:r>
              <a:rPr lang="fi-FI" sz="1400" dirty="0"/>
              <a:t>Raja-arvot ovat lämpötilasta ja vaikutusajasta riippuvia</a:t>
            </a:r>
          </a:p>
          <a:p>
            <a:pPr lvl="1"/>
            <a:endParaRPr lang="fi-FI" sz="1400" dirty="0"/>
          </a:p>
          <a:p>
            <a:r>
              <a:rPr lang="fi-FI" sz="1800" dirty="0" smtClean="0"/>
              <a:t>Kerroksellisissa ja tiiviissä rakenteissa mikrobikasvu hitaampaa</a:t>
            </a:r>
          </a:p>
          <a:p>
            <a:pPr lvl="1"/>
            <a:r>
              <a:rPr lang="fi-FI" sz="1400" dirty="0" smtClean="0"/>
              <a:t>Korkea pH-arvo, vähän happea ja ravinteita</a:t>
            </a:r>
          </a:p>
          <a:p>
            <a:pPr lvl="1"/>
            <a:r>
              <a:rPr lang="fi-FI" sz="1400" dirty="0" smtClean="0"/>
              <a:t>Mikrobikasvu käynnistyy vapaita pintoja hitaammin</a:t>
            </a:r>
          </a:p>
          <a:p>
            <a:endParaRPr lang="en-US" sz="2400"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84</a:t>
            </a:fld>
            <a:endParaRPr lang="fi-FI"/>
          </a:p>
        </p:txBody>
      </p:sp>
    </p:spTree>
    <p:extLst>
      <p:ext uri="{BB962C8B-B14F-4D97-AF65-F5344CB8AC3E}">
        <p14:creationId xmlns:p14="http://schemas.microsoft.com/office/powerpoint/2010/main" val="1971879916"/>
      </p:ext>
    </p:extLst>
  </p:cSld>
  <p:clrMapOvr>
    <a:masterClrMapping/>
  </p:clrMapOvr>
  <p:transition spd="med">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8707" y="3140968"/>
            <a:ext cx="7489824" cy="647452"/>
          </a:xfrm>
        </p:spPr>
        <p:style>
          <a:lnRef idx="3">
            <a:schemeClr val="lt1"/>
          </a:lnRef>
          <a:fillRef idx="1">
            <a:schemeClr val="accent2"/>
          </a:fillRef>
          <a:effectRef idx="1">
            <a:schemeClr val="accent2"/>
          </a:effectRef>
          <a:fontRef idx="minor">
            <a:schemeClr val="lt1"/>
          </a:fontRef>
        </p:style>
        <p:txBody>
          <a:bodyPr anchor="ctr">
            <a:noAutofit/>
          </a:bodyPr>
          <a:lstStyle/>
          <a:p>
            <a:pPr algn="ctr"/>
            <a:r>
              <a:rPr lang="fi-FI" dirty="0" smtClean="0"/>
              <a:t>Mikrobien tuottamat toksiinit</a:t>
            </a:r>
            <a:endParaRPr lang="fi-FI" dirty="0"/>
          </a:p>
        </p:txBody>
      </p:sp>
      <p:pic>
        <p:nvPicPr>
          <p:cNvPr id="3"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85</a:t>
            </a:fld>
            <a:endParaRPr lang="fi-FI"/>
          </a:p>
        </p:txBody>
      </p:sp>
    </p:spTree>
    <p:extLst>
      <p:ext uri="{BB962C8B-B14F-4D97-AF65-F5344CB8AC3E}">
        <p14:creationId xmlns:p14="http://schemas.microsoft.com/office/powerpoint/2010/main" val="2391734071"/>
      </p:ext>
    </p:extLst>
  </p:cSld>
  <p:clrMapOvr>
    <a:masterClrMapping/>
  </p:clrMapOvr>
  <p:transition spd="med">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282691"/>
            <a:ext cx="7489824" cy="863376"/>
          </a:xfrm>
        </p:spPr>
        <p:txBody>
          <a:bodyPr>
            <a:normAutofit/>
          </a:bodyPr>
          <a:lstStyle/>
          <a:p>
            <a:r>
              <a:rPr lang="fi-FI" dirty="0">
                <a:solidFill>
                  <a:srgbClr val="44697D"/>
                </a:solidFill>
              </a:rPr>
              <a:t>Toksiinit</a:t>
            </a:r>
            <a:endParaRPr lang="en-US" dirty="0">
              <a:solidFill>
                <a:srgbClr val="44697D"/>
              </a:solidFill>
            </a:endParaRPr>
          </a:p>
        </p:txBody>
      </p:sp>
      <p:sp>
        <p:nvSpPr>
          <p:cNvPr id="7" name="Content Placeholder 6"/>
          <p:cNvSpPr>
            <a:spLocks noGrp="1"/>
          </p:cNvSpPr>
          <p:nvPr>
            <p:ph idx="1"/>
          </p:nvPr>
        </p:nvSpPr>
        <p:spPr>
          <a:xfrm>
            <a:off x="827088" y="1260132"/>
            <a:ext cx="7489825" cy="4719099"/>
          </a:xfrm>
        </p:spPr>
        <p:txBody>
          <a:bodyPr>
            <a:noAutofit/>
          </a:bodyPr>
          <a:lstStyle/>
          <a:p>
            <a:pPr marL="0" indent="0">
              <a:buNone/>
            </a:pPr>
            <a:r>
              <a:rPr lang="fi-FI" dirty="0" smtClean="0"/>
              <a:t>Mikrobien tuottamia terveydelle haitallisia yhdisteitä</a:t>
            </a:r>
          </a:p>
          <a:p>
            <a:pPr lvl="1"/>
            <a:endParaRPr lang="fi-FI" dirty="0" smtClean="0"/>
          </a:p>
          <a:p>
            <a:r>
              <a:rPr lang="fi-FI" dirty="0" smtClean="0"/>
              <a:t>Myrkyllisiä nisäkkäillä, vaikutuskohteet: maksa, munuaiset, hermosto</a:t>
            </a:r>
          </a:p>
          <a:p>
            <a:r>
              <a:rPr lang="fi-FI" dirty="0" smtClean="0"/>
              <a:t>Kosteus- ja lämpötilaolosuhteet suotuisat</a:t>
            </a:r>
          </a:p>
          <a:p>
            <a:pPr lvl="1"/>
            <a:r>
              <a:rPr lang="fi-FI" dirty="0" smtClean="0"/>
              <a:t>Kuivassa ympäristössä sienten kasvu ja toksiinien tuotto estyy</a:t>
            </a:r>
          </a:p>
          <a:p>
            <a:r>
              <a:rPr lang="fi-FI" dirty="0" smtClean="0"/>
              <a:t>Toksiinien tuotto perustuu osittain kilpailuun ravinteista</a:t>
            </a:r>
          </a:p>
          <a:p>
            <a:r>
              <a:rPr lang="fi-FI" dirty="0" smtClean="0"/>
              <a:t>Varmuudella ei tiedetä, mihin toksiinit varastoituu homekasvustossa</a:t>
            </a:r>
          </a:p>
          <a:p>
            <a:pPr lvl="1"/>
            <a:r>
              <a:rPr lang="fi-FI" dirty="0" smtClean="0"/>
              <a:t>Itiöt, rihmasto, kasvualusta</a:t>
            </a:r>
          </a:p>
          <a:p>
            <a:r>
              <a:rPr lang="fi-FI" dirty="0" smtClean="0"/>
              <a:t>Rakennusmateriaalien homehtumisen yhteydessä voivat vapautua ilmaan ja kulkeutua iholle tai hengitysteihin</a:t>
            </a:r>
          </a:p>
          <a:p>
            <a:pPr lvl="1"/>
            <a:r>
              <a:rPr lang="fi-FI" dirty="0" smtClean="0"/>
              <a:t>Altistuminen itiöille, rihmastokappaleille tai muille homekasvustosta irronneille hiukkasille on terveysriski</a:t>
            </a:r>
          </a:p>
          <a:p>
            <a:pPr lvl="1"/>
            <a:endParaRPr lang="en-US" sz="2000" dirty="0"/>
          </a:p>
        </p:txBody>
      </p:sp>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86</a:t>
            </a:fld>
            <a:endParaRPr lang="fi-FI"/>
          </a:p>
        </p:txBody>
      </p:sp>
    </p:spTree>
    <p:extLst>
      <p:ext uri="{BB962C8B-B14F-4D97-AF65-F5344CB8AC3E}">
        <p14:creationId xmlns:p14="http://schemas.microsoft.com/office/powerpoint/2010/main" val="193811086"/>
      </p:ext>
    </p:extLst>
  </p:cSld>
  <p:clrMapOvr>
    <a:masterClrMapping/>
  </p:clrMapOvr>
  <p:transition spd="med">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827088" y="333376"/>
            <a:ext cx="7489824" cy="791368"/>
          </a:xfrm>
        </p:spPr>
        <p:txBody>
          <a:bodyPr>
            <a:normAutofit/>
          </a:bodyPr>
          <a:lstStyle/>
          <a:p>
            <a:r>
              <a:rPr lang="fi-FI" altLang="en-US" dirty="0">
                <a:solidFill>
                  <a:srgbClr val="44697D"/>
                </a:solidFill>
              </a:rPr>
              <a:t>T</a:t>
            </a:r>
            <a:r>
              <a:rPr lang="fi-FI" altLang="en-US" dirty="0" smtClean="0">
                <a:solidFill>
                  <a:srgbClr val="44697D"/>
                </a:solidFill>
              </a:rPr>
              <a:t>oksiinit</a:t>
            </a:r>
            <a:endParaRPr lang="fi-FI" altLang="en-US" dirty="0">
              <a:solidFill>
                <a:srgbClr val="44697D"/>
              </a:solidFill>
            </a:endParaRPr>
          </a:p>
        </p:txBody>
      </p:sp>
      <p:sp>
        <p:nvSpPr>
          <p:cNvPr id="159747" name="Rectangle 3"/>
          <p:cNvSpPr>
            <a:spLocks noGrp="1" noChangeArrowheads="1"/>
          </p:cNvSpPr>
          <p:nvPr>
            <p:ph idx="1"/>
          </p:nvPr>
        </p:nvSpPr>
        <p:spPr>
          <a:xfrm>
            <a:off x="827088" y="1285478"/>
            <a:ext cx="7849368" cy="4392614"/>
          </a:xfrm>
        </p:spPr>
        <p:txBody>
          <a:bodyPr>
            <a:normAutofit/>
          </a:bodyPr>
          <a:lstStyle/>
          <a:p>
            <a:pPr>
              <a:lnSpc>
                <a:spcPct val="90000"/>
              </a:lnSpc>
            </a:pPr>
            <a:r>
              <a:rPr lang="fi-FI" altLang="en-US" dirty="0"/>
              <a:t>T</a:t>
            </a:r>
            <a:r>
              <a:rPr lang="fi-FI" altLang="en-US" sz="2000" dirty="0" smtClean="0"/>
              <a:t>oksiineja </a:t>
            </a:r>
            <a:r>
              <a:rPr lang="fi-FI" altLang="en-US" sz="2000" dirty="0"/>
              <a:t>tuottavia mikrobeja</a:t>
            </a:r>
          </a:p>
          <a:p>
            <a:pPr lvl="2">
              <a:lnSpc>
                <a:spcPct val="90000"/>
              </a:lnSpc>
            </a:pPr>
            <a:r>
              <a:rPr lang="fi-FI" altLang="en-US" sz="1600" i="1" dirty="0" err="1" smtClean="0"/>
              <a:t>Stachybotrys</a:t>
            </a:r>
            <a:r>
              <a:rPr lang="fi-FI" altLang="en-US" sz="1600" i="1" dirty="0" smtClean="0"/>
              <a:t> </a:t>
            </a:r>
            <a:r>
              <a:rPr lang="fi-FI" altLang="en-US" sz="1600" i="1" dirty="0" err="1"/>
              <a:t>chartarum</a:t>
            </a:r>
            <a:endParaRPr lang="fi-FI" altLang="en-US" sz="1600" i="1" dirty="0"/>
          </a:p>
          <a:p>
            <a:pPr lvl="2">
              <a:lnSpc>
                <a:spcPct val="90000"/>
              </a:lnSpc>
            </a:pPr>
            <a:r>
              <a:rPr lang="fi-FI" altLang="en-US" sz="1600" i="1" dirty="0" err="1"/>
              <a:t>Trichoderma</a:t>
            </a:r>
            <a:endParaRPr lang="fi-FI" altLang="en-US" sz="1600" i="1" dirty="0"/>
          </a:p>
          <a:p>
            <a:pPr lvl="2">
              <a:lnSpc>
                <a:spcPct val="90000"/>
              </a:lnSpc>
            </a:pPr>
            <a:r>
              <a:rPr lang="fi-FI" altLang="en-US" sz="1600" i="1" dirty="0" err="1"/>
              <a:t>Aspergillus</a:t>
            </a:r>
            <a:r>
              <a:rPr lang="fi-FI" altLang="en-US" sz="1600" i="1" dirty="0"/>
              <a:t> </a:t>
            </a:r>
            <a:r>
              <a:rPr lang="fi-FI" altLang="en-US" sz="1600" i="1" dirty="0" err="1"/>
              <a:t>versicolor</a:t>
            </a:r>
            <a:endParaRPr lang="fi-FI" altLang="en-US" sz="1600" i="1" dirty="0"/>
          </a:p>
          <a:p>
            <a:pPr lvl="2">
              <a:lnSpc>
                <a:spcPct val="90000"/>
              </a:lnSpc>
            </a:pPr>
            <a:r>
              <a:rPr lang="fi-FI" altLang="en-US" sz="1600" i="1" dirty="0" err="1"/>
              <a:t>Aspergillus</a:t>
            </a:r>
            <a:r>
              <a:rPr lang="fi-FI" altLang="en-US" sz="1600" i="1" dirty="0"/>
              <a:t> </a:t>
            </a:r>
            <a:r>
              <a:rPr lang="fi-FI" altLang="en-US" sz="1600" i="1" dirty="0" err="1"/>
              <a:t>flavus</a:t>
            </a:r>
            <a:endParaRPr lang="fi-FI" altLang="en-US" sz="1600" i="1" dirty="0"/>
          </a:p>
          <a:p>
            <a:pPr lvl="2">
              <a:lnSpc>
                <a:spcPct val="90000"/>
              </a:lnSpc>
            </a:pPr>
            <a:r>
              <a:rPr lang="fi-FI" altLang="en-US" sz="1600" i="1" dirty="0" err="1"/>
              <a:t>Fusarium</a:t>
            </a:r>
            <a:endParaRPr lang="fi-FI" altLang="en-US" sz="1600" i="1" dirty="0"/>
          </a:p>
          <a:p>
            <a:pPr lvl="2">
              <a:lnSpc>
                <a:spcPct val="90000"/>
              </a:lnSpc>
            </a:pPr>
            <a:r>
              <a:rPr lang="fi-FI" altLang="en-US" sz="1600" i="1" dirty="0" err="1"/>
              <a:t>Chaetomium</a:t>
            </a:r>
            <a:endParaRPr lang="fi-FI" altLang="en-US" sz="1600" i="1" dirty="0"/>
          </a:p>
          <a:p>
            <a:pPr lvl="2">
              <a:lnSpc>
                <a:spcPct val="90000"/>
              </a:lnSpc>
            </a:pPr>
            <a:r>
              <a:rPr lang="fi-FI" altLang="en-US" sz="1600" i="1" dirty="0" err="1" smtClean="0"/>
              <a:t>Streptomyces</a:t>
            </a:r>
            <a:endParaRPr lang="fi-FI" altLang="en-US" sz="1600" i="1" dirty="0" smtClean="0"/>
          </a:p>
          <a:p>
            <a:pPr lvl="2">
              <a:lnSpc>
                <a:spcPct val="90000"/>
              </a:lnSpc>
            </a:pPr>
            <a:endParaRPr lang="fi-FI" altLang="en-US" sz="1600" i="1" dirty="0"/>
          </a:p>
          <a:p>
            <a:pPr lvl="1">
              <a:lnSpc>
                <a:spcPct val="90000"/>
              </a:lnSpc>
            </a:pPr>
            <a:r>
              <a:rPr lang="fi-FI" altLang="en-US" dirty="0" smtClean="0"/>
              <a:t>Toksiinien analysointiin ei ole toistaiseksi käytettävissä terveysvalvontaan soveltuvia menetelmiä</a:t>
            </a:r>
          </a:p>
          <a:p>
            <a:pPr lvl="1">
              <a:lnSpc>
                <a:spcPct val="90000"/>
              </a:lnSpc>
            </a:pPr>
            <a:r>
              <a:rPr lang="fi-FI" altLang="en-US" dirty="0" smtClean="0"/>
              <a:t>Toksiinien pitoisuuksien ja terveyshaitan välistä riippuvuutta ei tunneta</a:t>
            </a:r>
          </a:p>
          <a:p>
            <a:pPr lvl="1">
              <a:lnSpc>
                <a:spcPct val="90000"/>
              </a:lnSpc>
            </a:pPr>
            <a:endParaRPr lang="fi-FI" altLang="en-US" sz="1600" dirty="0" smtClean="0"/>
          </a:p>
          <a:p>
            <a:pPr>
              <a:lnSpc>
                <a:spcPct val="90000"/>
              </a:lnSpc>
            </a:pPr>
            <a:r>
              <a:rPr lang="fi-FI" altLang="en-US" sz="2000" dirty="0" smtClean="0"/>
              <a:t>Ohjeita toksiinianalyysien käytöstä tai tulkinnasta ei ole käytettävissä</a:t>
            </a:r>
            <a:endParaRPr lang="fi-FI" altLang="en-US" sz="1200" dirty="0">
              <a:solidFill>
                <a:srgbClr val="FF0000"/>
              </a:solidFill>
            </a:endParaRPr>
          </a:p>
          <a:p>
            <a:pPr lvl="2">
              <a:lnSpc>
                <a:spcPct val="90000"/>
              </a:lnSpc>
            </a:pPr>
            <a:endParaRPr lang="fi-FI" altLang="en-US" sz="1000" i="1" dirty="0"/>
          </a:p>
          <a:p>
            <a:pPr lvl="3">
              <a:lnSpc>
                <a:spcPct val="90000"/>
              </a:lnSpc>
              <a:buFontTx/>
              <a:buNone/>
            </a:pPr>
            <a:endParaRPr lang="fi-FI" altLang="en-US" sz="900"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87</a:t>
            </a:fld>
            <a:endParaRPr lang="fi-FI"/>
          </a:p>
        </p:txBody>
      </p:sp>
    </p:spTree>
    <p:extLst>
      <p:ext uri="{BB962C8B-B14F-4D97-AF65-F5344CB8AC3E}">
        <p14:creationId xmlns:p14="http://schemas.microsoft.com/office/powerpoint/2010/main" val="3677435148"/>
      </p:ext>
    </p:extLst>
  </p:cSld>
  <p:clrMapOvr>
    <a:masterClrMapping/>
  </p:clrMapOvr>
  <p:transition spd="med">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err="1">
                <a:solidFill>
                  <a:srgbClr val="44697D"/>
                </a:solidFill>
              </a:rPr>
              <a:t>Toxtest</a:t>
            </a:r>
            <a:r>
              <a:rPr lang="fi-FI" dirty="0">
                <a:solidFill>
                  <a:srgbClr val="44697D"/>
                </a:solidFill>
              </a:rPr>
              <a:t> 2010 - 2012</a:t>
            </a:r>
            <a:endParaRPr lang="en-US" dirty="0">
              <a:solidFill>
                <a:srgbClr val="44697D"/>
              </a:solidFill>
            </a:endParaRPr>
          </a:p>
        </p:txBody>
      </p:sp>
      <p:sp>
        <p:nvSpPr>
          <p:cNvPr id="3" name="Content Placeholder 2"/>
          <p:cNvSpPr>
            <a:spLocks noGrp="1"/>
          </p:cNvSpPr>
          <p:nvPr>
            <p:ph idx="1"/>
          </p:nvPr>
        </p:nvSpPr>
        <p:spPr/>
        <p:txBody>
          <a:bodyPr>
            <a:normAutofit/>
          </a:bodyPr>
          <a:lstStyle/>
          <a:p>
            <a:r>
              <a:rPr lang="fi-FI" dirty="0" smtClean="0"/>
              <a:t>Toksikologisen menetelmän kehittämissuunnitelma</a:t>
            </a:r>
          </a:p>
          <a:p>
            <a:pPr lvl="1"/>
            <a:r>
              <a:rPr lang="fi-FI" dirty="0" smtClean="0"/>
              <a:t>Terveyden ja hyvinvoinnin laitos</a:t>
            </a:r>
          </a:p>
          <a:p>
            <a:pPr lvl="1"/>
            <a:r>
              <a:rPr lang="fi-FI" dirty="0" smtClean="0"/>
              <a:t>Helsingin yliopisto</a:t>
            </a:r>
          </a:p>
          <a:p>
            <a:pPr lvl="1"/>
            <a:r>
              <a:rPr lang="fi-FI" dirty="0" smtClean="0"/>
              <a:t>Työterveyslaitos</a:t>
            </a:r>
          </a:p>
          <a:p>
            <a:pPr lvl="1"/>
            <a:r>
              <a:rPr lang="fi-FI" dirty="0" smtClean="0"/>
              <a:t>Turun yliopisto</a:t>
            </a:r>
          </a:p>
          <a:p>
            <a:pPr lvl="1"/>
            <a:endParaRPr lang="fi-FI" dirty="0"/>
          </a:p>
          <a:p>
            <a:r>
              <a:rPr lang="fi-FI" dirty="0"/>
              <a:t>Tavoitteena kehittää sisäilmanäytteille sopiva toksisuuden mittausmenetelmä</a:t>
            </a:r>
            <a:endParaRPr lang="en-US"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88</a:t>
            </a:fld>
            <a:endParaRPr lang="fi-FI"/>
          </a:p>
        </p:txBody>
      </p:sp>
    </p:spTree>
    <p:extLst>
      <p:ext uri="{BB962C8B-B14F-4D97-AF65-F5344CB8AC3E}">
        <p14:creationId xmlns:p14="http://schemas.microsoft.com/office/powerpoint/2010/main" val="1039558587"/>
      </p:ext>
    </p:extLst>
  </p:cSld>
  <p:clrMapOvr>
    <a:masterClrMapping/>
  </p:clrMapOvr>
  <p:transition spd="med">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err="1" smtClean="0">
                <a:solidFill>
                  <a:srgbClr val="44697D"/>
                </a:solidFill>
              </a:rPr>
              <a:t>Toxtest</a:t>
            </a:r>
            <a:r>
              <a:rPr lang="fi-FI" dirty="0" smtClean="0">
                <a:solidFill>
                  <a:srgbClr val="44697D"/>
                </a:solidFill>
              </a:rPr>
              <a:t> -</a:t>
            </a:r>
            <a:r>
              <a:rPr lang="fi-FI" dirty="0">
                <a:solidFill>
                  <a:srgbClr val="44697D"/>
                </a:solidFill>
              </a:rPr>
              <a:t>hanke, tulokset</a:t>
            </a:r>
            <a:endParaRPr lang="en-US" dirty="0">
              <a:solidFill>
                <a:srgbClr val="44697D"/>
              </a:solidFill>
            </a:endParaRPr>
          </a:p>
        </p:txBody>
      </p:sp>
      <p:sp>
        <p:nvSpPr>
          <p:cNvPr id="3" name="Content Placeholder 2"/>
          <p:cNvSpPr>
            <a:spLocks noGrp="1"/>
          </p:cNvSpPr>
          <p:nvPr>
            <p:ph idx="1"/>
          </p:nvPr>
        </p:nvSpPr>
        <p:spPr/>
        <p:txBody>
          <a:bodyPr/>
          <a:lstStyle/>
          <a:p>
            <a:pPr marL="0" indent="0">
              <a:buNone/>
            </a:pPr>
            <a:r>
              <a:rPr lang="fi-FI" sz="2000" dirty="0" smtClean="0"/>
              <a:t>Menetelmän kehittäminen pölynäytteille</a:t>
            </a:r>
          </a:p>
          <a:p>
            <a:r>
              <a:rPr lang="fi-FI" sz="2000" dirty="0" smtClean="0"/>
              <a:t>Kohteista kerätyistä pölynäytteistä uutettiin liukoiset komponentit toksisuustesteihin (pyyhintä- ja laskeumanäytteet)</a:t>
            </a:r>
          </a:p>
          <a:p>
            <a:endParaRPr lang="fi-FI" sz="2000" dirty="0" smtClean="0"/>
          </a:p>
          <a:p>
            <a:r>
              <a:rPr lang="fi-FI" dirty="0"/>
              <a:t>Toksiinipitoisuudet eivät korreloineet positiivisesti kohteissa havaittujen kosteusvaurioiden ja terveyshaittojen kanssa</a:t>
            </a:r>
          </a:p>
          <a:p>
            <a:endParaRPr lang="fi-FI" sz="2000" dirty="0"/>
          </a:p>
          <a:p>
            <a:r>
              <a:rPr lang="fi-FI" sz="2000" dirty="0" smtClean="0"/>
              <a:t>Huonepölyuutoksen toksisuutta ei voida käyttää kosteusvauriokohteiden luokittelussa tai terveyshaitan arvioinnissa</a:t>
            </a:r>
          </a:p>
          <a:p>
            <a:pPr lvl="1"/>
            <a:r>
              <a:rPr lang="fi-FI" sz="1800" dirty="0" smtClean="0"/>
              <a:t>Hankkeessa käytetyt näytteenotto- ja analysointimenetelmät</a:t>
            </a:r>
            <a:endParaRPr lang="fi-FI" sz="1800" dirty="0" smtClean="0">
              <a:solidFill>
                <a:srgbClr val="FF0000"/>
              </a:solidFill>
            </a:endParaRPr>
          </a:p>
          <a:p>
            <a:pPr lvl="1"/>
            <a:endParaRPr lang="en-US" dirty="0"/>
          </a:p>
        </p:txBody>
      </p:sp>
      <p:pic>
        <p:nvPicPr>
          <p:cNvPr id="7"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89</a:t>
            </a:fld>
            <a:endParaRPr lang="fi-FI"/>
          </a:p>
        </p:txBody>
      </p:sp>
    </p:spTree>
    <p:extLst>
      <p:ext uri="{BB962C8B-B14F-4D97-AF65-F5344CB8AC3E}">
        <p14:creationId xmlns:p14="http://schemas.microsoft.com/office/powerpoint/2010/main" val="2544584237"/>
      </p:ext>
    </p:extLst>
  </p:cSld>
  <p:clrMapOvr>
    <a:masterClrMapping/>
  </p:clrMapOvr>
  <p:transition spd="med">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27088" y="333376"/>
            <a:ext cx="7489824" cy="825352"/>
          </a:xfrm>
        </p:spPr>
        <p:txBody>
          <a:bodyPr>
            <a:normAutofit/>
          </a:bodyPr>
          <a:lstStyle/>
          <a:p>
            <a:r>
              <a:rPr lang="fi-FI" dirty="0" smtClean="0">
                <a:solidFill>
                  <a:srgbClr val="44697D"/>
                </a:solidFill>
              </a:rPr>
              <a:t>Mikrobien kasvuvaatimukset</a:t>
            </a:r>
            <a:endParaRPr lang="en-US" dirty="0">
              <a:solidFill>
                <a:srgbClr val="44697D"/>
              </a:solidFill>
            </a:endParaRPr>
          </a:p>
        </p:txBody>
      </p:sp>
      <p:pic>
        <p:nvPicPr>
          <p:cNvPr id="1027" name="Picture 3"/>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tretch/>
        </p:blipFill>
        <p:spPr bwMode="auto">
          <a:xfrm>
            <a:off x="337281" y="1714220"/>
            <a:ext cx="4004941" cy="3088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half" idx="4294967295"/>
          </p:nvPr>
        </p:nvSpPr>
        <p:spPr>
          <a:xfrm>
            <a:off x="3995936" y="1767995"/>
            <a:ext cx="5004048" cy="3976910"/>
          </a:xfrm>
        </p:spPr>
        <p:txBody>
          <a:bodyPr>
            <a:normAutofit/>
          </a:bodyPr>
          <a:lstStyle/>
          <a:p>
            <a:pPr lvl="1"/>
            <a:r>
              <a:rPr lang="fi-FI" sz="2000" dirty="0"/>
              <a:t>Kosteutta (kasvu alkaa, kun RH yli 70 </a:t>
            </a:r>
            <a:r>
              <a:rPr lang="fi-FI" sz="2000" dirty="0" smtClean="0"/>
              <a:t>%)</a:t>
            </a:r>
          </a:p>
          <a:p>
            <a:pPr lvl="1"/>
            <a:r>
              <a:rPr lang="fi-FI" sz="2000" dirty="0" smtClean="0"/>
              <a:t>Ravinteita</a:t>
            </a:r>
            <a:endParaRPr lang="fi-FI" sz="2000" dirty="0"/>
          </a:p>
          <a:p>
            <a:pPr lvl="1"/>
            <a:r>
              <a:rPr lang="fi-FI" sz="2000" dirty="0"/>
              <a:t>Happea</a:t>
            </a:r>
          </a:p>
          <a:p>
            <a:pPr lvl="1"/>
            <a:r>
              <a:rPr lang="fi-FI" altLang="en-US" sz="2000" dirty="0">
                <a:cs typeface="Arial" charset="0"/>
              </a:rPr>
              <a:t>pH-arvo → </a:t>
            </a:r>
            <a:r>
              <a:rPr lang="fi-FI" altLang="en-US" sz="2000" dirty="0" err="1">
                <a:cs typeface="Arial" charset="0"/>
              </a:rPr>
              <a:t>optimi-pH</a:t>
            </a:r>
            <a:r>
              <a:rPr lang="fi-FI" altLang="en-US" sz="2000" dirty="0">
                <a:cs typeface="Arial" charset="0"/>
              </a:rPr>
              <a:t> on noin 7</a:t>
            </a:r>
            <a:endParaRPr lang="fi-FI" sz="2000" dirty="0"/>
          </a:p>
          <a:p>
            <a:pPr lvl="1"/>
            <a:r>
              <a:rPr lang="fi-FI" sz="2000" dirty="0" smtClean="0"/>
              <a:t>Riittävä </a:t>
            </a:r>
            <a:r>
              <a:rPr lang="fi-FI" sz="2000" dirty="0"/>
              <a:t>lämpötila, optimi 10 – 30 ⁰C  (kasvu alkaa, kun LT  0 – 50 ⁰C)</a:t>
            </a:r>
          </a:p>
          <a:p>
            <a:pPr marL="0" indent="0">
              <a:buNone/>
            </a:pPr>
            <a:endParaRPr lang="en-US" dirty="0"/>
          </a:p>
        </p:txBody>
      </p:sp>
      <p:sp>
        <p:nvSpPr>
          <p:cNvPr id="2" name="TextBox 1"/>
          <p:cNvSpPr txBox="1"/>
          <p:nvPr/>
        </p:nvSpPr>
        <p:spPr>
          <a:xfrm>
            <a:off x="539552" y="4881636"/>
            <a:ext cx="3600400" cy="307777"/>
          </a:xfrm>
          <a:prstGeom prst="rect">
            <a:avLst/>
          </a:prstGeom>
          <a:noFill/>
        </p:spPr>
        <p:txBody>
          <a:bodyPr wrap="square" rtlCol="0">
            <a:spAutoFit/>
          </a:bodyPr>
          <a:lstStyle/>
          <a:p>
            <a:r>
              <a:rPr lang="fi-FI" sz="1400" dirty="0" smtClean="0"/>
              <a:t>Kuva 2: Mikrobien kasvuvaatimukset</a:t>
            </a:r>
            <a:endParaRPr lang="fi-FI" sz="1400" dirty="0"/>
          </a:p>
        </p:txBody>
      </p:sp>
      <p:pic>
        <p:nvPicPr>
          <p:cNvPr id="9"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9</a:t>
            </a:fld>
            <a:endParaRPr lang="fi-FI"/>
          </a:p>
        </p:txBody>
      </p:sp>
    </p:spTree>
    <p:extLst>
      <p:ext uri="{BB962C8B-B14F-4D97-AF65-F5344CB8AC3E}">
        <p14:creationId xmlns:p14="http://schemas.microsoft.com/office/powerpoint/2010/main" val="3992296310"/>
      </p:ext>
    </p:extLst>
  </p:cSld>
  <p:clrMapOvr>
    <a:masterClrMapping/>
  </p:clrMapOvr>
  <p:transition spd="med">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a:solidFill>
                  <a:srgbClr val="44697D"/>
                </a:solidFill>
              </a:rPr>
              <a:t>Työterveyslaitoksen kannanotto </a:t>
            </a:r>
            <a:r>
              <a:rPr lang="fi-FI" dirty="0" err="1">
                <a:solidFill>
                  <a:srgbClr val="44697D"/>
                </a:solidFill>
              </a:rPr>
              <a:t>mykotoksiineista</a:t>
            </a:r>
            <a:endParaRPr lang="en-US" dirty="0">
              <a:solidFill>
                <a:srgbClr val="44697D"/>
              </a:solidFill>
            </a:endParaRPr>
          </a:p>
        </p:txBody>
      </p:sp>
      <p:sp>
        <p:nvSpPr>
          <p:cNvPr id="3" name="Content Placeholder 2"/>
          <p:cNvSpPr>
            <a:spLocks noGrp="1"/>
          </p:cNvSpPr>
          <p:nvPr>
            <p:ph idx="1"/>
          </p:nvPr>
        </p:nvSpPr>
        <p:spPr/>
        <p:txBody>
          <a:bodyPr>
            <a:normAutofit/>
          </a:bodyPr>
          <a:lstStyle/>
          <a:p>
            <a:r>
              <a:rPr lang="fi-FI" dirty="0"/>
              <a:t>Työterveyslaitos ei suosittele toksisuuden tai mikrobitoksiinien määrittämistä sisäilmaongelmien tunnistamiseen tai terveyshaitan arviointiin työpaikoilla, ennen kuin saadaan enemmän tieteelliseen tutkimukseen perustuvaa tietoa mikrobitoksiinien esiintymisestä sisäympäristössä, niiden yhteydestä oireiluun ja niiden sovellettavuudesta kenttätutkimuksiin esimerkiksi </a:t>
            </a:r>
            <a:r>
              <a:rPr lang="fi-FI" dirty="0" smtClean="0"/>
              <a:t>asiantuntijapalvelutoiminnassa (annettu 5.3.2013).</a:t>
            </a:r>
            <a:endParaRPr lang="en-US" dirty="0" smtClean="0">
              <a:hlinkClick r:id="rId3"/>
            </a:endParaRPr>
          </a:p>
          <a:p>
            <a:endParaRPr lang="en-US" dirty="0">
              <a:hlinkClick r:id="rId3"/>
            </a:endParaRPr>
          </a:p>
          <a:p>
            <a:r>
              <a:rPr lang="en-US" dirty="0" smtClean="0">
                <a:hlinkClick r:id="rId3"/>
              </a:rPr>
              <a:t>http</a:t>
            </a:r>
            <a:r>
              <a:rPr lang="en-US" dirty="0">
                <a:hlinkClick r:id="rId3"/>
              </a:rPr>
              <a:t>://</a:t>
            </a:r>
            <a:r>
              <a:rPr lang="en-US" dirty="0" smtClean="0">
                <a:hlinkClick r:id="rId3"/>
              </a:rPr>
              <a:t>www.ttl.fi/fi/tyoymparisto/sisailma_ja_sisaymparisto/sisaymparistotekijat/kosteus_ja_homevauriot/mikrobitoksiinikannanotto/sivut/default.aspx</a:t>
            </a:r>
            <a:endParaRPr lang="en-US" dirty="0" smtClean="0"/>
          </a:p>
          <a:p>
            <a:endParaRPr lang="en-US" sz="2400" dirty="0"/>
          </a:p>
        </p:txBody>
      </p:sp>
      <p:pic>
        <p:nvPicPr>
          <p:cNvPr id="6"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90</a:t>
            </a:fld>
            <a:endParaRPr lang="fi-FI"/>
          </a:p>
        </p:txBody>
      </p:sp>
    </p:spTree>
    <p:extLst>
      <p:ext uri="{BB962C8B-B14F-4D97-AF65-F5344CB8AC3E}">
        <p14:creationId xmlns:p14="http://schemas.microsoft.com/office/powerpoint/2010/main" val="4186397202"/>
      </p:ext>
    </p:extLst>
  </p:cSld>
  <p:clrMapOvr>
    <a:masterClrMapping/>
  </p:clrMapOvr>
  <p:transition spd="med">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6592" y="2781548"/>
            <a:ext cx="7489824" cy="1079500"/>
          </a:xfrm>
        </p:spPr>
        <p:style>
          <a:lnRef idx="3">
            <a:schemeClr val="lt1"/>
          </a:lnRef>
          <a:fillRef idx="1">
            <a:schemeClr val="accent2"/>
          </a:fillRef>
          <a:effectRef idx="1">
            <a:schemeClr val="accent2"/>
          </a:effectRef>
          <a:fontRef idx="minor">
            <a:schemeClr val="lt1"/>
          </a:fontRef>
        </p:style>
        <p:txBody>
          <a:bodyPr anchor="ctr">
            <a:noAutofit/>
          </a:bodyPr>
          <a:lstStyle/>
          <a:p>
            <a:pPr algn="ctr"/>
            <a:r>
              <a:rPr lang="fi-FI" dirty="0" smtClean="0"/>
              <a:t>Mikrobinäytteiden ottaminen </a:t>
            </a:r>
            <a:br>
              <a:rPr lang="fi-FI" dirty="0" smtClean="0"/>
            </a:br>
            <a:r>
              <a:rPr lang="fi-FI" dirty="0" smtClean="0"/>
              <a:t>ja tulosten tulkinta</a:t>
            </a:r>
            <a:endParaRPr lang="fi-FI" dirty="0"/>
          </a:p>
        </p:txBody>
      </p:sp>
      <p:pic>
        <p:nvPicPr>
          <p:cNvPr id="3"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91</a:t>
            </a:fld>
            <a:endParaRPr lang="fi-FI"/>
          </a:p>
        </p:txBody>
      </p:sp>
    </p:spTree>
    <p:extLst>
      <p:ext uri="{BB962C8B-B14F-4D97-AF65-F5344CB8AC3E}">
        <p14:creationId xmlns:p14="http://schemas.microsoft.com/office/powerpoint/2010/main" val="1981640279"/>
      </p:ext>
    </p:extLst>
  </p:cSld>
  <p:clrMapOvr>
    <a:masterClrMapping/>
  </p:clrMapOvr>
  <p:transition spd="med">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normAutofit/>
          </a:bodyPr>
          <a:lstStyle/>
          <a:p>
            <a:r>
              <a:rPr lang="fi-FI" altLang="en-US" dirty="0">
                <a:solidFill>
                  <a:srgbClr val="44697D"/>
                </a:solidFill>
              </a:rPr>
              <a:t>Näytteenoton tavoite rakennusten mikrobiologisen kunnon tutkimuksissa</a:t>
            </a:r>
          </a:p>
        </p:txBody>
      </p:sp>
      <p:sp>
        <p:nvSpPr>
          <p:cNvPr id="152579" name="Rectangle 3"/>
          <p:cNvSpPr>
            <a:spLocks noGrp="1" noChangeArrowheads="1"/>
          </p:cNvSpPr>
          <p:nvPr>
            <p:ph idx="1"/>
          </p:nvPr>
        </p:nvSpPr>
        <p:spPr/>
        <p:txBody>
          <a:bodyPr/>
          <a:lstStyle/>
          <a:p>
            <a:pPr marL="0" indent="0">
              <a:buNone/>
            </a:pPr>
            <a:r>
              <a:rPr lang="fi-FI" sz="2000" dirty="0" smtClean="0"/>
              <a:t>Osoitetaan </a:t>
            </a:r>
            <a:r>
              <a:rPr lang="fi-FI" sz="2000" dirty="0"/>
              <a:t>tai varmistetaan mikrobiologinen epäpuhtauslähde </a:t>
            </a:r>
          </a:p>
          <a:p>
            <a:r>
              <a:rPr lang="en-US" dirty="0" err="1" smtClean="0"/>
              <a:t>Mikrobikasvua</a:t>
            </a:r>
            <a:r>
              <a:rPr lang="en-US" dirty="0" smtClean="0"/>
              <a:t> </a:t>
            </a:r>
            <a:r>
              <a:rPr lang="en-US" dirty="0" err="1"/>
              <a:t>pinnalla</a:t>
            </a:r>
            <a:r>
              <a:rPr lang="en-US" dirty="0"/>
              <a:t> tai </a:t>
            </a:r>
            <a:r>
              <a:rPr lang="en-US" dirty="0" err="1"/>
              <a:t>materiaalissa</a:t>
            </a:r>
            <a:r>
              <a:rPr lang="en-US" dirty="0"/>
              <a:t> </a:t>
            </a:r>
          </a:p>
          <a:p>
            <a:r>
              <a:rPr lang="en-US" dirty="0" err="1" smtClean="0"/>
              <a:t>Epätavanomainen</a:t>
            </a:r>
            <a:r>
              <a:rPr lang="en-US" dirty="0" smtClean="0"/>
              <a:t> </a:t>
            </a:r>
            <a:r>
              <a:rPr lang="en-US" dirty="0" err="1"/>
              <a:t>mikrobilähde</a:t>
            </a:r>
            <a:r>
              <a:rPr lang="en-US" dirty="0"/>
              <a:t> </a:t>
            </a:r>
          </a:p>
          <a:p>
            <a:r>
              <a:rPr lang="fi-FI" dirty="0" smtClean="0"/>
              <a:t>Mikrobien </a:t>
            </a:r>
            <a:r>
              <a:rPr lang="fi-FI" dirty="0"/>
              <a:t>kulkeutuminen sisäilmaan rakenteista tai toisesta tilasta</a:t>
            </a:r>
          </a:p>
          <a:p>
            <a:pPr lvl="1"/>
            <a:endParaRPr lang="fi-FI" sz="1600" dirty="0"/>
          </a:p>
          <a:p>
            <a:pPr marL="0" indent="0">
              <a:buNone/>
            </a:pPr>
            <a:r>
              <a:rPr lang="fi-FI" sz="2000" dirty="0" smtClean="0"/>
              <a:t>Käytetään apuna </a:t>
            </a:r>
            <a:r>
              <a:rPr lang="fi-FI" sz="2000" dirty="0"/>
              <a:t>korjausalueen laajuuden määrittelyssä ja </a:t>
            </a:r>
            <a:r>
              <a:rPr lang="fi-FI" sz="2000" dirty="0" smtClean="0"/>
              <a:t>rakennusosan tai rakenteen </a:t>
            </a:r>
            <a:r>
              <a:rPr lang="fi-FI" sz="2000" dirty="0"/>
              <a:t>kunnon määrittelyssä </a:t>
            </a:r>
          </a:p>
          <a:p>
            <a:r>
              <a:rPr lang="fi-FI" dirty="0" smtClean="0"/>
              <a:t>Tunnistetaan </a:t>
            </a:r>
            <a:r>
              <a:rPr lang="fi-FI" dirty="0"/>
              <a:t>tavanomaisesta poikkeavia mikrobipitoisuuksia ja lajistoa rakennusmateriaali-, pinta- ja ilmanäytteistä </a:t>
            </a:r>
          </a:p>
          <a:p>
            <a:endParaRPr lang="fi-FI" sz="2000" dirty="0" smtClean="0"/>
          </a:p>
          <a:p>
            <a:pPr lvl="2"/>
            <a:endParaRPr lang="fi-FI" altLang="en-US" dirty="0"/>
          </a:p>
          <a:p>
            <a:pPr lvl="2"/>
            <a:endParaRPr lang="fi-FI" altLang="en-US"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92</a:t>
            </a:fld>
            <a:endParaRPr lang="fi-FI"/>
          </a:p>
        </p:txBody>
      </p:sp>
    </p:spTree>
    <p:extLst>
      <p:ext uri="{BB962C8B-B14F-4D97-AF65-F5344CB8AC3E}">
        <p14:creationId xmlns:p14="http://schemas.microsoft.com/office/powerpoint/2010/main" val="3995091049"/>
      </p:ext>
    </p:extLst>
  </p:cSld>
  <p:clrMapOvr>
    <a:masterClrMapping/>
  </p:clrMapOvr>
  <p:transition spd="med">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827088" y="333376"/>
            <a:ext cx="7489824" cy="1007392"/>
          </a:xfrm>
        </p:spPr>
        <p:txBody>
          <a:bodyPr>
            <a:normAutofit/>
          </a:bodyPr>
          <a:lstStyle/>
          <a:p>
            <a:r>
              <a:rPr lang="fi-FI" altLang="en-US" dirty="0">
                <a:solidFill>
                  <a:srgbClr val="44697D"/>
                </a:solidFill>
              </a:rPr>
              <a:t>Mikrobitulosten tulkinnan </a:t>
            </a:r>
            <a:r>
              <a:rPr lang="fi-FI" altLang="en-US" dirty="0" smtClean="0">
                <a:solidFill>
                  <a:srgbClr val="44697D"/>
                </a:solidFill>
              </a:rPr>
              <a:t>pääperiaatteita</a:t>
            </a:r>
            <a:endParaRPr lang="fi-FI" altLang="en-US" dirty="0">
              <a:solidFill>
                <a:srgbClr val="44697D"/>
              </a:solidFill>
            </a:endParaRPr>
          </a:p>
        </p:txBody>
      </p:sp>
      <p:sp>
        <p:nvSpPr>
          <p:cNvPr id="158723" name="Rectangle 3"/>
          <p:cNvSpPr>
            <a:spLocks noGrp="1" noChangeArrowheads="1"/>
          </p:cNvSpPr>
          <p:nvPr>
            <p:ph idx="1"/>
          </p:nvPr>
        </p:nvSpPr>
        <p:spPr>
          <a:xfrm>
            <a:off x="827088" y="1457917"/>
            <a:ext cx="7489825" cy="4680520"/>
          </a:xfrm>
        </p:spPr>
        <p:txBody>
          <a:bodyPr>
            <a:noAutofit/>
          </a:bodyPr>
          <a:lstStyle/>
          <a:p>
            <a:pPr>
              <a:lnSpc>
                <a:spcPct val="90000"/>
              </a:lnSpc>
            </a:pPr>
            <a:r>
              <a:rPr lang="fi-FI" altLang="en-US" sz="1800" dirty="0"/>
              <a:t>Lajisto on tärkeä tulosten tulkinnan kannalta</a:t>
            </a:r>
          </a:p>
          <a:p>
            <a:pPr lvl="1">
              <a:lnSpc>
                <a:spcPct val="90000"/>
              </a:lnSpc>
            </a:pPr>
            <a:r>
              <a:rPr lang="fi-FI" altLang="en-US" sz="1600" dirty="0" smtClean="0"/>
              <a:t>Indikaattorilajit</a:t>
            </a:r>
            <a:endParaRPr lang="fi-FI" altLang="en-US" sz="1600" dirty="0"/>
          </a:p>
          <a:p>
            <a:pPr lvl="1">
              <a:lnSpc>
                <a:spcPct val="90000"/>
              </a:lnSpc>
            </a:pPr>
            <a:r>
              <a:rPr lang="fi-FI" altLang="en-US" sz="1600" dirty="0" smtClean="0"/>
              <a:t>(Mahdolliset toksiinin tuottajat)</a:t>
            </a:r>
            <a:endParaRPr lang="fi-FI" altLang="en-US" sz="1200" dirty="0"/>
          </a:p>
          <a:p>
            <a:pPr lvl="1">
              <a:lnSpc>
                <a:spcPct val="90000"/>
              </a:lnSpc>
            </a:pPr>
            <a:r>
              <a:rPr lang="fi-FI" altLang="en-US" sz="1400" dirty="0"/>
              <a:t>Poikkeavat tulokset pitoisuuksissa ja lajistossa </a:t>
            </a:r>
            <a:r>
              <a:rPr lang="fi-FI" altLang="en-US" sz="1400" dirty="0" smtClean="0"/>
              <a:t>viittaavat </a:t>
            </a:r>
            <a:r>
              <a:rPr lang="fi-FI" altLang="en-US" sz="1400" dirty="0"/>
              <a:t>rakennuksessa olevaan </a:t>
            </a:r>
            <a:r>
              <a:rPr lang="fi-FI" altLang="en-US" sz="1400" dirty="0" smtClean="0"/>
              <a:t>mikrobikasvua </a:t>
            </a:r>
            <a:r>
              <a:rPr lang="fi-FI" altLang="en-US" sz="1400" dirty="0"/>
              <a:t>ylläpitävään tekijään</a:t>
            </a:r>
          </a:p>
          <a:p>
            <a:pPr lvl="1">
              <a:lnSpc>
                <a:spcPct val="90000"/>
              </a:lnSpc>
            </a:pPr>
            <a:endParaRPr lang="fi-FI" altLang="en-US" sz="1400" dirty="0"/>
          </a:p>
          <a:p>
            <a:pPr>
              <a:lnSpc>
                <a:spcPct val="90000"/>
              </a:lnSpc>
            </a:pPr>
            <a:r>
              <a:rPr lang="fi-FI" altLang="en-US" sz="1800" dirty="0"/>
              <a:t>Negatiivinen mikrobitulos ei ole takuu siitä, että rakennuksessa ei ole ongelmia</a:t>
            </a:r>
          </a:p>
          <a:p>
            <a:pPr lvl="1">
              <a:lnSpc>
                <a:spcPct val="90000"/>
              </a:lnSpc>
            </a:pPr>
            <a:r>
              <a:rPr lang="fi-FI" altLang="en-US" sz="1600" dirty="0"/>
              <a:t>rakennustekniset tutkimukset viittaavat ongelmiin</a:t>
            </a:r>
          </a:p>
          <a:p>
            <a:pPr lvl="1">
              <a:lnSpc>
                <a:spcPct val="90000"/>
              </a:lnSpc>
            </a:pPr>
            <a:r>
              <a:rPr lang="fi-FI" altLang="en-US" sz="1600" dirty="0"/>
              <a:t>henkilökunnan </a:t>
            </a:r>
            <a:r>
              <a:rPr lang="fi-FI" altLang="en-US" sz="1600" dirty="0" smtClean="0"/>
              <a:t>oireilu </a:t>
            </a:r>
            <a:r>
              <a:rPr lang="fi-FI" altLang="en-US" sz="1600" dirty="0"/>
              <a:t>viittaa </a:t>
            </a:r>
            <a:r>
              <a:rPr lang="fi-FI" altLang="en-US" sz="1600" dirty="0" smtClean="0"/>
              <a:t>ongelmiin?</a:t>
            </a:r>
            <a:endParaRPr lang="fi-FI" altLang="en-US" sz="1600" dirty="0"/>
          </a:p>
          <a:p>
            <a:pPr lvl="2">
              <a:lnSpc>
                <a:spcPct val="90000"/>
              </a:lnSpc>
            </a:pPr>
            <a:endParaRPr lang="fi-FI" altLang="en-US" sz="1400" dirty="0" smtClean="0"/>
          </a:p>
          <a:p>
            <a:pPr>
              <a:lnSpc>
                <a:spcPct val="90000"/>
              </a:lnSpc>
            </a:pPr>
            <a:r>
              <a:rPr lang="fi-FI" altLang="en-US" sz="1800" dirty="0"/>
              <a:t>Mikrobiologiset haittatekijät esiintyvät ympäristössä yleensä yhdessä seoksena</a:t>
            </a:r>
          </a:p>
          <a:p>
            <a:pPr marL="266700" lvl="2" indent="-266700">
              <a:lnSpc>
                <a:spcPct val="90000"/>
              </a:lnSpc>
            </a:pPr>
            <a:r>
              <a:rPr lang="fi-FI" altLang="en-US" sz="1800" dirty="0"/>
              <a:t>Useita eri mikrobeja – monia haitallisia tekijöitä </a:t>
            </a:r>
            <a:r>
              <a:rPr lang="fi-FI" altLang="en-US" sz="1800" dirty="0" smtClean="0"/>
              <a:t>samanaikaisesti</a:t>
            </a:r>
          </a:p>
          <a:p>
            <a:pPr lvl="1">
              <a:lnSpc>
                <a:spcPct val="90000"/>
              </a:lnSpc>
            </a:pPr>
            <a:r>
              <a:rPr lang="fi-FI" altLang="en-US" sz="1600" dirty="0" smtClean="0"/>
              <a:t>Yhteisvaikutuksilla </a:t>
            </a:r>
            <a:r>
              <a:rPr lang="fi-FI" altLang="en-US" sz="1600" dirty="0"/>
              <a:t>vakavammat terveysvaikutukset?</a:t>
            </a:r>
          </a:p>
          <a:p>
            <a:pPr lvl="3">
              <a:lnSpc>
                <a:spcPct val="90000"/>
              </a:lnSpc>
              <a:buFontTx/>
              <a:buNone/>
            </a:pPr>
            <a:endParaRPr lang="fi-FI" altLang="en-US" sz="1200" dirty="0"/>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3" name="Dian numeron paikkamerkki 2"/>
          <p:cNvSpPr>
            <a:spLocks noGrp="1"/>
          </p:cNvSpPr>
          <p:nvPr>
            <p:ph type="sldNum" sz="quarter" idx="12"/>
          </p:nvPr>
        </p:nvSpPr>
        <p:spPr/>
        <p:txBody>
          <a:bodyPr/>
          <a:lstStyle/>
          <a:p>
            <a:fld id="{49246692-9764-4796-AF2E-897E79EBAFA7}" type="slidenum">
              <a:rPr lang="fi-FI" smtClean="0"/>
              <a:pPr/>
              <a:t>93</a:t>
            </a:fld>
            <a:endParaRPr lang="fi-FI"/>
          </a:p>
        </p:txBody>
      </p:sp>
    </p:spTree>
    <p:extLst>
      <p:ext uri="{BB962C8B-B14F-4D97-AF65-F5344CB8AC3E}">
        <p14:creationId xmlns:p14="http://schemas.microsoft.com/office/powerpoint/2010/main" val="1317780178"/>
      </p:ext>
    </p:extLst>
  </p:cSld>
  <p:clrMapOvr>
    <a:masterClrMapping/>
  </p:clrMapOvr>
  <p:transition spd="med">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fi-FI" sz="2400" dirty="0">
                <a:solidFill>
                  <a:srgbClr val="44697D"/>
                </a:solidFill>
              </a:rPr>
              <a:t>Sosiaali- ja terveysministeriön asetus, 2015</a:t>
            </a:r>
            <a:endParaRPr lang="en-US" sz="2400" dirty="0">
              <a:solidFill>
                <a:srgbClr val="44697D"/>
              </a:solidFill>
            </a:endParaRPr>
          </a:p>
        </p:txBody>
      </p:sp>
      <p:sp>
        <p:nvSpPr>
          <p:cNvPr id="3" name="Content Placeholder 2"/>
          <p:cNvSpPr>
            <a:spLocks noGrp="1"/>
          </p:cNvSpPr>
          <p:nvPr>
            <p:ph idx="1"/>
          </p:nvPr>
        </p:nvSpPr>
        <p:spPr/>
        <p:txBody>
          <a:bodyPr>
            <a:normAutofit/>
          </a:bodyPr>
          <a:lstStyle/>
          <a:p>
            <a:r>
              <a:rPr lang="fi-FI" sz="1800" dirty="0"/>
              <a:t>Toimenpiderajan ylittymisenä pidetään korjaamatonta kosteus- tai lahovauriota, aistinvaraisesti todettua ja tarvittaessa analyyseillä varmistettua mikrobikasvua rakennuksen sisäpinnalla, sisäpuolisessa rakenteessa tai lämmöneristeessä silloin, kun lämmöneriste ei ole kosketuksissa ulkoilman tai maaperän kanssa, taikka mikrobikasvua muussa rakenteessa tai tilassa, jos sisätiloissa oleva voi sille altistua. </a:t>
            </a:r>
          </a:p>
          <a:p>
            <a:endParaRPr lang="fi-FI" dirty="0"/>
          </a:p>
        </p:txBody>
      </p:sp>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Dian numeron paikkamerkki 3"/>
          <p:cNvSpPr>
            <a:spLocks noGrp="1"/>
          </p:cNvSpPr>
          <p:nvPr>
            <p:ph type="sldNum" sz="quarter" idx="12"/>
          </p:nvPr>
        </p:nvSpPr>
        <p:spPr/>
        <p:txBody>
          <a:bodyPr/>
          <a:lstStyle/>
          <a:p>
            <a:fld id="{49246692-9764-4796-AF2E-897E79EBAFA7}" type="slidenum">
              <a:rPr lang="fi-FI" smtClean="0"/>
              <a:pPr/>
              <a:t>94</a:t>
            </a:fld>
            <a:endParaRPr lang="fi-FI"/>
          </a:p>
        </p:txBody>
      </p:sp>
    </p:spTree>
    <p:extLst>
      <p:ext uri="{BB962C8B-B14F-4D97-AF65-F5344CB8AC3E}">
        <p14:creationId xmlns:p14="http://schemas.microsoft.com/office/powerpoint/2010/main" val="2085576875"/>
      </p:ext>
    </p:extLst>
  </p:cSld>
  <p:clrMapOvr>
    <a:masterClrMapping/>
  </p:clrMapOvr>
  <p:transition spd="med">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smtClean="0"/>
              <a:t>Toimenpiderajan ylittyminen</a:t>
            </a:r>
            <a:br>
              <a:rPr lang="fi-FI" dirty="0" smtClean="0"/>
            </a:br>
            <a:r>
              <a:rPr lang="fi-FI" sz="2200" dirty="0" smtClean="0"/>
              <a:t>Asumisterveysasetuksen soveltamisohje, osa 4, Valvira</a:t>
            </a:r>
            <a:endParaRPr lang="fi-FI" sz="2200" dirty="0"/>
          </a:p>
        </p:txBody>
      </p:sp>
      <p:sp>
        <p:nvSpPr>
          <p:cNvPr id="3" name="Sisällön paikkamerkki 2"/>
          <p:cNvSpPr>
            <a:spLocks noGrp="1"/>
          </p:cNvSpPr>
          <p:nvPr>
            <p:ph idx="1"/>
          </p:nvPr>
        </p:nvSpPr>
        <p:spPr/>
        <p:txBody>
          <a:bodyPr>
            <a:normAutofit lnSpcReduction="10000"/>
          </a:bodyPr>
          <a:lstStyle/>
          <a:p>
            <a:r>
              <a:rPr lang="fi-FI" dirty="0" smtClean="0"/>
              <a:t>Kosteus- </a:t>
            </a:r>
            <a:r>
              <a:rPr lang="fi-FI" dirty="0"/>
              <a:t>ja mikrobivaurion toteaminen perustuu rakennuksen tutkimiseen ja sen yhteydessä tarvittaessa tehtyihin mittauksiin ja/tai rakennuksesta otettuihin mikrobiologisiin </a:t>
            </a:r>
            <a:r>
              <a:rPr lang="fi-FI" dirty="0" smtClean="0"/>
              <a:t>näytteisiin</a:t>
            </a:r>
          </a:p>
          <a:p>
            <a:pPr lvl="1"/>
            <a:endParaRPr lang="fi-FI" dirty="0" smtClean="0"/>
          </a:p>
          <a:p>
            <a:pPr lvl="1"/>
            <a:r>
              <a:rPr lang="fi-FI" dirty="0" smtClean="0"/>
              <a:t>toimenpiderajan </a:t>
            </a:r>
            <a:r>
              <a:rPr lang="fi-FI" dirty="0"/>
              <a:t>ylittyminen koskee rakennuksen sisäpintojen tai sisäpuolisten rakenteiden, muiden </a:t>
            </a:r>
            <a:r>
              <a:rPr lang="fi-FI" dirty="0" smtClean="0"/>
              <a:t>tilojen (</a:t>
            </a:r>
            <a:r>
              <a:rPr lang="fi-FI" dirty="0" err="1" smtClean="0"/>
              <a:t>ylä</a:t>
            </a:r>
            <a:r>
              <a:rPr lang="fi-FI" dirty="0" smtClean="0"/>
              <a:t>- ja alapohjat, kellari) </a:t>
            </a:r>
            <a:r>
              <a:rPr lang="fi-FI" dirty="0"/>
              <a:t>ja rakenteiden vaurioita, joista irtoaville epäpuhtauksille sisätiloissa oleva voi </a:t>
            </a:r>
            <a:r>
              <a:rPr lang="fi-FI" dirty="0" smtClean="0"/>
              <a:t>altistua</a:t>
            </a:r>
          </a:p>
          <a:p>
            <a:pPr lvl="1"/>
            <a:endParaRPr lang="fi-FI" dirty="0" smtClean="0"/>
          </a:p>
          <a:p>
            <a:pPr lvl="1"/>
            <a:r>
              <a:rPr lang="fi-FI" dirty="0" smtClean="0"/>
              <a:t>Lämmöneristeiden </a:t>
            </a:r>
            <a:r>
              <a:rPr lang="fi-FI" dirty="0"/>
              <a:t>osalta rajataan pois lämmöneristeet, jotka ovat suoraan kosketuksissa ulkoilman tai maaperän kanssa, ellei rakenteesta ole vahvistettua ilmayhteyttä </a:t>
            </a:r>
            <a:r>
              <a:rPr lang="fi-FI" dirty="0" smtClean="0"/>
              <a:t>sisätiloihin</a:t>
            </a:r>
          </a:p>
          <a:p>
            <a:pPr lvl="1"/>
            <a:endParaRPr lang="fi-FI" dirty="0" smtClean="0"/>
          </a:p>
          <a:p>
            <a:pPr lvl="1"/>
            <a:r>
              <a:rPr lang="fi-FI" dirty="0" smtClean="0"/>
              <a:t>Ilmayhteyden </a:t>
            </a:r>
            <a:r>
              <a:rPr lang="fi-FI" dirty="0"/>
              <a:t>osoittamisessa voidaan käyttää esimerkiksi merkkiaineita tai </a:t>
            </a:r>
            <a:r>
              <a:rPr lang="fi-FI" dirty="0" smtClean="0"/>
              <a:t>merkkisavuja</a:t>
            </a:r>
          </a:p>
        </p:txBody>
      </p:sp>
      <p:sp>
        <p:nvSpPr>
          <p:cNvPr id="4" name="Dian numeron paikkamerkki 3"/>
          <p:cNvSpPr>
            <a:spLocks noGrp="1"/>
          </p:cNvSpPr>
          <p:nvPr>
            <p:ph type="sldNum" sz="quarter" idx="12"/>
          </p:nvPr>
        </p:nvSpPr>
        <p:spPr/>
        <p:txBody>
          <a:bodyPr/>
          <a:lstStyle/>
          <a:p>
            <a:fld id="{49246692-9764-4796-AF2E-897E79EBAFA7}" type="slidenum">
              <a:rPr lang="fi-FI" smtClean="0"/>
              <a:pPr/>
              <a:t>95</a:t>
            </a:fld>
            <a:endParaRPr lang="fi-FI"/>
          </a:p>
        </p:txBody>
      </p:sp>
    </p:spTree>
    <p:extLst>
      <p:ext uri="{BB962C8B-B14F-4D97-AF65-F5344CB8AC3E}">
        <p14:creationId xmlns:p14="http://schemas.microsoft.com/office/powerpoint/2010/main" val="1636755941"/>
      </p:ext>
    </p:extLst>
  </p:cSld>
  <p:clrMapOvr>
    <a:masterClrMapping/>
  </p:clrMapOvr>
  <p:transition spd="med">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normAutofit fontScale="70000" lnSpcReduction="20000"/>
          </a:bodyPr>
          <a:lstStyle/>
          <a:p>
            <a:r>
              <a:rPr lang="fi-FI" dirty="0" smtClean="0"/>
              <a:t>Korjaamaton kosteusvaurio</a:t>
            </a:r>
          </a:p>
          <a:p>
            <a:pPr lvl="1"/>
            <a:r>
              <a:rPr lang="fi-FI" dirty="0" smtClean="0"/>
              <a:t>Todetaan näkyvänä kosteusvauriojälkenä</a:t>
            </a:r>
          </a:p>
          <a:p>
            <a:pPr lvl="1"/>
            <a:r>
              <a:rPr lang="fi-FI" dirty="0" smtClean="0"/>
              <a:t>Rakennekosteusmittauksilla</a:t>
            </a:r>
          </a:p>
          <a:p>
            <a:pPr lvl="2"/>
            <a:r>
              <a:rPr lang="fi-FI" dirty="0" smtClean="0"/>
              <a:t>Pintakosteusmittauksen tulos tulee varmentaa rakennekosteusmittauksin</a:t>
            </a:r>
          </a:p>
          <a:p>
            <a:pPr lvl="2"/>
            <a:endParaRPr lang="fi-FI" dirty="0"/>
          </a:p>
          <a:p>
            <a:r>
              <a:rPr lang="fi-FI" dirty="0" smtClean="0"/>
              <a:t>Puurakenteen lahovaurio</a:t>
            </a:r>
          </a:p>
          <a:p>
            <a:pPr lvl="1"/>
            <a:r>
              <a:rPr lang="fi-FI" dirty="0" smtClean="0"/>
              <a:t>Näkyvä vaurio, lahon syvyys tulee aina tarkistaa</a:t>
            </a:r>
          </a:p>
          <a:p>
            <a:pPr lvl="1"/>
            <a:r>
              <a:rPr lang="fi-FI" dirty="0" smtClean="0"/>
              <a:t>Lujuuden menetys</a:t>
            </a:r>
          </a:p>
          <a:p>
            <a:pPr lvl="1"/>
            <a:endParaRPr lang="fi-FI" dirty="0"/>
          </a:p>
          <a:p>
            <a:r>
              <a:rPr lang="fi-FI" dirty="0" smtClean="0"/>
              <a:t>Näkyvä mikrobikasvusto</a:t>
            </a:r>
          </a:p>
          <a:p>
            <a:pPr lvl="1"/>
            <a:r>
              <a:rPr lang="fi-FI" dirty="0" smtClean="0"/>
              <a:t>Värimuutos</a:t>
            </a:r>
          </a:p>
          <a:p>
            <a:pPr lvl="1"/>
            <a:r>
              <a:rPr lang="fi-FI" dirty="0" smtClean="0"/>
              <a:t>Epäselvät tapaukset varmennetaan mikrobianalyyseillä</a:t>
            </a:r>
          </a:p>
          <a:p>
            <a:endParaRPr lang="fi-FI" dirty="0"/>
          </a:p>
          <a:p>
            <a:r>
              <a:rPr lang="fi-FI" dirty="0" smtClean="0"/>
              <a:t>Homeen haju</a:t>
            </a:r>
          </a:p>
          <a:p>
            <a:pPr lvl="1"/>
            <a:r>
              <a:rPr lang="fi-FI" dirty="0" smtClean="0"/>
              <a:t>Piilevät vauriot rakenteiden sisällä</a:t>
            </a:r>
          </a:p>
          <a:p>
            <a:pPr lvl="1"/>
            <a:r>
              <a:rPr lang="fi-FI" dirty="0" smtClean="0"/>
              <a:t>Hajun tarttuminen tekstiileihin ja irtaimistoon</a:t>
            </a:r>
          </a:p>
          <a:p>
            <a:pPr lvl="1"/>
            <a:endParaRPr lang="fi-FI" dirty="0"/>
          </a:p>
          <a:p>
            <a:r>
              <a:rPr lang="fi-FI" dirty="0" smtClean="0"/>
              <a:t>Mikrobikasvu</a:t>
            </a:r>
          </a:p>
          <a:p>
            <a:pPr lvl="1"/>
            <a:r>
              <a:rPr lang="fi-FI" dirty="0" smtClean="0"/>
              <a:t>Osoitetaan ensisijaisesti materiaalinäytteillä</a:t>
            </a:r>
          </a:p>
          <a:p>
            <a:pPr lvl="1"/>
            <a:r>
              <a:rPr lang="fi-FI" dirty="0" smtClean="0"/>
              <a:t>Pelkän ilmanäytteen perusteella ei voida tehdä arvioita toimenpiderajan ylittymisellä</a:t>
            </a:r>
          </a:p>
          <a:p>
            <a:pPr lvl="1"/>
            <a:endParaRPr lang="fi-FI" dirty="0" smtClean="0"/>
          </a:p>
          <a:p>
            <a:pPr lvl="1"/>
            <a:endParaRPr lang="fi-FI" dirty="0"/>
          </a:p>
        </p:txBody>
      </p:sp>
      <p:sp>
        <p:nvSpPr>
          <p:cNvPr id="4" name="Dian numeron paikkamerkki 3"/>
          <p:cNvSpPr>
            <a:spLocks noGrp="1"/>
          </p:cNvSpPr>
          <p:nvPr>
            <p:ph type="sldNum" sz="quarter" idx="12"/>
          </p:nvPr>
        </p:nvSpPr>
        <p:spPr/>
        <p:txBody>
          <a:bodyPr/>
          <a:lstStyle/>
          <a:p>
            <a:fld id="{49246692-9764-4796-AF2E-897E79EBAFA7}" type="slidenum">
              <a:rPr lang="fi-FI" smtClean="0"/>
              <a:pPr/>
              <a:t>96</a:t>
            </a:fld>
            <a:endParaRPr lang="fi-FI"/>
          </a:p>
        </p:txBody>
      </p:sp>
      <p:sp>
        <p:nvSpPr>
          <p:cNvPr id="5" name="Otsikko 1"/>
          <p:cNvSpPr>
            <a:spLocks noGrp="1"/>
          </p:cNvSpPr>
          <p:nvPr>
            <p:ph type="title"/>
          </p:nvPr>
        </p:nvSpPr>
        <p:spPr/>
        <p:txBody>
          <a:bodyPr>
            <a:normAutofit fontScale="90000"/>
          </a:bodyPr>
          <a:lstStyle/>
          <a:p>
            <a:r>
              <a:rPr lang="fi-FI" dirty="0" smtClean="0"/>
              <a:t>Toimenpiderajan ylittyminen</a:t>
            </a:r>
            <a:br>
              <a:rPr lang="fi-FI" dirty="0" smtClean="0"/>
            </a:br>
            <a:r>
              <a:rPr lang="fi-FI" sz="2200" dirty="0" smtClean="0"/>
              <a:t>Asumisterveysasetuksen soveltamisohje, osa 4, Valvira</a:t>
            </a:r>
            <a:endParaRPr lang="fi-FI" sz="2200" dirty="0"/>
          </a:p>
        </p:txBody>
      </p:sp>
    </p:spTree>
    <p:extLst>
      <p:ext uri="{BB962C8B-B14F-4D97-AF65-F5344CB8AC3E}">
        <p14:creationId xmlns:p14="http://schemas.microsoft.com/office/powerpoint/2010/main" val="1339995381"/>
      </p:ext>
    </p:extLst>
  </p:cSld>
  <p:clrMapOvr>
    <a:masterClrMapping/>
  </p:clrMapOvr>
  <p:transition spd="med">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827088" y="333376"/>
            <a:ext cx="7489824" cy="741900"/>
          </a:xfrm>
        </p:spPr>
        <p:txBody>
          <a:bodyPr>
            <a:normAutofit/>
          </a:bodyPr>
          <a:lstStyle/>
          <a:p>
            <a:r>
              <a:rPr lang="fi-FI" altLang="en-US" dirty="0" smtClean="0">
                <a:solidFill>
                  <a:srgbClr val="44697D"/>
                </a:solidFill>
              </a:rPr>
              <a:t>Sisäilman mikrobinäyte</a:t>
            </a:r>
            <a:endParaRPr lang="fi-FI" altLang="en-US" dirty="0">
              <a:solidFill>
                <a:srgbClr val="44697D"/>
              </a:solidFill>
            </a:endParaRPr>
          </a:p>
        </p:txBody>
      </p:sp>
      <p:sp>
        <p:nvSpPr>
          <p:cNvPr id="153603" name="Rectangle 3"/>
          <p:cNvSpPr>
            <a:spLocks noGrp="1" noChangeArrowheads="1"/>
          </p:cNvSpPr>
          <p:nvPr>
            <p:ph sz="half" idx="1"/>
          </p:nvPr>
        </p:nvSpPr>
        <p:spPr>
          <a:xfrm>
            <a:off x="827088" y="1268760"/>
            <a:ext cx="3668712" cy="4392614"/>
          </a:xfrm>
        </p:spPr>
        <p:txBody>
          <a:bodyPr>
            <a:normAutofit/>
          </a:bodyPr>
          <a:lstStyle/>
          <a:p>
            <a:pPr marL="0" indent="0">
              <a:buNone/>
            </a:pPr>
            <a:r>
              <a:rPr lang="fi-FI" altLang="en-US" b="1" dirty="0" smtClean="0"/>
              <a:t>Hyvää</a:t>
            </a:r>
          </a:p>
          <a:p>
            <a:pPr marL="400050">
              <a:lnSpc>
                <a:spcPct val="80000"/>
              </a:lnSpc>
              <a:buFont typeface="+mj-lt"/>
              <a:buAutoNum type="arabicPeriod"/>
            </a:pPr>
            <a:r>
              <a:rPr lang="fi-FI" altLang="en-US" dirty="0" smtClean="0"/>
              <a:t>Kuvaa </a:t>
            </a:r>
            <a:r>
              <a:rPr lang="fi-FI" altLang="en-US" dirty="0"/>
              <a:t>altistumista mikrobi-itiöille </a:t>
            </a:r>
            <a:r>
              <a:rPr lang="fi-FI" altLang="en-US" dirty="0" smtClean="0"/>
              <a:t>sisäilmasta</a:t>
            </a:r>
          </a:p>
          <a:p>
            <a:pPr marL="400050">
              <a:lnSpc>
                <a:spcPct val="80000"/>
              </a:lnSpc>
              <a:buFont typeface="+mj-lt"/>
              <a:buAutoNum type="arabicPeriod"/>
            </a:pPr>
            <a:endParaRPr lang="fi-FI" altLang="en-US" dirty="0"/>
          </a:p>
          <a:p>
            <a:pPr marL="400050">
              <a:lnSpc>
                <a:spcPct val="80000"/>
              </a:lnSpc>
              <a:buFont typeface="+mj-lt"/>
              <a:buAutoNum type="arabicPeriod"/>
            </a:pPr>
            <a:r>
              <a:rPr lang="fi-FI" altLang="en-US" dirty="0"/>
              <a:t>Auttaa altistumisen </a:t>
            </a:r>
            <a:r>
              <a:rPr lang="fi-FI" altLang="en-US" dirty="0" smtClean="0"/>
              <a:t>arvioinnissa</a:t>
            </a:r>
          </a:p>
          <a:p>
            <a:pPr marL="400050">
              <a:lnSpc>
                <a:spcPct val="80000"/>
              </a:lnSpc>
              <a:buFont typeface="+mj-lt"/>
              <a:buAutoNum type="arabicPeriod"/>
            </a:pPr>
            <a:endParaRPr lang="fi-FI" altLang="en-US" dirty="0" smtClean="0"/>
          </a:p>
          <a:p>
            <a:pPr marL="400050">
              <a:lnSpc>
                <a:spcPct val="80000"/>
              </a:lnSpc>
              <a:buFont typeface="+mj-lt"/>
              <a:buAutoNum type="arabicPeriod"/>
            </a:pPr>
            <a:r>
              <a:rPr lang="fi-FI" altLang="en-US" dirty="0" smtClean="0"/>
              <a:t>Käyttö korjausten jälkiseurannassa</a:t>
            </a:r>
            <a:endParaRPr lang="fi-FI" altLang="en-US" dirty="0"/>
          </a:p>
          <a:p>
            <a:pPr marL="0" indent="0">
              <a:lnSpc>
                <a:spcPct val="80000"/>
              </a:lnSpc>
              <a:buNone/>
            </a:pPr>
            <a:endParaRPr lang="fi-FI" altLang="en-US" dirty="0"/>
          </a:p>
        </p:txBody>
      </p:sp>
      <p:sp>
        <p:nvSpPr>
          <p:cNvPr id="2" name="Sisällön paikkamerkki 1"/>
          <p:cNvSpPr>
            <a:spLocks noGrp="1"/>
          </p:cNvSpPr>
          <p:nvPr>
            <p:ph sz="half" idx="2"/>
          </p:nvPr>
        </p:nvSpPr>
        <p:spPr>
          <a:xfrm>
            <a:off x="4648200" y="1268760"/>
            <a:ext cx="3668713" cy="4392614"/>
          </a:xfrm>
        </p:spPr>
        <p:txBody>
          <a:bodyPr>
            <a:noAutofit/>
          </a:bodyPr>
          <a:lstStyle/>
          <a:p>
            <a:pPr marL="0" indent="0">
              <a:buNone/>
            </a:pPr>
            <a:r>
              <a:rPr lang="fi-FI" b="1" dirty="0" smtClean="0"/>
              <a:t>Huonoa</a:t>
            </a:r>
          </a:p>
          <a:p>
            <a:pPr marL="476250" indent="-342900">
              <a:spcBef>
                <a:spcPts val="0"/>
              </a:spcBef>
              <a:buFont typeface="+mj-lt"/>
              <a:buAutoNum type="arabicPeriod"/>
            </a:pPr>
            <a:r>
              <a:rPr lang="fi-FI" dirty="0" smtClean="0"/>
              <a:t>Ei saada tietoa mikrobilähteestä</a:t>
            </a:r>
          </a:p>
          <a:p>
            <a:pPr marL="476250" indent="-342900">
              <a:spcBef>
                <a:spcPts val="0"/>
              </a:spcBef>
              <a:buFont typeface="+mj-lt"/>
              <a:buAutoNum type="arabicPeriod"/>
            </a:pPr>
            <a:endParaRPr lang="fi-FI" dirty="0" smtClean="0"/>
          </a:p>
          <a:p>
            <a:pPr marL="476250" indent="-342900">
              <a:spcBef>
                <a:spcPts val="0"/>
              </a:spcBef>
              <a:buFont typeface="+mj-lt"/>
              <a:buAutoNum type="arabicPeriod"/>
            </a:pPr>
            <a:r>
              <a:rPr lang="fi-FI" dirty="0" smtClean="0"/>
              <a:t>Voidaan ottaa vain pakkaskaudella</a:t>
            </a:r>
          </a:p>
          <a:p>
            <a:pPr marL="685800" lvl="1" indent="-285750">
              <a:spcBef>
                <a:spcPts val="0"/>
              </a:spcBef>
            </a:pPr>
            <a:r>
              <a:rPr lang="fi-FI" dirty="0" smtClean="0"/>
              <a:t>Muulloin vertailunäytteeksi ulkoilmanäyte</a:t>
            </a:r>
          </a:p>
          <a:p>
            <a:pPr marL="476250" indent="-342900">
              <a:spcBef>
                <a:spcPts val="0"/>
              </a:spcBef>
              <a:buFont typeface="+mj-lt"/>
              <a:buAutoNum type="arabicPeriod"/>
            </a:pPr>
            <a:endParaRPr lang="fi-FI" dirty="0" smtClean="0"/>
          </a:p>
          <a:p>
            <a:pPr marL="476250" indent="-342900">
              <a:spcBef>
                <a:spcPts val="0"/>
              </a:spcBef>
              <a:buFont typeface="+mj-lt"/>
              <a:buAutoNum type="arabicPeriod"/>
            </a:pPr>
            <a:r>
              <a:rPr lang="fi-FI" dirty="0" smtClean="0"/>
              <a:t>Kuvaa hetkellistä tilannetta</a:t>
            </a:r>
          </a:p>
          <a:p>
            <a:pPr marL="476250" indent="-342900">
              <a:spcBef>
                <a:spcPts val="0"/>
              </a:spcBef>
              <a:buFont typeface="+mj-lt"/>
              <a:buAutoNum type="arabicPeriod"/>
            </a:pPr>
            <a:endParaRPr lang="fi-FI" dirty="0" smtClean="0"/>
          </a:p>
          <a:p>
            <a:pPr marL="476250" indent="-342900">
              <a:spcBef>
                <a:spcPts val="0"/>
              </a:spcBef>
              <a:buFont typeface="+mj-lt"/>
              <a:buAutoNum type="arabicPeriod"/>
            </a:pPr>
            <a:r>
              <a:rPr lang="fi-FI" dirty="0" smtClean="0"/>
              <a:t>Vaatii suuria näytemääriä</a:t>
            </a:r>
          </a:p>
          <a:p>
            <a:pPr marL="476250" indent="-342900">
              <a:spcBef>
                <a:spcPts val="0"/>
              </a:spcBef>
              <a:buFont typeface="+mj-lt"/>
              <a:buAutoNum type="arabicPeriod"/>
            </a:pPr>
            <a:endParaRPr lang="fi-FI" dirty="0" smtClean="0"/>
          </a:p>
          <a:p>
            <a:pPr marL="476250" indent="-342900">
              <a:spcBef>
                <a:spcPts val="0"/>
              </a:spcBef>
              <a:buFont typeface="+mj-lt"/>
              <a:buAutoNum type="arabicPeriod"/>
            </a:pPr>
            <a:r>
              <a:rPr lang="fi-FI" dirty="0" smtClean="0"/>
              <a:t>Useita virhelähteitä</a:t>
            </a:r>
          </a:p>
        </p:txBody>
      </p:sp>
      <p:pic>
        <p:nvPicPr>
          <p:cNvPr id="6"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4" name="Tekstiruutu 3"/>
          <p:cNvSpPr txBox="1"/>
          <p:nvPr/>
        </p:nvSpPr>
        <p:spPr>
          <a:xfrm>
            <a:off x="1979390" y="5970365"/>
            <a:ext cx="6840760" cy="400110"/>
          </a:xfrm>
          <a:prstGeom prst="rect">
            <a:avLst/>
          </a:prstGeom>
          <a:noFill/>
        </p:spPr>
        <p:txBody>
          <a:bodyPr wrap="square" rtlCol="0">
            <a:spAutoFit/>
          </a:bodyPr>
          <a:lstStyle/>
          <a:p>
            <a:pPr algn="r"/>
            <a:r>
              <a:rPr lang="fi-FI" sz="1000" dirty="0" smtClean="0"/>
              <a:t>Marjut Reiman, Työterveyslaitos,</a:t>
            </a:r>
          </a:p>
          <a:p>
            <a:pPr algn="r"/>
            <a:r>
              <a:rPr lang="fi-FI" sz="1000" dirty="0" smtClean="0"/>
              <a:t> Luento 26.3.2105, Savonia</a:t>
            </a:r>
            <a:endParaRPr lang="fi-FI" sz="1000" dirty="0"/>
          </a:p>
        </p:txBody>
      </p:sp>
      <p:sp>
        <p:nvSpPr>
          <p:cNvPr id="5" name="Dian numeron paikkamerkki 4"/>
          <p:cNvSpPr>
            <a:spLocks noGrp="1"/>
          </p:cNvSpPr>
          <p:nvPr>
            <p:ph type="sldNum" sz="quarter" idx="12"/>
          </p:nvPr>
        </p:nvSpPr>
        <p:spPr/>
        <p:txBody>
          <a:bodyPr/>
          <a:lstStyle/>
          <a:p>
            <a:fld id="{49246692-9764-4796-AF2E-897E79EBAFA7}" type="slidenum">
              <a:rPr lang="fi-FI" smtClean="0"/>
              <a:pPr/>
              <a:t>97</a:t>
            </a:fld>
            <a:endParaRPr lang="fi-FI"/>
          </a:p>
        </p:txBody>
      </p:sp>
    </p:spTree>
    <p:extLst>
      <p:ext uri="{BB962C8B-B14F-4D97-AF65-F5344CB8AC3E}">
        <p14:creationId xmlns:p14="http://schemas.microsoft.com/office/powerpoint/2010/main" val="491294280"/>
      </p:ext>
    </p:extLst>
  </p:cSld>
  <p:clrMapOvr>
    <a:masterClrMapping/>
  </p:clrMapOvr>
  <p:transition spd="med">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827088" y="333376"/>
            <a:ext cx="7489824" cy="942791"/>
          </a:xfrm>
        </p:spPr>
        <p:txBody>
          <a:bodyPr>
            <a:normAutofit/>
          </a:bodyPr>
          <a:lstStyle/>
          <a:p>
            <a:r>
              <a:rPr lang="fi-FI" altLang="en-US" dirty="0" smtClean="0">
                <a:solidFill>
                  <a:srgbClr val="44697D"/>
                </a:solidFill>
              </a:rPr>
              <a:t>Ilmanäytteenotto</a:t>
            </a:r>
            <a:endParaRPr lang="fi-FI" dirty="0"/>
          </a:p>
        </p:txBody>
      </p:sp>
      <p:sp>
        <p:nvSpPr>
          <p:cNvPr id="154627" name="Rectangle 3"/>
          <p:cNvSpPr>
            <a:spLocks noGrp="1" noChangeArrowheads="1"/>
          </p:cNvSpPr>
          <p:nvPr>
            <p:ph sz="half" idx="1"/>
          </p:nvPr>
        </p:nvSpPr>
        <p:spPr/>
        <p:txBody>
          <a:bodyPr/>
          <a:lstStyle/>
          <a:p>
            <a:pPr marL="0" indent="0">
              <a:buNone/>
            </a:pPr>
            <a:r>
              <a:rPr lang="fi-FI" altLang="en-US" sz="2000" dirty="0"/>
              <a:t>Ilmanäytteen kerääminen</a:t>
            </a:r>
          </a:p>
          <a:p>
            <a:pPr lvl="1"/>
            <a:r>
              <a:rPr lang="fi-FI" altLang="en-US" dirty="0" err="1"/>
              <a:t>i</a:t>
            </a:r>
            <a:r>
              <a:rPr lang="fi-FI" altLang="en-US" sz="1800" dirty="0" err="1" smtClean="0"/>
              <a:t>mpaktorikeräys</a:t>
            </a:r>
            <a:r>
              <a:rPr lang="fi-FI" altLang="en-US" sz="1800" dirty="0" smtClean="0"/>
              <a:t> </a:t>
            </a:r>
            <a:r>
              <a:rPr lang="fi-FI" altLang="en-US" sz="1800" dirty="0"/>
              <a:t>(Andersen 6-vaiheimpaktori)</a:t>
            </a:r>
          </a:p>
          <a:p>
            <a:pPr lvl="1"/>
            <a:r>
              <a:rPr lang="fi-FI" altLang="en-US" dirty="0"/>
              <a:t>m</a:t>
            </a:r>
            <a:r>
              <a:rPr lang="fi-FI" altLang="en-US" sz="1800" dirty="0" smtClean="0"/>
              <a:t>ittausaika 10 -15 min</a:t>
            </a:r>
          </a:p>
          <a:p>
            <a:pPr lvl="1"/>
            <a:r>
              <a:rPr lang="fi-FI" altLang="en-US" dirty="0"/>
              <a:t>v</a:t>
            </a:r>
            <a:r>
              <a:rPr lang="fi-FI" altLang="en-US" dirty="0" smtClean="0"/>
              <a:t>irtaus 28,3 //min</a:t>
            </a:r>
            <a:endParaRPr lang="fi-FI" altLang="en-US" sz="1800" dirty="0"/>
          </a:p>
          <a:p>
            <a:pPr lvl="1"/>
            <a:r>
              <a:rPr lang="fi-FI" altLang="en-US" sz="1800" dirty="0"/>
              <a:t>tilavuus 425 l</a:t>
            </a:r>
          </a:p>
          <a:p>
            <a:pPr lvl="1"/>
            <a:r>
              <a:rPr lang="fi-FI" altLang="en-US" dirty="0"/>
              <a:t>n</a:t>
            </a:r>
            <a:r>
              <a:rPr lang="fi-FI" altLang="en-US" sz="1800" dirty="0" smtClean="0"/>
              <a:t>äyte </a:t>
            </a:r>
            <a:r>
              <a:rPr lang="fi-FI" altLang="en-US" sz="1800" dirty="0"/>
              <a:t>suoraan elatusalustalle</a:t>
            </a:r>
          </a:p>
          <a:p>
            <a:pPr lvl="1"/>
            <a:r>
              <a:rPr lang="fi-FI" altLang="en-US" dirty="0"/>
              <a:t>m</a:t>
            </a:r>
            <a:r>
              <a:rPr lang="fi-FI" altLang="en-US" sz="1800" dirty="0" smtClean="0"/>
              <a:t>ääritysraja </a:t>
            </a:r>
            <a:r>
              <a:rPr lang="fi-FI" altLang="en-US" sz="1800" dirty="0"/>
              <a:t>2 </a:t>
            </a:r>
            <a:r>
              <a:rPr lang="fi-FI" altLang="en-US" sz="1800" dirty="0" err="1" smtClean="0"/>
              <a:t>cfu</a:t>
            </a:r>
            <a:r>
              <a:rPr lang="fi-FI" altLang="en-US" sz="1800" dirty="0" smtClean="0"/>
              <a:t>/m</a:t>
            </a:r>
            <a:r>
              <a:rPr lang="fi-FI" altLang="en-US" sz="1800" baseline="30000" dirty="0" smtClean="0"/>
              <a:t>3</a:t>
            </a:r>
          </a:p>
          <a:p>
            <a:pPr lvl="2"/>
            <a:endParaRPr lang="fi-FI" altLang="en-US" sz="1600" baseline="30000" dirty="0"/>
          </a:p>
          <a:p>
            <a:pPr marL="914400" lvl="2" indent="0">
              <a:buNone/>
            </a:pPr>
            <a:endParaRPr lang="fi-FI" altLang="en-US" sz="1600" dirty="0"/>
          </a:p>
          <a:p>
            <a:pPr lvl="2"/>
            <a:endParaRPr lang="fi-FI" altLang="en-US" sz="1600" dirty="0"/>
          </a:p>
          <a:p>
            <a:pPr lvl="2"/>
            <a:endParaRPr lang="fi-FI" altLang="en-US" dirty="0"/>
          </a:p>
          <a:p>
            <a:pPr lvl="2"/>
            <a:endParaRPr lang="fi-FI" altLang="en-US" dirty="0"/>
          </a:p>
        </p:txBody>
      </p:sp>
      <p:pic>
        <p:nvPicPr>
          <p:cNvPr id="10" name="Picture 2"/>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rcRect l="24863" r="24863"/>
          <a:stretch>
            <a:fillRect/>
          </a:stretch>
        </p:blipFill>
        <p:spPr bwMode="auto">
          <a:xfrm>
            <a:off x="4736077" y="1420277"/>
            <a:ext cx="3372295" cy="403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iruutu 5"/>
          <p:cNvSpPr txBox="1"/>
          <p:nvPr/>
        </p:nvSpPr>
        <p:spPr>
          <a:xfrm>
            <a:off x="4721911" y="5477679"/>
            <a:ext cx="2970138" cy="830997"/>
          </a:xfrm>
          <a:prstGeom prst="rect">
            <a:avLst/>
          </a:prstGeom>
          <a:noFill/>
        </p:spPr>
        <p:txBody>
          <a:bodyPr wrap="square" rtlCol="0">
            <a:spAutoFit/>
          </a:bodyPr>
          <a:lstStyle/>
          <a:p>
            <a:r>
              <a:rPr lang="fi-FI" sz="1200" dirty="0" smtClean="0"/>
              <a:t>Kuva: Terveyden ja hyvinvoinnin laitos©, </a:t>
            </a:r>
          </a:p>
          <a:p>
            <a:r>
              <a:rPr lang="fi-FI" sz="1200" dirty="0" smtClean="0"/>
              <a:t>Päivi Kärkkäinen</a:t>
            </a:r>
          </a:p>
          <a:p>
            <a:endParaRPr lang="fi-FI" sz="1200" dirty="0" smtClean="0"/>
          </a:p>
          <a:p>
            <a:endParaRPr lang="fi-FI" sz="1200" dirty="0"/>
          </a:p>
        </p:txBody>
      </p:sp>
      <p:pic>
        <p:nvPicPr>
          <p:cNvPr id="8" name="Kuva 26" descr="Kuvaus: Savonia_Word_tunniste"/>
          <p:cNvPicPr/>
          <p:nvPr/>
        </p:nvPicPr>
        <p:blipFill rotWithShape="1">
          <a:blip r:embed="rId4"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98</a:t>
            </a:fld>
            <a:endParaRPr lang="fi-FI"/>
          </a:p>
        </p:txBody>
      </p:sp>
    </p:spTree>
    <p:extLst>
      <p:ext uri="{BB962C8B-B14F-4D97-AF65-F5344CB8AC3E}">
        <p14:creationId xmlns:p14="http://schemas.microsoft.com/office/powerpoint/2010/main" val="4233917923"/>
      </p:ext>
    </p:extLst>
  </p:cSld>
  <p:clrMapOvr>
    <a:masterClrMapping/>
  </p:clrMapOvr>
  <p:transition spd="med">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3376"/>
            <a:ext cx="7993062" cy="1079500"/>
          </a:xfrm>
        </p:spPr>
        <p:txBody>
          <a:bodyPr>
            <a:noAutofit/>
          </a:bodyPr>
          <a:lstStyle/>
          <a:p>
            <a:r>
              <a:rPr lang="fi-FI" sz="2400" dirty="0" smtClean="0">
                <a:solidFill>
                  <a:srgbClr val="44697D"/>
                </a:solidFill>
              </a:rPr>
              <a:t>Ilmanäyte – tulosten tulkinta</a:t>
            </a:r>
            <a:br>
              <a:rPr lang="fi-FI" sz="2400" dirty="0" smtClean="0">
                <a:solidFill>
                  <a:srgbClr val="44697D"/>
                </a:solidFill>
              </a:rPr>
            </a:br>
            <a:r>
              <a:rPr lang="fi-FI" dirty="0" smtClean="0">
                <a:solidFill>
                  <a:srgbClr val="44697D"/>
                </a:solidFill>
              </a:rPr>
              <a:t>A</a:t>
            </a:r>
            <a:r>
              <a:rPr lang="fi-FI" dirty="0" smtClean="0"/>
              <a:t>sunnot ja oleskelutilat</a:t>
            </a:r>
            <a:endParaRPr lang="en-US" dirty="0"/>
          </a:p>
        </p:txBody>
      </p:sp>
      <p:sp>
        <p:nvSpPr>
          <p:cNvPr id="3" name="Content Placeholder 2"/>
          <p:cNvSpPr>
            <a:spLocks noGrp="1"/>
          </p:cNvSpPr>
          <p:nvPr>
            <p:ph idx="1"/>
          </p:nvPr>
        </p:nvSpPr>
        <p:spPr>
          <a:xfrm>
            <a:off x="827088" y="1628775"/>
            <a:ext cx="7849368" cy="4392614"/>
          </a:xfrm>
        </p:spPr>
        <p:txBody>
          <a:bodyPr>
            <a:normAutofit/>
          </a:bodyPr>
          <a:lstStyle/>
          <a:p>
            <a:r>
              <a:rPr lang="en-US" sz="1700" dirty="0" err="1" smtClean="0"/>
              <a:t>Taajamassa</a:t>
            </a:r>
            <a:r>
              <a:rPr lang="en-US" sz="1700" dirty="0" smtClean="0"/>
              <a:t> </a:t>
            </a:r>
            <a:r>
              <a:rPr lang="en-US" sz="1700" dirty="0" err="1" smtClean="0"/>
              <a:t>sijaitseva</a:t>
            </a:r>
            <a:r>
              <a:rPr lang="en-US" sz="1700" dirty="0" smtClean="0"/>
              <a:t> </a:t>
            </a:r>
            <a:r>
              <a:rPr lang="en-US" sz="1700" dirty="0" err="1" smtClean="0"/>
              <a:t>rakennus</a:t>
            </a:r>
            <a:r>
              <a:rPr lang="en-US" sz="1700" dirty="0" smtClean="0"/>
              <a:t> </a:t>
            </a:r>
          </a:p>
          <a:p>
            <a:pPr lvl="1"/>
            <a:endParaRPr lang="en-US" sz="1500" dirty="0" smtClean="0"/>
          </a:p>
          <a:p>
            <a:pPr lvl="1"/>
            <a:r>
              <a:rPr lang="en-US" sz="1500" dirty="0" err="1" smtClean="0"/>
              <a:t>Poikkeava</a:t>
            </a:r>
            <a:r>
              <a:rPr lang="en-US" sz="1500" dirty="0" smtClean="0"/>
              <a:t> </a:t>
            </a:r>
            <a:r>
              <a:rPr lang="en-US" sz="1500" dirty="0" err="1"/>
              <a:t>pitoisuus</a:t>
            </a:r>
            <a:r>
              <a:rPr lang="en-US" sz="1500" dirty="0"/>
              <a:t> </a:t>
            </a:r>
            <a:r>
              <a:rPr lang="en-US" sz="1500" dirty="0" err="1"/>
              <a:t>sieni-itiöitä</a:t>
            </a:r>
            <a:r>
              <a:rPr lang="en-US" sz="1500" dirty="0"/>
              <a:t> </a:t>
            </a:r>
            <a:r>
              <a:rPr lang="en-US" sz="1500" dirty="0" err="1"/>
              <a:t>yli</a:t>
            </a:r>
            <a:r>
              <a:rPr lang="en-US" sz="1500" dirty="0"/>
              <a:t> 500 </a:t>
            </a:r>
            <a:r>
              <a:rPr lang="en-US" sz="1500" dirty="0" err="1"/>
              <a:t>cfu</a:t>
            </a:r>
            <a:r>
              <a:rPr lang="en-US" sz="1500" dirty="0"/>
              <a:t>/m</a:t>
            </a:r>
            <a:r>
              <a:rPr lang="en-US" sz="1500" baseline="30000" dirty="0"/>
              <a:t>3</a:t>
            </a:r>
          </a:p>
          <a:p>
            <a:pPr lvl="1"/>
            <a:r>
              <a:rPr lang="en-US" sz="1500" dirty="0" err="1" smtClean="0"/>
              <a:t>Sieni-itiöitä</a:t>
            </a:r>
            <a:r>
              <a:rPr lang="en-US" sz="1500" dirty="0" smtClean="0"/>
              <a:t> </a:t>
            </a:r>
            <a:r>
              <a:rPr lang="en-US" sz="1500" dirty="0"/>
              <a:t>100 - 500 </a:t>
            </a:r>
            <a:r>
              <a:rPr lang="en-US" sz="1500" dirty="0" err="1"/>
              <a:t>cfu</a:t>
            </a:r>
            <a:r>
              <a:rPr lang="en-US" sz="1500" dirty="0"/>
              <a:t>/m</a:t>
            </a:r>
            <a:r>
              <a:rPr lang="en-US" sz="1500" baseline="30000" dirty="0"/>
              <a:t>3</a:t>
            </a:r>
            <a:r>
              <a:rPr lang="en-US" sz="1500" dirty="0"/>
              <a:t> ja </a:t>
            </a:r>
            <a:r>
              <a:rPr lang="en-US" sz="1500" dirty="0" err="1"/>
              <a:t>poikkeava</a:t>
            </a:r>
            <a:r>
              <a:rPr lang="en-US" sz="1500" dirty="0"/>
              <a:t> </a:t>
            </a:r>
            <a:r>
              <a:rPr lang="en-US" sz="1500" dirty="0" err="1"/>
              <a:t>lajisto</a:t>
            </a:r>
            <a:r>
              <a:rPr lang="en-US" sz="1500" dirty="0"/>
              <a:t> </a:t>
            </a:r>
            <a:r>
              <a:rPr lang="en-US" sz="1500" dirty="0" err="1"/>
              <a:t>viittaa</a:t>
            </a:r>
            <a:r>
              <a:rPr lang="en-US" sz="1500" dirty="0"/>
              <a:t> </a:t>
            </a:r>
            <a:r>
              <a:rPr lang="en-US" sz="1500" dirty="0" err="1"/>
              <a:t>mikrobikasvun</a:t>
            </a:r>
            <a:r>
              <a:rPr lang="en-US" sz="1500" dirty="0"/>
              <a:t> </a:t>
            </a:r>
            <a:r>
              <a:rPr lang="en-US" sz="1500" dirty="0" err="1"/>
              <a:t>esiintymiseen</a:t>
            </a:r>
            <a:endParaRPr lang="en-US" sz="1500" dirty="0"/>
          </a:p>
          <a:p>
            <a:pPr lvl="1"/>
            <a:r>
              <a:rPr lang="en-US" sz="1500" dirty="0" err="1" smtClean="0"/>
              <a:t>Pitoisuus</a:t>
            </a:r>
            <a:r>
              <a:rPr lang="en-US" sz="1500" dirty="0" smtClean="0"/>
              <a:t> </a:t>
            </a:r>
            <a:r>
              <a:rPr lang="en-US" sz="1500" dirty="0" err="1"/>
              <a:t>alle</a:t>
            </a:r>
            <a:r>
              <a:rPr lang="en-US" sz="1500" dirty="0"/>
              <a:t> 100 </a:t>
            </a:r>
            <a:r>
              <a:rPr lang="en-US" sz="1500" dirty="0" err="1"/>
              <a:t>cfu</a:t>
            </a:r>
            <a:r>
              <a:rPr lang="en-US" sz="1500" dirty="0"/>
              <a:t>/m</a:t>
            </a:r>
            <a:r>
              <a:rPr lang="en-US" sz="1500" baseline="30000" dirty="0"/>
              <a:t>3</a:t>
            </a:r>
            <a:r>
              <a:rPr lang="en-US" sz="1500" dirty="0"/>
              <a:t> ja </a:t>
            </a:r>
            <a:r>
              <a:rPr lang="en-US" sz="1500" dirty="0" err="1"/>
              <a:t>kosteusvauriolle</a:t>
            </a:r>
            <a:r>
              <a:rPr lang="en-US" sz="1500" dirty="0"/>
              <a:t> </a:t>
            </a:r>
            <a:r>
              <a:rPr lang="en-US" sz="1500" dirty="0" err="1"/>
              <a:t>tyypillinen</a:t>
            </a:r>
            <a:r>
              <a:rPr lang="en-US" sz="1500" dirty="0"/>
              <a:t> </a:t>
            </a:r>
            <a:r>
              <a:rPr lang="en-US" sz="1500" dirty="0" err="1"/>
              <a:t>mikrobisto</a:t>
            </a:r>
            <a:r>
              <a:rPr lang="en-US" sz="1500" dirty="0"/>
              <a:t> on </a:t>
            </a:r>
            <a:r>
              <a:rPr lang="en-US" sz="1500" dirty="0" err="1"/>
              <a:t>poikkeavaa</a:t>
            </a:r>
            <a:endParaRPr lang="en-US" sz="1500" dirty="0"/>
          </a:p>
          <a:p>
            <a:pPr lvl="1"/>
            <a:r>
              <a:rPr lang="en-US" sz="1500" dirty="0" err="1" smtClean="0"/>
              <a:t>Bakteeripitoisuus</a:t>
            </a:r>
            <a:r>
              <a:rPr lang="en-US" sz="1500" dirty="0" smtClean="0"/>
              <a:t> </a:t>
            </a:r>
            <a:r>
              <a:rPr lang="en-US" sz="1500" dirty="0"/>
              <a:t>≥ 4500 </a:t>
            </a:r>
            <a:r>
              <a:rPr lang="en-US" sz="1500" dirty="0" err="1"/>
              <a:t>cfu</a:t>
            </a:r>
            <a:r>
              <a:rPr lang="en-US" sz="1500" dirty="0"/>
              <a:t>/m</a:t>
            </a:r>
            <a:r>
              <a:rPr lang="en-US" sz="1500" baseline="30000" dirty="0"/>
              <a:t>3</a:t>
            </a:r>
            <a:r>
              <a:rPr lang="en-US" sz="1500" dirty="0"/>
              <a:t> </a:t>
            </a:r>
            <a:r>
              <a:rPr lang="en-US" sz="1500" dirty="0" err="1"/>
              <a:t>viittaa</a:t>
            </a:r>
            <a:r>
              <a:rPr lang="en-US" sz="1500" dirty="0"/>
              <a:t> </a:t>
            </a:r>
            <a:r>
              <a:rPr lang="en-US" sz="1500" dirty="0" err="1"/>
              <a:t>puutteelliseen</a:t>
            </a:r>
            <a:r>
              <a:rPr lang="en-US" sz="1500" dirty="0"/>
              <a:t> </a:t>
            </a:r>
            <a:r>
              <a:rPr lang="en-US" sz="1500" dirty="0" err="1"/>
              <a:t>ilmanvaihtoon</a:t>
            </a:r>
            <a:endParaRPr lang="en-US" sz="1500" dirty="0"/>
          </a:p>
          <a:p>
            <a:pPr lvl="1"/>
            <a:endParaRPr lang="en-US" sz="1500" dirty="0" smtClean="0"/>
          </a:p>
          <a:p>
            <a:pPr marL="266700" lvl="1" indent="-266700"/>
            <a:r>
              <a:rPr lang="en-US" sz="1700" dirty="0" err="1" smtClean="0"/>
              <a:t>Sulan</a:t>
            </a:r>
            <a:r>
              <a:rPr lang="en-US" sz="1700" dirty="0" smtClean="0"/>
              <a:t> </a:t>
            </a:r>
            <a:r>
              <a:rPr lang="en-US" sz="1700" dirty="0" err="1"/>
              <a:t>maan</a:t>
            </a:r>
            <a:r>
              <a:rPr lang="en-US" sz="1700" dirty="0"/>
              <a:t> </a:t>
            </a:r>
            <a:r>
              <a:rPr lang="en-US" sz="1700" dirty="0" err="1"/>
              <a:t>aikana</a:t>
            </a:r>
            <a:r>
              <a:rPr lang="en-US" sz="1700" dirty="0"/>
              <a:t> </a:t>
            </a:r>
            <a:r>
              <a:rPr lang="en-US" sz="1700" dirty="0" err="1"/>
              <a:t>tulosten</a:t>
            </a:r>
            <a:r>
              <a:rPr lang="en-US" sz="1700" dirty="0"/>
              <a:t> </a:t>
            </a:r>
            <a:r>
              <a:rPr lang="en-US" sz="1700" dirty="0" err="1"/>
              <a:t>vertaaminen</a:t>
            </a:r>
            <a:r>
              <a:rPr lang="en-US" sz="1700" dirty="0"/>
              <a:t> </a:t>
            </a:r>
            <a:r>
              <a:rPr lang="en-US" sz="1700" dirty="0" err="1"/>
              <a:t>ulkoilmanäytteeseen</a:t>
            </a:r>
            <a:endParaRPr lang="en-US" sz="1700" dirty="0"/>
          </a:p>
          <a:p>
            <a:pPr marL="266700" lvl="1" indent="-266700"/>
            <a:endParaRPr lang="fi-FI" sz="1700" dirty="0"/>
          </a:p>
          <a:p>
            <a:pPr lvl="2"/>
            <a:endParaRPr lang="en-US" dirty="0" smtClean="0"/>
          </a:p>
          <a:p>
            <a:pPr marL="914400" lvl="2" indent="0">
              <a:buNone/>
            </a:pPr>
            <a:endParaRPr lang="en-US" sz="1400" dirty="0" smtClean="0"/>
          </a:p>
          <a:p>
            <a:pPr lvl="1"/>
            <a:endParaRPr lang="en-US" sz="1600" dirty="0"/>
          </a:p>
        </p:txBody>
      </p:sp>
      <p:pic>
        <p:nvPicPr>
          <p:cNvPr id="8" name="Kuva 26" descr="Kuvaus: Savonia_Word_tunniste"/>
          <p:cNvPicPr/>
          <p:nvPr/>
        </p:nvPicPr>
        <p:blipFill rotWithShape="1">
          <a:blip r:embed="rId3" cstate="print">
            <a:extLst>
              <a:ext uri="{28A0092B-C50C-407E-A947-70E740481C1C}">
                <a14:useLocalDpi xmlns:a14="http://schemas.microsoft.com/office/drawing/2010/main" val="0"/>
              </a:ext>
            </a:extLst>
          </a:blip>
          <a:srcRect/>
          <a:stretch/>
        </p:blipFill>
        <p:spPr bwMode="auto">
          <a:xfrm>
            <a:off x="539552" y="6093296"/>
            <a:ext cx="1296144" cy="430760"/>
          </a:xfrm>
          <a:prstGeom prst="rect">
            <a:avLst/>
          </a:prstGeom>
          <a:noFill/>
          <a:ln>
            <a:noFill/>
          </a:ln>
          <a:extLst>
            <a:ext uri="{53640926-AAD7-44D8-BBD7-CCE9431645EC}">
              <a14:shadowObscured xmlns:a14="http://schemas.microsoft.com/office/drawing/2010/main"/>
            </a:ext>
          </a:extLst>
        </p:spPr>
      </p:pic>
      <p:sp>
        <p:nvSpPr>
          <p:cNvPr id="5" name="Dian numeron paikkamerkki 4"/>
          <p:cNvSpPr>
            <a:spLocks noGrp="1"/>
          </p:cNvSpPr>
          <p:nvPr>
            <p:ph type="sldNum" sz="quarter" idx="12"/>
          </p:nvPr>
        </p:nvSpPr>
        <p:spPr/>
        <p:txBody>
          <a:bodyPr/>
          <a:lstStyle/>
          <a:p>
            <a:fld id="{49246692-9764-4796-AF2E-897E79EBAFA7}" type="slidenum">
              <a:rPr lang="fi-FI" smtClean="0"/>
              <a:pPr/>
              <a:t>99</a:t>
            </a:fld>
            <a:endParaRPr lang="fi-FI"/>
          </a:p>
        </p:txBody>
      </p:sp>
      <p:sp>
        <p:nvSpPr>
          <p:cNvPr id="7" name="Tekstiruutu 6"/>
          <p:cNvSpPr txBox="1"/>
          <p:nvPr/>
        </p:nvSpPr>
        <p:spPr>
          <a:xfrm>
            <a:off x="5004048" y="5947596"/>
            <a:ext cx="3943515" cy="276999"/>
          </a:xfrm>
          <a:prstGeom prst="rect">
            <a:avLst/>
          </a:prstGeom>
          <a:noFill/>
        </p:spPr>
        <p:txBody>
          <a:bodyPr wrap="none" rtlCol="0">
            <a:spAutoFit/>
          </a:bodyPr>
          <a:lstStyle/>
          <a:p>
            <a:r>
              <a:rPr lang="fi-FI" sz="1200" dirty="0"/>
              <a:t>Asumisterveysasetuksen soveltamisohje, osa 4</a:t>
            </a:r>
            <a:r>
              <a:rPr lang="fi-FI" sz="1200" dirty="0" smtClean="0"/>
              <a:t>, </a:t>
            </a:r>
            <a:r>
              <a:rPr lang="fi-FI" sz="1200" dirty="0"/>
              <a:t>Valvira</a:t>
            </a:r>
          </a:p>
        </p:txBody>
      </p:sp>
    </p:spTree>
    <p:extLst>
      <p:ext uri="{BB962C8B-B14F-4D97-AF65-F5344CB8AC3E}">
        <p14:creationId xmlns:p14="http://schemas.microsoft.com/office/powerpoint/2010/main" val="3996581480"/>
      </p:ext>
    </p:extLst>
  </p:cSld>
  <p:clrMapOvr>
    <a:masterClrMapping/>
  </p:clrMapOvr>
  <p:transition spd="med">
    <p:wipe/>
  </p:transition>
  <p:timing>
    <p:tnLst>
      <p:par>
        <p:cTn id="1" dur="indefinite" restart="never" nodeType="tmRoot"/>
      </p:par>
    </p:tnLst>
  </p:timing>
</p:sld>
</file>

<file path=ppt/theme/theme1.xml><?xml version="1.0" encoding="utf-8"?>
<a:theme xmlns:a="http://schemas.openxmlformats.org/drawingml/2006/main" name="KoHo">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Kosteus ja hometalko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KoHo">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Kosteus ja hometalko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Basi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Basi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KoHo.potx</Template>
  <TotalTime>5571</TotalTime>
  <Words>6653</Words>
  <Application>Microsoft Office PowerPoint</Application>
  <PresentationFormat>Näytössä katseltava diaesitys (4:3)</PresentationFormat>
  <Paragraphs>1519</Paragraphs>
  <Slides>127</Slides>
  <Notes>111</Notes>
  <HiddenSlides>0</HiddenSlides>
  <MMClips>0</MMClips>
  <ScaleCrop>false</ScaleCrop>
  <HeadingPairs>
    <vt:vector size="6" baseType="variant">
      <vt:variant>
        <vt:lpstr>Käytetyt fontit</vt:lpstr>
      </vt:variant>
      <vt:variant>
        <vt:i4>6</vt:i4>
      </vt:variant>
      <vt:variant>
        <vt:lpstr>Teema</vt:lpstr>
      </vt:variant>
      <vt:variant>
        <vt:i4>2</vt:i4>
      </vt:variant>
      <vt:variant>
        <vt:lpstr>Dian otsikot</vt:lpstr>
      </vt:variant>
      <vt:variant>
        <vt:i4>127</vt:i4>
      </vt:variant>
    </vt:vector>
  </HeadingPairs>
  <TitlesOfParts>
    <vt:vector size="135" baseType="lpstr">
      <vt:lpstr>ＭＳ Ｐゴシック</vt:lpstr>
      <vt:lpstr>Arial</vt:lpstr>
      <vt:lpstr>Calibri</vt:lpstr>
      <vt:lpstr>Georgia</vt:lpstr>
      <vt:lpstr>Times New Roman</vt:lpstr>
      <vt:lpstr>Wingdings</vt:lpstr>
      <vt:lpstr>KoHo</vt:lpstr>
      <vt:lpstr>1_KoHo</vt:lpstr>
      <vt:lpstr>KOSTEUS- JA mikrobiVAURIOt</vt:lpstr>
      <vt:lpstr>Saatteeksi opetusmateriaalin käyttöön</vt:lpstr>
      <vt:lpstr>Sisällysluettelo:</vt:lpstr>
      <vt:lpstr>Sisällysluettelo:</vt:lpstr>
      <vt:lpstr>Käsitteitä</vt:lpstr>
      <vt:lpstr>Käsitteitä</vt:lpstr>
      <vt:lpstr>Rakennuksen kosteuslähteet ja kosteuden siirtyminen rakenteissa</vt:lpstr>
      <vt:lpstr>Rakennuksen kosteuslähteet ja kosteuden siirtyminen rakenteissa</vt:lpstr>
      <vt:lpstr>Mikrobien kasvuvaatimukset</vt:lpstr>
      <vt:lpstr>Rakennuksen kosteuslähteet</vt:lpstr>
      <vt:lpstr>Rakennuksen kosteuslähteet</vt:lpstr>
      <vt:lpstr>Rakennuksen käyttötarkoitus kosteuden lähteenä</vt:lpstr>
      <vt:lpstr>Kosteuden siirtyminen rakenteissa Painovoima</vt:lpstr>
      <vt:lpstr>Kosteuden siirtyminen rakenteissa Kapillaarinen kosteus</vt:lpstr>
      <vt:lpstr>Kosteuden siirtyminen rakenteissa  Diffuusio</vt:lpstr>
      <vt:lpstr> Kosteuden siirtyminen rakenteissa  Diffuusio</vt:lpstr>
      <vt:lpstr>Kosteuden siirtyminen rakenteissa  Konvektio</vt:lpstr>
      <vt:lpstr>Seinärakenteiden kosteus- ja mikrobivaurioiden syyt</vt:lpstr>
      <vt:lpstr>Yläpohjarakenteen kosteus- ja mikrobivaurioiden syyt:</vt:lpstr>
      <vt:lpstr>Paine-eroseuranta, Yläpohja</vt:lpstr>
      <vt:lpstr>Perustusten kosteus- ja mikrobivaurioiden syyt:</vt:lpstr>
      <vt:lpstr>Lähdeteoksia ja linkkejä:</vt:lpstr>
      <vt:lpstr>Rakenteiden mikrobivaurioriskin arviointi</vt:lpstr>
      <vt:lpstr>Rakenteiden mikrobivaurioriskin arviointi</vt:lpstr>
      <vt:lpstr>1. Rakenteiden mikrobivaurioriskin arviointi</vt:lpstr>
      <vt:lpstr>2. Rakenteiden mikrobivaurioriskin arviointi</vt:lpstr>
      <vt:lpstr>3. Rakenteiden mikrobivaurioriskin arviointi</vt:lpstr>
      <vt:lpstr>4. Rakenteiden mikrobivaurioriskin arviointi</vt:lpstr>
      <vt:lpstr>5. Rakenteiden mikrobivaurioriskin arviointi</vt:lpstr>
      <vt:lpstr>PowerPoint-esitys</vt:lpstr>
      <vt:lpstr>Ilmayhteys rakenteen  mikrobivauriosta sisäilmaan</vt:lpstr>
      <vt:lpstr>Ilmayhteys epäpuhtauslähteestä sisäilmaan</vt:lpstr>
      <vt:lpstr>Lämpökuvaus</vt:lpstr>
      <vt:lpstr>Lämpötilaindeksi Asumisterveysasetus, 2015</vt:lpstr>
      <vt:lpstr>Lämpötilaindeksi</vt:lpstr>
      <vt:lpstr>Lämpötilaindeksi seinän aluelämpötiloille</vt:lpstr>
      <vt:lpstr>Lämpötilaindeksi lattian aluelämpötiloille</vt:lpstr>
      <vt:lpstr>Lämpötilaindeksi pistemäisille vioille Kylmäsiltojen määrän arviointi</vt:lpstr>
      <vt:lpstr>Rakennuksen paine-erot</vt:lpstr>
      <vt:lpstr>Rakennuksen paine-eroon  vaikuttavat tekijät</vt:lpstr>
      <vt:lpstr>Paine-eromittaukset</vt:lpstr>
      <vt:lpstr>Paine-erot rakennuksessa RakMk D2, 2012</vt:lpstr>
      <vt:lpstr>PowerPoint-esitys</vt:lpstr>
      <vt:lpstr>Paine-eroseuranta</vt:lpstr>
      <vt:lpstr>Lämpökuvaus, ilmavuodot kantavan alapohjan ryömintätilasta </vt:lpstr>
      <vt:lpstr>Paine-eroseuranta</vt:lpstr>
      <vt:lpstr>Merkkiainemittaus</vt:lpstr>
      <vt:lpstr>Merkkiainemittaus</vt:lpstr>
      <vt:lpstr>Merkkiainemittauslaitteet</vt:lpstr>
      <vt:lpstr>Merkkiainemittauslaitteet</vt:lpstr>
      <vt:lpstr>Merkkiainemittaus, ulkoseinärakenne</vt:lpstr>
      <vt:lpstr>Merkkiainemittaus, kaksois- ja alalaattapalkisto</vt:lpstr>
      <vt:lpstr>Merkkisavukokeet</vt:lpstr>
      <vt:lpstr>Rakennuksen ilmanvuotoluku</vt:lpstr>
      <vt:lpstr>Rakennuksen ilmanpitävyys n50</vt:lpstr>
      <vt:lpstr>Yleistä mikrobeista</vt:lpstr>
      <vt:lpstr>  Merkittävien kosteus- ja homevaurioiden yleisyys rakennuksissa</vt:lpstr>
      <vt:lpstr>Yleistä mikrobeista </vt:lpstr>
      <vt:lpstr>Yleistä mikrobeista</vt:lpstr>
      <vt:lpstr>Homeen elinkierto</vt:lpstr>
      <vt:lpstr>Mikrobien kasvuolosuhteet</vt:lpstr>
      <vt:lpstr>Mikrobien kasvuvaatimukset</vt:lpstr>
      <vt:lpstr>Mikrobit ja pH-arvo</vt:lpstr>
      <vt:lpstr>Mikrobit ja kosteus</vt:lpstr>
      <vt:lpstr>Mikrobit ja kosteus</vt:lpstr>
      <vt:lpstr>Mikrobit ja puun kosteus</vt:lpstr>
      <vt:lpstr>Mikrobilajit</vt:lpstr>
      <vt:lpstr>Mikrobilajeista</vt:lpstr>
      <vt:lpstr>PowerPoint-esitys</vt:lpstr>
      <vt:lpstr>Mikrobit ja kasvuolosuhteet laboratoriokoe</vt:lpstr>
      <vt:lpstr>Ulkoilman mikrobit</vt:lpstr>
      <vt:lpstr>Mikrobien kasvu eri  rakennusmateriaaleissa</vt:lpstr>
      <vt:lpstr>Materiaalien mikrobit</vt:lpstr>
      <vt:lpstr>Mikrobiston esiintyminen eri tiheyksisissä materiaaleissa</vt:lpstr>
      <vt:lpstr>Mikrobilajiston esiintyminen eri tiheyksisissä materiaaleissa</vt:lpstr>
      <vt:lpstr>Eri tiheyksisten materiaalien tyypillistä mikrobistoa</vt:lpstr>
      <vt:lpstr>Mikrobit rakennusmateriaaleissa</vt:lpstr>
      <vt:lpstr>Olosuhteiden ja materiaalien merkitys mikrobikasvun kehittymisessä</vt:lpstr>
      <vt:lpstr>Materiaalien mikrobit laboratoriokoe</vt:lpstr>
      <vt:lpstr>Puu ja mikrobit</vt:lpstr>
      <vt:lpstr>Homeen ja lahon kasvuriskin mallinnus,  männyn pintapuu</vt:lpstr>
      <vt:lpstr>Homeen kasvuun (mould) ja lahon kehittymiseen (decay)  johtavat kosteus- ja lämpöolot ajan suhteen luokiteltuna  (weeks = viikot/ months = kuukausia). </vt:lpstr>
      <vt:lpstr>Betoni ja mikrobit</vt:lpstr>
      <vt:lpstr>Betoni ja mikrobit</vt:lpstr>
      <vt:lpstr>Mikrobien tuottamat toksiinit</vt:lpstr>
      <vt:lpstr>Toksiinit</vt:lpstr>
      <vt:lpstr>Toksiinit</vt:lpstr>
      <vt:lpstr>Toxtest 2010 - 2012</vt:lpstr>
      <vt:lpstr>Toxtest -hanke, tulokset</vt:lpstr>
      <vt:lpstr>Työterveyslaitoksen kannanotto mykotoksiineista</vt:lpstr>
      <vt:lpstr>Mikrobinäytteiden ottaminen  ja tulosten tulkinta</vt:lpstr>
      <vt:lpstr>Näytteenoton tavoite rakennusten mikrobiologisen kunnon tutkimuksissa</vt:lpstr>
      <vt:lpstr>Mikrobitulosten tulkinnan pääperiaatteita</vt:lpstr>
      <vt:lpstr>Sosiaali- ja terveysministeriön asetus, 2015</vt:lpstr>
      <vt:lpstr>Toimenpiderajan ylittyminen Asumisterveysasetuksen soveltamisohje, osa 4, Valvira</vt:lpstr>
      <vt:lpstr>Toimenpiderajan ylittyminen Asumisterveysasetuksen soveltamisohje, osa 4, Valvira</vt:lpstr>
      <vt:lpstr>Sisäilman mikrobinäyte</vt:lpstr>
      <vt:lpstr>Ilmanäytteenotto</vt:lpstr>
      <vt:lpstr>Ilmanäyte – tulosten tulkinta Asunnot ja oleskelutilat</vt:lpstr>
      <vt:lpstr>Ilmanäyte – tulosten tulkinta Asunnot ja oleskelutilat</vt:lpstr>
      <vt:lpstr>Ilmanäyte – tulosten tulkinta Koulurakennukset </vt:lpstr>
      <vt:lpstr>Ilmanäyte – tulosten tulkinta Toimistot, työpaikat</vt:lpstr>
      <vt:lpstr>Mikrobisto pinnoilla, pintanäyte</vt:lpstr>
      <vt:lpstr>Pintanäytteenotto ja tulosten tulkinta</vt:lpstr>
      <vt:lpstr>Pintanäytteenotto ja tulosten tulkinta</vt:lpstr>
      <vt:lpstr>Mikrobisto rakenteessa, materiaalinäyte</vt:lpstr>
      <vt:lpstr>Materiaalinäytteenotto </vt:lpstr>
      <vt:lpstr>Ulkoseinän tutkiminen</vt:lpstr>
      <vt:lpstr>PowerPoint-esitys</vt:lpstr>
      <vt:lpstr>Materiaalien mikrobitulosten tulkinta laimennussarja</vt:lpstr>
      <vt:lpstr>Materiaalien mikrobitulosten tulkinta suoraviljely</vt:lpstr>
      <vt:lpstr>Materiaalien mikrobitulosten tulkinta suoramikroskopointi</vt:lpstr>
      <vt:lpstr>Sosiaali- ja terveysministeriön asetus, 2015</vt:lpstr>
      <vt:lpstr>Mikrobien analyysimenetelmät</vt:lpstr>
      <vt:lpstr>Mikrobien analyysimenetelmät</vt:lpstr>
      <vt:lpstr>Mikrobien analyysimenetelmät</vt:lpstr>
      <vt:lpstr>Sosiaali- ja terveysministeriön asetus, 2015</vt:lpstr>
      <vt:lpstr>Altistumisen arviointi mikrobiepäpuhtauksille</vt:lpstr>
      <vt:lpstr>Altistumisen arviointi</vt:lpstr>
      <vt:lpstr>Merkittävä mikrobivaurio</vt:lpstr>
      <vt:lpstr>Altistumisen ja terveydellisen merkityksen arviointiin tarvittavat tiedot</vt:lpstr>
      <vt:lpstr>1. Rakenteiden mikrobivaurioiden laajuuden arviointi </vt:lpstr>
      <vt:lpstr>2. Ilmayhteys ja ilmavuotoreitit epäpuhtauslähteestä sisäilmaan sekä rakennuksen paine-erot </vt:lpstr>
      <vt:lpstr>Altistumisen arvioinnin haasteet</vt:lpstr>
      <vt:lpstr>WHO guidelines for indoor air quality: dampness and mould (2009)  </vt:lpstr>
      <vt:lpstr>Sosiaali- ja terveysministeriön asetus, 2015</vt:lpstr>
      <vt:lpstr>Lähteet:</vt:lpstr>
    </vt:vector>
  </TitlesOfParts>
  <Manager>Ympäristöministeriö</Manager>
  <Company>aidema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Aija Kaijärvi</dc:creator>
  <cp:lastModifiedBy>Veli-Matti Pietarinen</cp:lastModifiedBy>
  <cp:revision>177</cp:revision>
  <cp:lastPrinted>2015-10-22T06:09:25Z</cp:lastPrinted>
  <dcterms:created xsi:type="dcterms:W3CDTF">2012-09-14T08:23:56Z</dcterms:created>
  <dcterms:modified xsi:type="dcterms:W3CDTF">2016-06-23T10:46:14Z</dcterms:modified>
</cp:coreProperties>
</file>